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9" r:id="rId2"/>
    <p:sldId id="296" r:id="rId3"/>
    <p:sldId id="429" r:id="rId4"/>
    <p:sldId id="430" r:id="rId5"/>
    <p:sldId id="431" r:id="rId6"/>
    <p:sldId id="432" r:id="rId7"/>
    <p:sldId id="433" r:id="rId8"/>
    <p:sldId id="435" r:id="rId9"/>
    <p:sldId id="322" r:id="rId10"/>
    <p:sldId id="434" r:id="rId11"/>
    <p:sldId id="323" r:id="rId12"/>
    <p:sldId id="437" r:id="rId13"/>
    <p:sldId id="438" r:id="rId14"/>
    <p:sldId id="440" r:id="rId15"/>
    <p:sldId id="462" r:id="rId16"/>
    <p:sldId id="443" r:id="rId17"/>
    <p:sldId id="444" r:id="rId18"/>
    <p:sldId id="445" r:id="rId19"/>
    <p:sldId id="446" r:id="rId20"/>
    <p:sldId id="447" r:id="rId21"/>
    <p:sldId id="448" r:id="rId22"/>
    <p:sldId id="449" r:id="rId23"/>
    <p:sldId id="276" r:id="rId24"/>
    <p:sldId id="407" r:id="rId25"/>
    <p:sldId id="279" r:id="rId26"/>
    <p:sldId id="408" r:id="rId27"/>
    <p:sldId id="409" r:id="rId28"/>
    <p:sldId id="410" r:id="rId29"/>
    <p:sldId id="453" r:id="rId30"/>
    <p:sldId id="454" r:id="rId31"/>
    <p:sldId id="455" r:id="rId32"/>
    <p:sldId id="457" r:id="rId33"/>
    <p:sldId id="458" r:id="rId34"/>
    <p:sldId id="459" r:id="rId35"/>
    <p:sldId id="460" r:id="rId36"/>
    <p:sldId id="461" r:id="rId37"/>
    <p:sldId id="465" r:id="rId38"/>
    <p:sldId id="466" r:id="rId39"/>
    <p:sldId id="467" r:id="rId40"/>
    <p:sldId id="468" r:id="rId41"/>
    <p:sldId id="469" r:id="rId42"/>
    <p:sldId id="470" r:id="rId43"/>
    <p:sldId id="471" r:id="rId44"/>
    <p:sldId id="472" r:id="rId45"/>
    <p:sldId id="473" r:id="rId46"/>
    <p:sldId id="484" r:id="rId47"/>
    <p:sldId id="474" r:id="rId48"/>
    <p:sldId id="475" r:id="rId49"/>
    <p:sldId id="476" r:id="rId50"/>
    <p:sldId id="477" r:id="rId51"/>
    <p:sldId id="478" r:id="rId52"/>
    <p:sldId id="479" r:id="rId53"/>
    <p:sldId id="480" r:id="rId54"/>
    <p:sldId id="481" r:id="rId55"/>
    <p:sldId id="482" r:id="rId56"/>
    <p:sldId id="487" r:id="rId57"/>
    <p:sldId id="485" r:id="rId58"/>
    <p:sldId id="483" r:id="rId59"/>
    <p:sldId id="298" r:id="rId60"/>
    <p:sldId id="333" r:id="rId61"/>
    <p:sldId id="334" r:id="rId62"/>
    <p:sldId id="398" r:id="rId63"/>
    <p:sldId id="286" r:id="rId64"/>
    <p:sldId id="489" r:id="rId65"/>
    <p:sldId id="490" r:id="rId66"/>
    <p:sldId id="491" r:id="rId67"/>
    <p:sldId id="268" r:id="rId68"/>
    <p:sldId id="336" r:id="rId69"/>
    <p:sldId id="428" r:id="rId70"/>
    <p:sldId id="317" r:id="rId71"/>
    <p:sldId id="332" r:id="rId72"/>
    <p:sldId id="299" r:id="rId73"/>
    <p:sldId id="285" r:id="rId74"/>
    <p:sldId id="272" r:id="rId75"/>
    <p:sldId id="493" r:id="rId76"/>
    <p:sldId id="492" r:id="rId77"/>
    <p:sldId id="277" r:id="rId78"/>
    <p:sldId id="414" r:id="rId79"/>
    <p:sldId id="415" r:id="rId80"/>
    <p:sldId id="283" r:id="rId81"/>
    <p:sldId id="274" r:id="rId82"/>
    <p:sldId id="278" r:id="rId83"/>
    <p:sldId id="494" r:id="rId84"/>
    <p:sldId id="292" r:id="rId85"/>
    <p:sldId id="295" r:id="rId86"/>
    <p:sldId id="396" r:id="rId87"/>
    <p:sldId id="421" r:id="rId88"/>
    <p:sldId id="423" r:id="rId8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90" autoAdjust="0"/>
    <p:restoredTop sz="93178" autoAdjust="0"/>
  </p:normalViewPr>
  <p:slideViewPr>
    <p:cSldViewPr snapToGrid="0">
      <p:cViewPr>
        <p:scale>
          <a:sx n="75" d="100"/>
          <a:sy n="75" d="100"/>
        </p:scale>
        <p:origin x="38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14/07/2021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linear_regression_with_gradient_descent_exemplo3.ipynb"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towardsdatascience.com/understanding-the-mathematics-behind-gradient-descent-dde5dc9be06e" TargetMode="External"/><Relationship Id="rId4" Type="http://schemas.openxmlformats.org/officeDocument/2006/relationships/hyperlink" Target="https://mccormickml.com/2014/03/04/gradient-descent-derivation/"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cs231n.github.io/neural-networks-3/#sgd"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cs231n.github.io/neural-networks-3/#sgd"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cs231n.github.io/neural-networks-3/#sgd"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cs231n.github.io/neural-networks-3/#sgd"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essa altura, espero que vocês consigam diferenciar problemas de regressão e classificação.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aseline="0" dirty="0" smtClean="0"/>
              <a:t>Sistemas subdeterminados (número de exemplos menor do que o número de parâmetros) não tem solução ou não tem solução única.  </a:t>
            </a:r>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438941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determinante de uma matriz é igual aos produtos de todos os seus autovalores. Portanto, se um ou mais autovalores</a:t>
            </a:r>
            <a:r>
              <a:rPr lang="pt-BR" baseline="0" dirty="0"/>
              <a:t> </a:t>
            </a:r>
            <a:r>
              <a:rPr lang="pt-BR" dirty="0"/>
              <a:t>forem iguais</a:t>
            </a:r>
            <a:r>
              <a:rPr lang="pt-BR" baseline="0" dirty="0"/>
              <a:t> a</a:t>
            </a:r>
            <a:r>
              <a:rPr lang="pt-BR" dirty="0"/>
              <a:t> zero, o determinante é zero e, portanto, essa é uma matriz singular,</a:t>
            </a:r>
            <a:r>
              <a:rPr lang="pt-BR" baseline="0" dirty="0"/>
              <a:t> ou seja, não-invertível</a:t>
            </a:r>
            <a:r>
              <a:rPr lang="pt-BR" dirty="0"/>
              <a:t>.</a:t>
            </a:r>
          </a:p>
          <a:p>
            <a:r>
              <a:rPr lang="pt-BR" dirty="0"/>
              <a:t>Geometricamente, </a:t>
            </a:r>
            <a:r>
              <a:rPr lang="pt-BR" dirty="0" smtClean="0"/>
              <a:t>um autovalor </a:t>
            </a:r>
            <a:r>
              <a:rPr lang="pt-BR" dirty="0"/>
              <a:t>igual a zero significa nenhuma informação em um eixo. Portanto, você pode reduzir a dimensão sem perder nenhuma informação. No entanto, nos algoritmos de redução de dimensão (e.g., PCA), na verdade perdemos alguma informação.</a:t>
            </a:r>
          </a:p>
          <a:p>
            <a:endParaRPr lang="pt-BR" dirty="0"/>
          </a:p>
          <a:p>
            <a:r>
              <a:rPr lang="pt-BR" dirty="0"/>
              <a:t>Quantos planos, 2D, podem passar por uma reta, 1D?</a:t>
            </a:r>
            <a:r>
              <a:rPr lang="pt-BR" baseline="0" dirty="0"/>
              <a:t> </a:t>
            </a:r>
          </a:p>
          <a:p>
            <a:r>
              <a:rPr lang="pt-BR" baseline="0" dirty="0"/>
              <a:t>Resposta: Infinitos. A solução pra esse sistema de equações é infinito e dada pela reta onde todos os planos se cruzam.</a:t>
            </a:r>
          </a:p>
          <a:p>
            <a:endParaRPr lang="pt-BR" baseline="0" dirty="0"/>
          </a:p>
          <a:p>
            <a:r>
              <a:rPr lang="pt-BR" baseline="0" dirty="0"/>
              <a:t>Para um sistema que envolve duas variáveis (x e y), cada equação linear determina uma linha no plano </a:t>
            </a:r>
            <a:r>
              <a:rPr lang="pt-BR" baseline="0" dirty="0" err="1"/>
              <a:t>xy</a:t>
            </a:r>
            <a:r>
              <a:rPr lang="pt-BR" baseline="0" dirty="0"/>
              <a:t>. Como uma solução para um sistema linear deve satisfazer todas as equações, o conjunto de soluções é a interseção dessas linhas e, portanto, é uma linha, um ponto único ou o conjunto vazio. Para três variáveis, cada equação linear determina um plano no espaço tridimensional e o conjunto de soluções é a interseção desses planos. Assim, o conjunto de soluções pode ser um plano, uma linha, um ponto único ou o conjunto vazio. Por exemplo, como três planos paralelos não têm um ponto comum, o conjunto de soluções de suas equações está vazio; o conjunto de soluções das equações de três planos que se cruzam em um ponto é </a:t>
            </a:r>
            <a:r>
              <a:rPr lang="pt-BR" baseline="0" dirty="0" smtClean="0"/>
              <a:t>uma solução único</a:t>
            </a:r>
            <a:r>
              <a:rPr lang="pt-BR" baseline="0" dirty="0"/>
              <a:t>; se três planos passam por dois pontos, suas equações têm pelo menos duas soluções comuns; de fato, o conjunto de soluções é infinito e consiste em toda a linha que passa por esses pontos.</a:t>
            </a:r>
          </a:p>
          <a:p>
            <a:endParaRPr lang="pt-BR" baseline="0" dirty="0"/>
          </a:p>
          <a:p>
            <a:r>
              <a:rPr lang="pt-BR" dirty="0"/>
              <a:t>Técnicas de seleção de </a:t>
            </a:r>
            <a:r>
              <a:rPr lang="pt-BR" dirty="0" smtClean="0"/>
              <a:t>atributos </a:t>
            </a:r>
            <a:r>
              <a:rPr lang="pt-BR" baseline="0" dirty="0" smtClean="0"/>
              <a:t>retém </a:t>
            </a:r>
            <a:r>
              <a:rPr lang="pt-BR" dirty="0"/>
              <a:t>apenas um</a:t>
            </a:r>
            <a:r>
              <a:rPr lang="pt-BR" baseline="0" dirty="0"/>
              <a:t> </a:t>
            </a:r>
            <a:r>
              <a:rPr lang="pt-BR" dirty="0"/>
              <a:t>subconjunto das features mais relevantes, segundo algum critério, para</a:t>
            </a:r>
            <a:r>
              <a:rPr lang="pt-BR" baseline="0" dirty="0"/>
              <a:t> </a:t>
            </a:r>
            <a:r>
              <a:rPr lang="pt-BR" dirty="0"/>
              <a:t>o problema. </a:t>
            </a:r>
          </a:p>
          <a:p>
            <a:r>
              <a:rPr lang="pt-BR" dirty="0"/>
              <a:t>Exemplo de técnica: LASSO (</a:t>
            </a:r>
            <a:r>
              <a:rPr lang="en-US" dirty="0"/>
              <a:t>least absolute shrinkage and selection operator)</a:t>
            </a:r>
            <a:r>
              <a:rPr lang="en-US" baseline="0" dirty="0"/>
              <a:t> </a:t>
            </a:r>
            <a:r>
              <a:rPr lang="pt-BR" dirty="0"/>
              <a:t>realiza seleção e regularização de </a:t>
            </a:r>
            <a:r>
              <a:rPr lang="pt-BR" dirty="0" smtClean="0"/>
              <a:t>atributos para </a:t>
            </a:r>
            <a:r>
              <a:rPr lang="pt-BR" dirty="0"/>
              <a:t>aprimorar a precisão e a interpretabilidade das previsões </a:t>
            </a:r>
            <a:r>
              <a:rPr lang="pt-BR" dirty="0" smtClean="0"/>
              <a:t>que</a:t>
            </a:r>
            <a:r>
              <a:rPr lang="pt-BR" baseline="0" dirty="0" smtClean="0"/>
              <a:t> o</a:t>
            </a:r>
            <a:r>
              <a:rPr lang="pt-BR" dirty="0" smtClean="0"/>
              <a:t> </a:t>
            </a:r>
            <a:r>
              <a:rPr lang="pt-BR" dirty="0"/>
              <a:t>modelo estatístico </a:t>
            </a:r>
            <a:r>
              <a:rPr lang="pt-BR" dirty="0" smtClean="0"/>
              <a:t>produz</a:t>
            </a:r>
            <a:r>
              <a:rPr lang="pt-BR" dirty="0"/>
              <a:t>. O método constrói um modelo linear, que penaliza os coeficientes de regressão (vetor</a:t>
            </a:r>
            <a:r>
              <a:rPr lang="pt-BR" baseline="0" dirty="0"/>
              <a:t> </a:t>
            </a:r>
            <a:r>
              <a:rPr lang="pt-BR" b="1" i="1" baseline="0" dirty="0"/>
              <a:t>a</a:t>
            </a:r>
            <a:r>
              <a:rPr lang="pt-BR" dirty="0"/>
              <a:t>) com uma penalidade L1, reduzindo muitos deles a zero. </a:t>
            </a:r>
            <a:r>
              <a:rPr lang="pt-BR" dirty="0" smtClean="0"/>
              <a:t>Atributos </a:t>
            </a:r>
            <a:r>
              <a:rPr lang="pt-BR" baseline="0" dirty="0" smtClean="0"/>
              <a:t>que </a:t>
            </a:r>
            <a:r>
              <a:rPr lang="pt-BR" baseline="0" dirty="0"/>
              <a:t>tem o coeficiente de regressão igual a zero são eliminadas.</a:t>
            </a:r>
            <a:endParaRPr lang="en-US" dirty="0"/>
          </a:p>
          <a:p>
            <a:endParaRPr lang="en-US" dirty="0"/>
          </a:p>
          <a:p>
            <a:r>
              <a:rPr lang="en-US" dirty="0"/>
              <a:t>More-Penrose inverse, </a:t>
            </a:r>
            <a:r>
              <a:rPr lang="en-US" dirty="0" err="1"/>
              <a:t>ou</a:t>
            </a:r>
            <a:r>
              <a:rPr lang="en-US" dirty="0"/>
              <a:t> pseudo-</a:t>
            </a:r>
            <a:r>
              <a:rPr lang="en-US" dirty="0" err="1"/>
              <a:t>inversa</a:t>
            </a:r>
            <a:endParaRPr lang="en-US"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2084745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Exemplo</a:t>
            </a:r>
            <a:r>
              <a:rPr lang="en-US" dirty="0" smtClean="0"/>
              <a:t>:</a:t>
            </a:r>
            <a:r>
              <a:rPr lang="en-US" baseline="0" dirty="0" smtClean="0"/>
              <a:t> </a:t>
            </a:r>
            <a:r>
              <a:rPr lang="pt-BR" dirty="0" smtClean="0"/>
              <a:t>normal_equation_example1.ipynb</a:t>
            </a:r>
            <a:endParaRPr lang="en-US" dirty="0" smtClean="0"/>
          </a:p>
          <a:p>
            <a:endParaRPr lang="en-US" dirty="0" smtClean="0"/>
          </a:p>
          <a:p>
            <a:r>
              <a:rPr lang="en-US" dirty="0" err="1" smtClean="0"/>
              <a:t>numpy.c</a:t>
            </a:r>
            <a:r>
              <a:rPr lang="en-US" dirty="0"/>
              <a:t>_</a:t>
            </a:r>
            <a:r>
              <a:rPr lang="en-US" baseline="0" dirty="0"/>
              <a:t> : </a:t>
            </a:r>
            <a:r>
              <a:rPr lang="en-US" baseline="0" dirty="0" err="1"/>
              <a:t>concatena</a:t>
            </a:r>
            <a:r>
              <a:rPr lang="en-US" baseline="0" dirty="0"/>
              <a:t> </a:t>
            </a:r>
            <a:r>
              <a:rPr lang="en-US" baseline="0" dirty="0" err="1"/>
              <a:t>vetores</a:t>
            </a:r>
            <a:r>
              <a:rPr lang="en-US" baseline="0" dirty="0"/>
              <a:t>.</a:t>
            </a:r>
          </a:p>
          <a:p>
            <a:endParaRPr lang="en-US" dirty="0"/>
          </a:p>
          <a:p>
            <a:r>
              <a:rPr lang="en-US" dirty="0" err="1"/>
              <a:t>Perceba</a:t>
            </a:r>
            <a:r>
              <a:rPr lang="en-US" dirty="0"/>
              <a:t> que com </a:t>
            </a:r>
            <a:r>
              <a:rPr lang="en-US" dirty="0" err="1"/>
              <a:t>apenas</a:t>
            </a:r>
            <a:r>
              <a:rPr lang="en-US" dirty="0"/>
              <a:t> 100</a:t>
            </a:r>
            <a:r>
              <a:rPr lang="en-US" baseline="0" dirty="0"/>
              <a:t> </a:t>
            </a:r>
            <a:r>
              <a:rPr lang="en-US" baseline="0" dirty="0" err="1"/>
              <a:t>observações</a:t>
            </a:r>
            <a:r>
              <a:rPr lang="en-US" baseline="0" dirty="0"/>
              <a:t> (</a:t>
            </a:r>
            <a:r>
              <a:rPr lang="en-US" baseline="0" dirty="0" err="1"/>
              <a:t>ou</a:t>
            </a:r>
            <a:r>
              <a:rPr lang="en-US" baseline="0" dirty="0"/>
              <a:t> </a:t>
            </a:r>
            <a:r>
              <a:rPr lang="en-US" baseline="0" dirty="0" err="1"/>
              <a:t>exemplos</a:t>
            </a:r>
            <a:r>
              <a:rPr lang="en-US" baseline="0" dirty="0"/>
              <a:t>), </a:t>
            </a:r>
            <a:r>
              <a:rPr lang="en-US" baseline="0" dirty="0" err="1"/>
              <a:t>os</a:t>
            </a:r>
            <a:r>
              <a:rPr lang="en-US" baseline="0" dirty="0"/>
              <a:t> </a:t>
            </a:r>
            <a:r>
              <a:rPr lang="en-US" baseline="0" dirty="0" err="1"/>
              <a:t>valores</a:t>
            </a:r>
            <a:r>
              <a:rPr lang="en-US" baseline="0" dirty="0"/>
              <a:t> </a:t>
            </a:r>
            <a:r>
              <a:rPr lang="en-US" baseline="0" dirty="0" err="1"/>
              <a:t>obtidos</a:t>
            </a:r>
            <a:r>
              <a:rPr lang="en-US" baseline="0" dirty="0"/>
              <a:t> </a:t>
            </a:r>
            <a:r>
              <a:rPr lang="en-US" baseline="0" dirty="0" err="1"/>
              <a:t>são</a:t>
            </a:r>
            <a:r>
              <a:rPr lang="en-US" baseline="0" dirty="0"/>
              <a:t> </a:t>
            </a:r>
            <a:r>
              <a:rPr lang="en-US" baseline="0" dirty="0" err="1"/>
              <a:t>bem</a:t>
            </a:r>
            <a:r>
              <a:rPr lang="en-US" baseline="0" dirty="0"/>
              <a:t> </a:t>
            </a:r>
            <a:r>
              <a:rPr lang="en-US" baseline="0" dirty="0" err="1"/>
              <a:t>próximos</a:t>
            </a:r>
            <a:r>
              <a:rPr lang="en-US" baseline="0" dirty="0"/>
              <a:t> dos </a:t>
            </a:r>
            <a:r>
              <a:rPr lang="en-US" baseline="0" dirty="0" err="1"/>
              <a:t>exatos</a:t>
            </a:r>
            <a:r>
              <a:rPr lang="en-US" baseline="0" dirty="0"/>
              <a:t>, </a:t>
            </a:r>
            <a:r>
              <a:rPr lang="en-US" baseline="0" dirty="0" err="1"/>
              <a:t>porém</a:t>
            </a:r>
            <a:r>
              <a:rPr lang="en-US" baseline="0" dirty="0"/>
              <a:t>, </a:t>
            </a:r>
            <a:r>
              <a:rPr lang="pt-BR" dirty="0"/>
              <a:t>o ruído torna impossível recuperar os parâmetros exatos da função original.</a:t>
            </a:r>
          </a:p>
          <a:p>
            <a:r>
              <a:rPr lang="pt-BR" dirty="0"/>
              <a:t>Se aumentarmos o</a:t>
            </a:r>
            <a:r>
              <a:rPr lang="pt-BR" baseline="0" dirty="0"/>
              <a:t> número de observações conseguimos melhorar a estimação.</a:t>
            </a:r>
          </a:p>
          <a:p>
            <a:endParaRPr lang="pt-BR" baseline="0" dirty="0"/>
          </a:p>
          <a:p>
            <a:r>
              <a:rPr lang="pt-BR" baseline="0" dirty="0"/>
              <a:t>O argumento x passado para o método fit da classe LinearRegression é uma matriz com N x </a:t>
            </a:r>
            <a:r>
              <a:rPr lang="pt-BR" baseline="0" dirty="0" smtClean="0"/>
              <a:t>K, </a:t>
            </a:r>
            <a:r>
              <a:rPr lang="pt-BR" baseline="0" dirty="0"/>
              <a:t>ou seja, uma matriz com N exemplos como linhas e </a:t>
            </a:r>
            <a:r>
              <a:rPr lang="pt-BR" baseline="0" dirty="0" smtClean="0"/>
              <a:t>K </a:t>
            </a:r>
            <a:r>
              <a:rPr lang="pt-BR" baseline="0" dirty="0"/>
              <a:t>atributos como colunas</a:t>
            </a:r>
            <a:r>
              <a:rPr lang="pt-BR" baseline="0" dirty="0" smtClean="0"/>
              <a:t>. Porém, lembre-se que se existe um peso a0, e portanto x deveria ter dimensão N x K+1, entretanto, por padrão a classe LinearRegression já faz isso pra você autimaticamente. </a:t>
            </a:r>
            <a:r>
              <a:rPr lang="pt-BR" u="none" baseline="0" dirty="0" smtClean="0"/>
              <a:t>Caso </a:t>
            </a:r>
            <a:r>
              <a:rPr lang="pt-BR" u="none" baseline="0" dirty="0"/>
              <a:t>sua função hipótese não considere o peso a0, então, durante a instanciação da classe você </a:t>
            </a:r>
            <a:r>
              <a:rPr lang="pt-BR" u="none" baseline="0" dirty="0" smtClean="0"/>
              <a:t>deve configurar o parâmetro </a:t>
            </a:r>
            <a:r>
              <a:rPr lang="pt-BR" sz="1200" b="1" i="0" u="none" kern="1200" dirty="0">
                <a:solidFill>
                  <a:schemeClr val="tx1"/>
                </a:solidFill>
                <a:effectLst/>
                <a:latin typeface="+mn-lt"/>
                <a:ea typeface="+mn-ea"/>
                <a:cs typeface="+mn-cs"/>
              </a:rPr>
              <a:t>fit_intercept=False</a:t>
            </a:r>
            <a:r>
              <a:rPr lang="pt-BR" sz="1200" b="0" i="0" u="none" kern="1200" dirty="0">
                <a:solidFill>
                  <a:schemeClr val="tx1"/>
                </a:solidFill>
                <a:effectLst/>
                <a:latin typeface="+mn-lt"/>
                <a:ea typeface="+mn-ea"/>
                <a:cs typeface="+mn-cs"/>
              </a:rPr>
              <a:t>, pois por default o método fit tenta encontrar o valor de a0.</a:t>
            </a:r>
            <a:endParaRPr lang="nl-BE" u="none"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2981795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p:txBody>
          </p:sp>
        </mc:Choice>
        <mc:Fallback xmlns="">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r>
                  <a:rPr lang="pt-BR" noProof="0" dirty="0" smtClean="0"/>
                  <a:t>.</a:t>
                </a:r>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3651473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smtClean="0"/>
                  <a:t>Exemplo</a:t>
                </a:r>
                <a:r>
                  <a:rPr lang="pt-BR" noProof="0" dirty="0" smtClean="0"/>
                  <a:t>: </a:t>
                </a:r>
                <a:r>
                  <a:rPr lang="pt-BR" dirty="0" smtClean="0"/>
                  <a:t>error_surface_example.ipynb</a:t>
                </a:r>
              </a:p>
              <a:p>
                <a:endParaRPr lang="pt-BR"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smtClean="0"/>
                  <a:t>A figura mais</a:t>
                </a:r>
                <a:r>
                  <a:rPr lang="pt-BR" baseline="0" noProof="0" dirty="0" smtClean="0"/>
                  <a:t> abaixo </a:t>
                </a:r>
                <a:r>
                  <a:rPr lang="pt-BR" noProof="0" dirty="0" smtClean="0"/>
                  <a:t>mostra um gráfico com linhas de contorno.</a:t>
                </a:r>
                <a:r>
                  <a:rPr lang="pt-BR" baseline="0" noProof="0" dirty="0" smtClean="0"/>
                  <a:t> </a:t>
                </a:r>
                <a:r>
                  <a:rPr lang="pt-BR" noProof="0" dirty="0" smtClean="0"/>
                  <a:t>Uma linha de contorno ou isoline de uma função de duas variáveis é uma curva ao longo da qual a função tem um valor constante. Ou seja, no nosso caso, cada uma das linhas indica curvas que tem o mesmo erro.</a:t>
                </a:r>
              </a:p>
              <a:p>
                <a:endParaRPr lang="pt-BR" noProof="0" dirty="0" smtClean="0"/>
              </a:p>
              <a:p>
                <a:endParaRPr lang="pt-BR" noProof="0" dirty="0"/>
              </a:p>
              <a:p>
                <a:endParaRPr lang="pt-BR" noProof="0" dirty="0"/>
              </a:p>
              <a:p>
                <a:endParaRPr lang="pt-BR" dirty="0"/>
              </a:p>
            </p:txBody>
          </p:sp>
        </mc:Choice>
        <mc:Fallback xmlns="">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noProof="0" dirty="0"/>
              </a:p>
              <a:p>
                <a:endParaRPr lang="pt-BR" noProof="0" dirty="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608236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smtClean="0"/>
              <a:t>Exemplo</a:t>
            </a:r>
            <a:r>
              <a:rPr lang="pt-BR" noProof="0" dirty="0" smtClean="0"/>
              <a:t>: </a:t>
            </a:r>
            <a:r>
              <a:rPr lang="pt-BR" dirty="0" smtClean="0"/>
              <a:t>formatos_diferentes_da_</a:t>
            </a:r>
            <a:r>
              <a:rPr lang="pt-BR" u="none" dirty="0" smtClean="0"/>
              <a:t>superficie_de_erro</a:t>
            </a:r>
            <a:r>
              <a:rPr lang="pt-BR" u="none" dirty="0" smtClean="0">
                <a:solidFill>
                  <a:srgbClr val="00B0F0"/>
                </a:solidFill>
              </a:rPr>
              <a:t>.ipynb</a:t>
            </a:r>
            <a:endParaRPr lang="pt-BR" u="none"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998893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a:t>
                </a:r>
                <a:r>
                  <a:rPr lang="pt-BR" sz="1200" baseline="0" dirty="0" smtClean="0"/>
                  <a:t>cúbico</a:t>
                </a:r>
                <a:r>
                  <a:rPr lang="pt-BR" sz="1200" baseline="0" dirty="0"/>
                  <a:t>.</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solução da </a:t>
                </a:r>
                <a:r>
                  <a:rPr lang="pt-BR" b="1" i="1" dirty="0" smtClean="0"/>
                  <a:t>equação normal </a:t>
                </a:r>
                <a:r>
                  <a:rPr lang="pt-BR" dirty="0" smtClean="0"/>
                  <a:t>envolve o calculo</a:t>
                </a:r>
                <a:r>
                  <a:rPr lang="pt-BR" baseline="0" dirty="0" smtClean="0"/>
                  <a:t> da</a:t>
                </a:r>
                <a:r>
                  <a:rPr lang="pt-BR" dirty="0" smtClean="0"/>
                  <a:t> </a:t>
                </a:r>
                <a:r>
                  <a:rPr lang="pt-BR" dirty="0" smtClean="0"/>
                  <a:t>inversa de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nl-BE" i="0" dirty="0" smtClean="0">
                    <a:latin typeface="Cambria Math" panose="02040503050406030204" pitchFamily="18" charset="0"/>
                  </a:rPr>
                  <a:t>, o </a:t>
                </a:r>
                <a:r>
                  <a:rPr lang="nl-BE" i="0" dirty="0" err="1" smtClean="0">
                    <a:latin typeface="Cambria Math" panose="02040503050406030204" pitchFamily="18" charset="0"/>
                  </a:rPr>
                  <a:t>qual</a:t>
                </a:r>
                <a:r>
                  <a:rPr lang="nl-BE" i="0" baseline="0" dirty="0" smtClean="0">
                    <a:latin typeface="Cambria Math" panose="02040503050406030204" pitchFamily="18" charset="0"/>
                  </a:rPr>
                  <a:t> tem </a:t>
                </a:r>
                <a:r>
                  <a:rPr lang="nl-BE" i="0" baseline="0" dirty="0" err="1" smtClean="0">
                    <a:latin typeface="Cambria Math" panose="02040503050406030204" pitchFamily="18" charset="0"/>
                  </a:rPr>
                  <a:t>complexidade</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computacional</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variando</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entre</a:t>
                </a:r>
                <a:r>
                  <a:rPr lang="nl-BE" i="0" baseline="0" dirty="0" smtClean="0">
                    <a:latin typeface="Cambria Math" panose="02040503050406030204" pitchFamily="18" charset="0"/>
                  </a:rPr>
                  <a:t> </a:t>
                </a:r>
                <a:r>
                  <a:rPr lang="pt-BR" b="0" i="0" smtClean="0">
                    <a:latin typeface="Cambria Math" panose="02040503050406030204" pitchFamily="18" charset="0"/>
                  </a:rPr>
                  <a:t>𝑂(</a:t>
                </a:r>
                <a:r>
                  <a:rPr lang="pt-BR" b="0" i="0" smtClean="0">
                    <a:latin typeface="Cambria Math" panose="02040503050406030204" pitchFamily="18" charset="0"/>
                  </a:rPr>
                  <a:t>𝑛^2.4)</a:t>
                </a:r>
                <a:r>
                  <a:rPr lang="pt-BR" dirty="0" smtClean="0"/>
                  <a:t> </a:t>
                </a:r>
                <a:r>
                  <a:rPr lang="pt-BR" dirty="0" smtClean="0"/>
                  <a:t>e </a:t>
                </a:r>
                <a:r>
                  <a:rPr lang="pt-BR" i="0">
                    <a:latin typeface="Cambria Math" panose="02040503050406030204" pitchFamily="18" charset="0"/>
                  </a:rPr>
                  <a:t>𝑂(𝑛^</a:t>
                </a:r>
                <a:r>
                  <a:rPr lang="pt-BR" b="0" i="0" smtClean="0">
                    <a:latin typeface="Cambria Math" panose="02040503050406030204" pitchFamily="18" charset="0"/>
                  </a:rPr>
                  <a:t>3</a:t>
                </a:r>
                <a:r>
                  <a:rPr lang="pt-BR" b="0" i="0">
                    <a:latin typeface="Cambria Math" panose="02040503050406030204" pitchFamily="18" charset="0"/>
                  </a:rPr>
                  <a:t> )</a:t>
                </a:r>
                <a:r>
                  <a:rPr lang="pt-BR" dirty="0" smtClean="0"/>
                  <a:t>, dependendo da implementação</a:t>
                </a:r>
                <a:r>
                  <a:rPr lang="pt-BR" baseline="0" dirty="0" smtClean="0"/>
                  <a:t> utilizada</a:t>
                </a:r>
                <a:r>
                  <a:rPr lang="pt-BR" dirty="0" smtClean="0"/>
                  <a:t>.</a:t>
                </a:r>
                <a:endParaRPr lang="pt-BR" dirty="0" smtClean="0"/>
              </a:p>
              <a:p>
                <a:endParaRPr lang="nl-BE" i="1" dirty="0" smtClean="0">
                  <a:latin typeface="Cambria Math" panose="02040503050406030204" pitchFamily="18" charset="0"/>
                </a:endParaRPr>
              </a:p>
              <a:p>
                <a:r>
                  <a:rPr lang="el-GR" b="1" i="0">
                    <a:latin typeface="Cambria Math" panose="02040503050406030204" pitchFamily="18" charset="0"/>
                  </a:rPr>
                  <a:t>𝜱</a:t>
                </a:r>
                <a:r>
                  <a:rPr lang="nl-BE" b="1" i="0" smtClean="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pt-BR" b="0" i="0" smtClean="0">
                    <a:latin typeface="Cambria Math" panose="02040503050406030204" pitchFamily="18" charset="0"/>
                  </a:rPr>
                  <a:t> </a:t>
                </a:r>
                <a:r>
                  <a:rPr lang="pt-BR" dirty="0" smtClean="0"/>
                  <a:t>é </a:t>
                </a:r>
                <a:r>
                  <a:rPr lang="pt-BR" dirty="0" smtClean="0"/>
                  <a:t>uma matriz (</a:t>
                </a:r>
                <a:r>
                  <a:rPr lang="pt-BR" b="0" i="0" smtClean="0">
                    <a:latin typeface="Cambria Math" panose="02040503050406030204" pitchFamily="18" charset="0"/>
                  </a:rPr>
                  <a:t>𝐾+1 ×</a:t>
                </a:r>
                <a:r>
                  <a:rPr lang="pt-BR" b="0" i="0" smtClean="0">
                    <a:latin typeface="Cambria Math" panose="02040503050406030204" pitchFamily="18" charset="0"/>
                    <a:ea typeface="Cambria Math" panose="02040503050406030204" pitchFamily="18" charset="0"/>
                  </a:rPr>
                  <a:t>𝐾+1</a:t>
                </a:r>
                <a:r>
                  <a:rPr lang="pt-BR" dirty="0" smtClean="0"/>
                  <a:t>)</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4253920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e sentido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t>
                </a:r>
                <a:r>
                  <a:rPr lang="pt-BR" b="0" i="0" dirty="0" smtClean="0"/>
                  <a:t>crescimento mais rápida".</a:t>
                </a:r>
                <a:endParaRPr lang="pt-BR" b="0" i="0" dirty="0"/>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a:t>
                </a:r>
                <a:r>
                  <a:rPr lang="pt-BR" b="0" i="0" dirty="0" smtClean="0"/>
                  <a:t>vetor gradiente </a:t>
                </a:r>
                <a:r>
                  <a:rPr lang="pt-BR" b="0" i="0" dirty="0"/>
                  <a:t>em um ponto é um vetor tangente ao ponto. Valores positivos indicam que o aumenta mais rápido esta à frente,</a:t>
                </a:r>
                <a:r>
                  <a:rPr lang="pt-BR" b="0" i="0" baseline="0" dirty="0"/>
                  <a:t> já valores negativos indicam que a taxa de aumento mais rápida está </a:t>
                </a:r>
                <a:r>
                  <a:rPr lang="pt-BR" b="0" i="0" baseline="0" dirty="0" smtClean="0"/>
                  <a:t>atrás</a:t>
                </a:r>
                <a:r>
                  <a:rPr lang="pt-BR" b="0" i="0" baseline="0" dirty="0"/>
                  <a:t>.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t>
                </a:r>
                <a:r>
                  <a:rPr lang="pt-BR" b="0" i="0" baseline="0" dirty="0" smtClean="0"/>
                  <a:t>argumento.</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r>
                  <a:rPr lang="pt-BR" b="0" i="0" smtClean="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smtClean="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4001889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smtClean="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r>
                  <a:rPr lang="pt-BR" b="0" i="0"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a:t>
                </a:r>
                <a:r>
                  <a:rPr lang="pt-BR" dirty="0"/>
                  <a:t>algoritmo de otimização </a:t>
                </a:r>
                <a:r>
                  <a:rPr lang="pt-BR" b="1" i="1" dirty="0"/>
                  <a:t>iterativo</a:t>
                </a:r>
                <a:r>
                  <a:rPr lang="pt-BR" dirty="0"/>
                  <a:t> </a:t>
                </a:r>
                <a:r>
                  <a:rPr lang="pt-BR" dirty="0" smtClean="0"/>
                  <a:t>que use o vetor gradiente para encontrar o ponto de máximo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smtClean="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797967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a:t>
                </a:r>
                <a:r>
                  <a:rPr lang="pt-BR" dirty="0"/>
                  <a:t>algoritmo de otimização </a:t>
                </a:r>
                <a:r>
                  <a:rPr lang="pt-BR" b="1" i="1" dirty="0"/>
                  <a:t>iterativo</a:t>
                </a:r>
                <a:r>
                  <a:rPr lang="pt-BR" dirty="0"/>
                  <a:t> </a:t>
                </a:r>
                <a:r>
                  <a:rPr lang="pt-BR" dirty="0" smtClean="0"/>
                  <a:t>que use o</a:t>
                </a:r>
                <a:r>
                  <a:rPr lang="pt-BR" baseline="0" dirty="0" smtClean="0"/>
                  <a:t> sentido contrário do</a:t>
                </a:r>
                <a:r>
                  <a:rPr lang="pt-BR" dirty="0" smtClean="0"/>
                  <a:t> vetor gradiente para encontrar o ponto de mínimo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t>
                </a:r>
                <a:r>
                  <a:rPr lang="pt-BR" b="1" i="1" dirty="0" smtClean="0"/>
                  <a:t>descendente</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2615400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Exemplos de aplicações</a:t>
            </a:r>
            <a:r>
              <a:rPr lang="pt-BR" baseline="0" dirty="0" smtClean="0"/>
              <a:t> de regressão linear:</a:t>
            </a:r>
            <a:endParaRPr lang="pt-BR" dirty="0" smtClean="0"/>
          </a:p>
          <a:p>
            <a:pPr marL="171450" indent="-171450">
              <a:buFont typeface="Arial" panose="020B0604020202020204" pitchFamily="34" charset="0"/>
              <a:buChar char="•"/>
            </a:pPr>
            <a:r>
              <a:rPr lang="pt-BR" dirty="0" smtClean="0"/>
              <a:t>Modelos </a:t>
            </a:r>
            <a:r>
              <a:rPr lang="pt-BR" dirty="0"/>
              <a:t>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a:t>
            </a:r>
            <a:r>
              <a:rPr lang="pt-BR" dirty="0" smtClean="0"/>
              <a:t>iterativo e genérico </a:t>
            </a:r>
            <a:r>
              <a:rPr lang="pt-BR" dirty="0"/>
              <a:t>capaz de encontrar soluções ideais para uma ampla gama de problemas. </a:t>
            </a:r>
            <a:endParaRPr lang="pt-BR" dirty="0" smtClean="0"/>
          </a:p>
          <a:p>
            <a:endParaRPr lang="pt-BR" dirty="0" smtClean="0"/>
          </a:p>
          <a:p>
            <a:r>
              <a:rPr lang="pt-BR" dirty="0" smtClean="0"/>
              <a:t>Métodos iterativos de otimização são usados toda a parte de Aprendizado de Máquina. </a:t>
            </a:r>
            <a:endParaRPr lang="pt-BR" dirty="0"/>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a:t>
            </a:r>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2786953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as pesos</a:t>
            </a:r>
            <a:r>
              <a:rPr lang="pt-BR" baseline="0" noProof="0" dirty="0" smtClean="0"/>
              <a:t>, a, em um ponto aleatório do espaço de pesos e, então, os atualiza na direção oposta a do gradiente até que algum critério de convergência seja atingido, indicando que o mínimo global ou um mínimo local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3357901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parâmetros</a:t>
            </a:r>
            <a:r>
              <a:rPr lang="pt-BR" baseline="0" noProof="0" dirty="0" smtClean="0"/>
              <a:t>, a, em um ponto aleatório do espaço de parâmetros e então, atualiza os parâmetros na direção oposta ao do gradiente até que algum critério de convergência seja atingido, indicando que o mínimo global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a:p>
            <a:endParaRPr lang="pt-BR" noProof="0"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33937254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nl-BE" dirty="0"/>
              </a:p>
            </p:txBody>
          </p:sp>
        </mc:Choice>
        <mc:Fallback xmlns="">
          <p:sp>
            <p:nvSpPr>
              <p:cNvPr id="3" name="Notes Placeholder 2"/>
              <p:cNvSpPr>
                <a:spLocks noGrp="1"/>
              </p:cNvSpPr>
              <p:nvPr>
                <p:ph type="body" idx="1"/>
              </p:nvPr>
            </p:nvSpPr>
            <p:spPr/>
            <p:txBody>
              <a:bodyPr/>
              <a:lstStyle/>
              <a:p>
                <a:r>
                  <a:rPr lang="en-US" dirty="0" err="1" smtClean="0"/>
                  <a:t>Você</a:t>
                </a:r>
                <a:r>
                  <a:rPr lang="en-US" dirty="0" smtClean="0"/>
                  <a:t> </a:t>
                </a:r>
                <a:r>
                  <a:rPr lang="en-US" dirty="0" err="1" smtClean="0"/>
                  <a:t>pode</a:t>
                </a:r>
                <a:r>
                  <a:rPr lang="en-US" dirty="0" smtClean="0"/>
                  <a:t> </a:t>
                </a:r>
                <a:r>
                  <a:rPr lang="en-US" dirty="0" err="1" smtClean="0"/>
                  <a:t>estar</a:t>
                </a:r>
                <a:r>
                  <a:rPr lang="en-US" dirty="0" smtClean="0"/>
                  <a:t> se </a:t>
                </a:r>
                <a:r>
                  <a:rPr lang="en-US" dirty="0" err="1" smtClean="0"/>
                  <a:t>perguntando</a:t>
                </a:r>
                <a:r>
                  <a:rPr lang="en-US" dirty="0" smtClean="0"/>
                  <a:t>, mas </a:t>
                </a:r>
                <a:r>
                  <a:rPr lang="en-US" dirty="0" err="1" smtClean="0"/>
                  <a:t>não</a:t>
                </a:r>
                <a:r>
                  <a:rPr lang="en-US" dirty="0" smtClean="0"/>
                  <a:t> era </a:t>
                </a:r>
                <a:r>
                  <a:rPr lang="en-US" dirty="0" err="1" smtClean="0"/>
                  <a:t>regressão</a:t>
                </a:r>
                <a:r>
                  <a:rPr lang="en-US" dirty="0" smtClean="0"/>
                  <a:t> LINEAR? </a:t>
                </a:r>
                <a:r>
                  <a:rPr lang="en-US" dirty="0" err="1" smtClean="0"/>
                  <a:t>Então</a:t>
                </a:r>
                <a:r>
                  <a:rPr lang="en-US" baseline="0" dirty="0" smtClean="0"/>
                  <a:t>, </a:t>
                </a:r>
                <a:r>
                  <a:rPr lang="en-US" baseline="0" dirty="0" err="1" smtClean="0"/>
                  <a:t>por</a:t>
                </a:r>
                <a:r>
                  <a:rPr lang="en-US" baseline="0" dirty="0" smtClean="0"/>
                  <a:t> que </a:t>
                </a:r>
                <a:r>
                  <a:rPr lang="en-US" b="0" i="0" smtClean="0">
                    <a:latin typeface="Cambria Math" panose="02040503050406030204" pitchFamily="18" charset="0"/>
                  </a:rPr>
                  <a:t>𝑥</a:t>
                </a:r>
                <a:r>
                  <a:rPr lang="en-US" b="0" i="0" smtClean="0">
                    <a:latin typeface="Cambria Math" panose="02040503050406030204" pitchFamily="18" charset="0"/>
                  </a:rPr>
                  <a:t>_</a:t>
                </a:r>
                <a:r>
                  <a:rPr lang="en-US" b="0" i="0" smtClean="0">
                    <a:latin typeface="Cambria Math" panose="02040503050406030204" pitchFamily="18" charset="0"/>
                  </a:rPr>
                  <a:t>1^2</a:t>
                </a:r>
                <a:r>
                  <a:rPr lang="en-US" dirty="0" smtClean="0"/>
                  <a:t>? </a:t>
                </a:r>
              </a:p>
              <a:p>
                <a:r>
                  <a:rPr lang="en-US" dirty="0" err="1" smtClean="0"/>
                  <a:t>Resposta</a:t>
                </a:r>
                <a:r>
                  <a:rPr lang="en-US" dirty="0" smtClean="0"/>
                  <a:t>:</a:t>
                </a:r>
                <a:r>
                  <a:rPr lang="en-US" baseline="0" dirty="0" smtClean="0"/>
                  <a:t> Sim, </a:t>
                </a:r>
                <a:r>
                  <a:rPr lang="en-US" baseline="0" dirty="0" err="1" smtClean="0"/>
                  <a:t>ainda</a:t>
                </a:r>
                <a:r>
                  <a:rPr lang="en-US" baseline="0" dirty="0" smtClean="0"/>
                  <a:t> </a:t>
                </a:r>
                <a:r>
                  <a:rPr lang="en-US" baseline="0" dirty="0" err="1" smtClean="0"/>
                  <a:t>estamos</a:t>
                </a:r>
                <a:r>
                  <a:rPr lang="en-US" baseline="0" dirty="0" smtClean="0"/>
                  <a:t> </a:t>
                </a:r>
                <a:r>
                  <a:rPr lang="en-US" baseline="0" dirty="0" err="1" smtClean="0"/>
                  <a:t>falando</a:t>
                </a:r>
                <a:r>
                  <a:rPr lang="en-US" baseline="0" dirty="0" smtClean="0"/>
                  <a:t> de </a:t>
                </a:r>
                <a:r>
                  <a:rPr lang="en-US" baseline="0" dirty="0" err="1" smtClean="0"/>
                  <a:t>regressão</a:t>
                </a:r>
                <a:r>
                  <a:rPr lang="en-US" baseline="0" dirty="0" smtClean="0"/>
                  <a:t> linear, </a:t>
                </a:r>
                <a:r>
                  <a:rPr lang="en-US" baseline="0" dirty="0" err="1" smtClean="0"/>
                  <a:t>porém</a:t>
                </a:r>
                <a:r>
                  <a:rPr lang="en-US" baseline="0" dirty="0" smtClean="0"/>
                  <a:t>, é </a:t>
                </a:r>
                <a:r>
                  <a:rPr lang="en-US" baseline="0" dirty="0" err="1" smtClean="0"/>
                  <a:t>importante</a:t>
                </a:r>
                <a:r>
                  <a:rPr lang="en-US" baseline="0" dirty="0" smtClean="0"/>
                  <a:t> </a:t>
                </a:r>
                <a:r>
                  <a:rPr lang="en-US" baseline="0" dirty="0" err="1" smtClean="0"/>
                  <a:t>frisar</a:t>
                </a:r>
                <a:r>
                  <a:rPr lang="en-US" baseline="0" dirty="0" smtClean="0"/>
                  <a:t> que o </a:t>
                </a:r>
                <a:r>
                  <a:rPr lang="en-US" baseline="0" dirty="0" err="1" smtClean="0"/>
                  <a:t>termo</a:t>
                </a:r>
                <a:r>
                  <a:rPr lang="en-US" baseline="0" dirty="0" smtClean="0"/>
                  <a:t> linear se </a:t>
                </a:r>
                <a:r>
                  <a:rPr lang="en-US" baseline="0" dirty="0" err="1" smtClean="0"/>
                  <a:t>refere</a:t>
                </a:r>
                <a:r>
                  <a:rPr lang="en-US" baseline="0" dirty="0" smtClean="0"/>
                  <a:t> </a:t>
                </a:r>
                <a:r>
                  <a:rPr lang="en-US" baseline="0" dirty="0" err="1" smtClean="0"/>
                  <a:t>aos</a:t>
                </a:r>
                <a:r>
                  <a:rPr lang="en-US" baseline="0" dirty="0" smtClean="0"/>
                  <a:t> </a:t>
                </a:r>
                <a:r>
                  <a:rPr lang="en-US" baseline="0" dirty="0" err="1" smtClean="0"/>
                  <a:t>parâmetros</a:t>
                </a:r>
                <a:r>
                  <a:rPr lang="en-US" baseline="0" dirty="0" smtClean="0"/>
                  <a:t>, a, </a:t>
                </a:r>
                <a:r>
                  <a:rPr lang="en-US" baseline="0" dirty="0" err="1" smtClean="0"/>
                  <a:t>ou</a:t>
                </a:r>
                <a:r>
                  <a:rPr lang="en-US" baseline="0" dirty="0" smtClean="0"/>
                  <a:t> </a:t>
                </a:r>
                <a:r>
                  <a:rPr lang="en-US" baseline="0" dirty="0" err="1" smtClean="0"/>
                  <a:t>seja</a:t>
                </a:r>
                <a:r>
                  <a:rPr lang="en-US" baseline="0" dirty="0" smtClean="0"/>
                  <a:t>, </a:t>
                </a:r>
                <a:r>
                  <a:rPr lang="en-US" baseline="0" dirty="0" err="1" smtClean="0"/>
                  <a:t>temos</a:t>
                </a:r>
                <a:r>
                  <a:rPr lang="en-US" baseline="0" dirty="0" smtClean="0"/>
                  <a:t> que a </a:t>
                </a:r>
                <a:r>
                  <a:rPr lang="en-US" baseline="0" dirty="0" err="1" smtClean="0"/>
                  <a:t>função</a:t>
                </a:r>
                <a:r>
                  <a:rPr lang="en-US" baseline="0" dirty="0" smtClean="0"/>
                  <a:t> y é a </a:t>
                </a:r>
                <a:r>
                  <a:rPr lang="en-US" baseline="0" dirty="0" err="1" smtClean="0"/>
                  <a:t>combinação</a:t>
                </a:r>
                <a:r>
                  <a:rPr lang="en-US" baseline="0" dirty="0" smtClean="0"/>
                  <a:t> linear das features, x (i.e., entradas), </a:t>
                </a:r>
                <a:r>
                  <a:rPr lang="en-US" baseline="0" dirty="0" err="1" smtClean="0"/>
                  <a:t>através</a:t>
                </a:r>
                <a:r>
                  <a:rPr lang="en-US" baseline="0" dirty="0" smtClean="0"/>
                  <a:t> dos </a:t>
                </a:r>
                <a:r>
                  <a:rPr lang="en-US" baseline="0" dirty="0" err="1" smtClean="0"/>
                  <a:t>parâmetros</a:t>
                </a:r>
                <a:r>
                  <a:rPr lang="en-US" baseline="0" dirty="0" smtClean="0"/>
                  <a:t>, a. </a:t>
                </a:r>
                <a:r>
                  <a:rPr lang="pt-BR" dirty="0" smtClean="0"/>
                  <a:t>Linear significa "linear com relação aos parâmetros“ e não às </a:t>
                </a:r>
                <a:r>
                  <a:rPr lang="pt-BR" dirty="0" err="1" smtClean="0"/>
                  <a:t>variávei</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425679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smtClean="0"/>
                  <a:t>Exemplo 1: </a:t>
                </a:r>
                <a:r>
                  <a:rPr lang="pt-BR" noProof="0" dirty="0"/>
                  <a:t>linear_regression_with_gradient_descente_exemplo1.ipynb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a:t>Figuras:</a:t>
                </a:r>
                <a:r>
                  <a:rPr lang="pt-BR" baseline="0" noProof="0" dirty="0"/>
                  <a:t> linear_regression_with_gradient_descente_exemplo1.m</a:t>
                </a:r>
                <a:endParaRPr lang="pt-BR" noProof="0" dirty="0"/>
              </a:p>
              <a:p>
                <a:endParaRPr lang="pt-BR" dirty="0"/>
              </a:p>
              <a:p>
                <a:r>
                  <a:rPr lang="pt-BR" dirty="0"/>
                  <a:t>Essa</a:t>
                </a:r>
                <a:r>
                  <a:rPr lang="pt-BR" baseline="0" dirty="0"/>
                  <a:t> simplificação tem como objetivo facilitar a visualização dos resultados.</a:t>
                </a:r>
              </a:p>
              <a:p>
                <a:endParaRPr lang="pt-BR" baseline="0" dirty="0"/>
              </a:p>
              <a:p>
                <a:r>
                  <a:rPr lang="pt-BR" baseline="0" dirty="0"/>
                  <a:t>Na figura da esquerda, veja que a tangente no ponto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tem inclinação </a:t>
                </a:r>
                <a:r>
                  <a:rPr lang="nl-BE" dirty="0" err="1"/>
                  <a:t>negativa</a:t>
                </a:r>
                <a:r>
                  <a:rPr lang="nl-BE" dirty="0"/>
                  <a:t> (</a:t>
                </a:r>
                <a:r>
                  <a:rPr lang="nl-BE" dirty="0" err="1"/>
                  <a:t>ou</a:t>
                </a:r>
                <a:r>
                  <a:rPr lang="nl-BE" dirty="0"/>
                  <a:t> </a:t>
                </a:r>
                <a:r>
                  <a:rPr lang="nl-BE" dirty="0" err="1"/>
                  <a:t>seja</a:t>
                </a:r>
                <a:r>
                  <a:rPr lang="nl-BE" dirty="0"/>
                  <a:t>, o </a:t>
                </a:r>
                <a:r>
                  <a:rPr lang="nl-BE" dirty="0" err="1"/>
                  <a:t>gradiente</a:t>
                </a:r>
                <a:r>
                  <a:rPr lang="nl-BE" dirty="0"/>
                  <a:t> é negativo)</a:t>
                </a:r>
                <a:r>
                  <a:rPr lang="nl-BE" baseline="0" dirty="0"/>
                  <a:t>, </a:t>
                </a:r>
                <a:r>
                  <a:rPr lang="nl-BE" baseline="0" dirty="0" err="1"/>
                  <a:t>indicando</a:t>
                </a:r>
                <a:r>
                  <a:rPr lang="nl-BE" baseline="0" dirty="0"/>
                  <a:t> que o </a:t>
                </a:r>
                <a:r>
                  <a:rPr lang="nl-BE" baseline="0" dirty="0" err="1"/>
                  <a:t>valor</a:t>
                </a:r>
                <a:r>
                  <a:rPr lang="nl-BE" baseline="0"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a:t>
                </a:r>
                <a:r>
                  <a:rPr lang="nl-BE" dirty="0" err="1"/>
                  <a:t>deve</a:t>
                </a:r>
                <a:r>
                  <a:rPr lang="nl-BE" dirty="0"/>
                  <a:t> </a:t>
                </a:r>
                <a:r>
                  <a:rPr lang="nl-BE" dirty="0" err="1"/>
                  <a:t>ser</a:t>
                </a:r>
                <a:r>
                  <a:rPr lang="nl-BE" dirty="0"/>
                  <a:t> </a:t>
                </a:r>
                <a:r>
                  <a:rPr lang="nl-BE" dirty="0" err="1"/>
                  <a:t>aumentado</a:t>
                </a:r>
                <a:r>
                  <a:rPr lang="nl-BE" dirty="0"/>
                  <a:t>, indo para a </a:t>
                </a:r>
                <a:r>
                  <a:rPr lang="nl-BE" dirty="0" err="1"/>
                  <a:t>direita</a:t>
                </a:r>
                <a:r>
                  <a:rPr lang="nl-BE" dirty="0"/>
                  <a:t> e se </a:t>
                </a:r>
                <a:r>
                  <a:rPr lang="nl-BE" dirty="0" err="1"/>
                  <a:t>aproximando</a:t>
                </a:r>
                <a:r>
                  <a:rPr lang="nl-BE"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a:rPr lang="pt-BR" b="0" i="0" baseline="0" smtClean="0">
                            <a:latin typeface="Cambria Math" panose="02040503050406030204" pitchFamily="18" charset="0"/>
                          </a:rPr>
                          <m:t>ó</m:t>
                        </m:r>
                        <m:r>
                          <m:rPr>
                            <m:sty m:val="p"/>
                          </m:rPr>
                          <a:rPr lang="pt-BR" b="0" i="0" baseline="0" smtClean="0">
                            <a:latin typeface="Cambria Math" panose="02040503050406030204" pitchFamily="18" charset="0"/>
                          </a:rPr>
                          <m:t>timo</m:t>
                        </m:r>
                      </m:sup>
                    </m:sSubSup>
                  </m:oMath>
                </a14:m>
                <a:endParaRPr lang="nl-BE"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aseline="0" dirty="0"/>
                  <a:t>Na figura da direita, veja que a tangente no ponto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tem inclinação </a:t>
                </a:r>
                <a:r>
                  <a:rPr lang="nl-BE" dirty="0" err="1"/>
                  <a:t>positiva</a:t>
                </a:r>
                <a:r>
                  <a:rPr lang="nl-BE" dirty="0"/>
                  <a:t> (</a:t>
                </a:r>
                <a:r>
                  <a:rPr lang="nl-BE" dirty="0" err="1"/>
                  <a:t>ou</a:t>
                </a:r>
                <a:r>
                  <a:rPr lang="nl-BE" dirty="0"/>
                  <a:t> </a:t>
                </a:r>
                <a:r>
                  <a:rPr lang="nl-BE" dirty="0" err="1"/>
                  <a:t>seja</a:t>
                </a:r>
                <a:r>
                  <a:rPr lang="nl-BE" dirty="0"/>
                  <a:t>, o </a:t>
                </a:r>
                <a:r>
                  <a:rPr lang="nl-BE" dirty="0" err="1"/>
                  <a:t>gradiente</a:t>
                </a:r>
                <a:r>
                  <a:rPr lang="nl-BE" dirty="0"/>
                  <a:t> é positivo)</a:t>
                </a:r>
                <a:r>
                  <a:rPr lang="nl-BE" baseline="0" dirty="0"/>
                  <a:t>, </a:t>
                </a:r>
                <a:r>
                  <a:rPr lang="nl-BE" baseline="0" dirty="0" err="1"/>
                  <a:t>indicando</a:t>
                </a:r>
                <a:r>
                  <a:rPr lang="nl-BE" baseline="0" dirty="0"/>
                  <a:t> que o </a:t>
                </a:r>
                <a:r>
                  <a:rPr lang="nl-BE" baseline="0" dirty="0" err="1"/>
                  <a:t>valor</a:t>
                </a:r>
                <a:r>
                  <a:rPr lang="nl-BE" baseline="0"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a:t>
                </a:r>
                <a:r>
                  <a:rPr lang="nl-BE" dirty="0" err="1"/>
                  <a:t>deve</a:t>
                </a:r>
                <a:r>
                  <a:rPr lang="nl-BE" dirty="0"/>
                  <a:t> </a:t>
                </a:r>
                <a:r>
                  <a:rPr lang="nl-BE" dirty="0" err="1"/>
                  <a:t>ser</a:t>
                </a:r>
                <a:r>
                  <a:rPr lang="nl-BE" dirty="0"/>
                  <a:t> </a:t>
                </a:r>
                <a:r>
                  <a:rPr lang="nl-BE" dirty="0" err="1"/>
                  <a:t>diminuído</a:t>
                </a:r>
                <a:r>
                  <a:rPr lang="nl-BE" dirty="0"/>
                  <a:t>, indo para a </a:t>
                </a:r>
                <a:r>
                  <a:rPr lang="nl-BE" dirty="0" err="1"/>
                  <a:t>esquerda</a:t>
                </a:r>
                <a:r>
                  <a:rPr lang="nl-BE" dirty="0"/>
                  <a:t> e se </a:t>
                </a:r>
                <a:r>
                  <a:rPr lang="nl-BE" dirty="0" err="1"/>
                  <a:t>aproximando</a:t>
                </a:r>
                <a:r>
                  <a:rPr lang="nl-BE"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a:rPr lang="pt-BR" b="0" i="0" baseline="0" smtClean="0">
                            <a:latin typeface="Cambria Math" panose="02040503050406030204" pitchFamily="18" charset="0"/>
                          </a:rPr>
                          <m:t>ó</m:t>
                        </m:r>
                        <m:r>
                          <m:rPr>
                            <m:sty m:val="p"/>
                          </m:rPr>
                          <a:rPr lang="pt-BR" b="0" i="0" baseline="0" smtClean="0">
                            <a:latin typeface="Cambria Math" panose="02040503050406030204" pitchFamily="18" charset="0"/>
                          </a:rPr>
                          <m:t>timo</m:t>
                        </m:r>
                      </m:sup>
                    </m:sSubSup>
                  </m:oMath>
                </a14:m>
                <a:endParaRPr lang="nl-BE" dirty="0"/>
              </a:p>
              <a:p>
                <a:endParaRPr lang="pt-BR" dirty="0"/>
              </a:p>
              <a:p>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dirty="0"/>
              </a:p>
            </p:txBody>
          </p:sp>
        </mc:Choice>
        <mc:Fallback xmlns="">
          <p:sp>
            <p:nvSpPr>
              <p:cNvPr id="3" name="Notes Placeholder 2"/>
              <p:cNvSpPr>
                <a:spLocks noGrp="1"/>
              </p:cNvSpPr>
              <p:nvPr>
                <p:ph type="body" idx="1"/>
              </p:nvPr>
            </p:nvSpPr>
            <p:spPr/>
            <p:txBody>
              <a:bodyPr/>
              <a:lstStyle/>
              <a:p>
                <a:r>
                  <a:rPr lang="en-US" dirty="0" err="1" smtClean="0"/>
                  <a:t>Você</a:t>
                </a:r>
                <a:r>
                  <a:rPr lang="en-US" dirty="0" smtClean="0"/>
                  <a:t> </a:t>
                </a:r>
                <a:r>
                  <a:rPr lang="en-US" dirty="0" err="1" smtClean="0"/>
                  <a:t>pode</a:t>
                </a:r>
                <a:r>
                  <a:rPr lang="en-US" dirty="0" smtClean="0"/>
                  <a:t> </a:t>
                </a:r>
                <a:r>
                  <a:rPr lang="en-US" dirty="0" err="1" smtClean="0"/>
                  <a:t>estar</a:t>
                </a:r>
                <a:r>
                  <a:rPr lang="en-US" dirty="0" smtClean="0"/>
                  <a:t> se </a:t>
                </a:r>
                <a:r>
                  <a:rPr lang="en-US" dirty="0" err="1" smtClean="0"/>
                  <a:t>perguntando</a:t>
                </a:r>
                <a:r>
                  <a:rPr lang="en-US" dirty="0" smtClean="0"/>
                  <a:t>, mas </a:t>
                </a:r>
                <a:r>
                  <a:rPr lang="en-US" dirty="0" err="1" smtClean="0"/>
                  <a:t>não</a:t>
                </a:r>
                <a:r>
                  <a:rPr lang="en-US" dirty="0" smtClean="0"/>
                  <a:t> era </a:t>
                </a:r>
                <a:r>
                  <a:rPr lang="en-US" dirty="0" err="1" smtClean="0"/>
                  <a:t>regressão</a:t>
                </a:r>
                <a:r>
                  <a:rPr lang="en-US" dirty="0" smtClean="0"/>
                  <a:t> LINEAR? </a:t>
                </a:r>
                <a:r>
                  <a:rPr lang="en-US" dirty="0" err="1" smtClean="0"/>
                  <a:t>Então</a:t>
                </a:r>
                <a:r>
                  <a:rPr lang="en-US" baseline="0" dirty="0" smtClean="0"/>
                  <a:t>, </a:t>
                </a:r>
                <a:r>
                  <a:rPr lang="en-US" baseline="0" dirty="0" err="1" smtClean="0"/>
                  <a:t>por</a:t>
                </a:r>
                <a:r>
                  <a:rPr lang="en-US" baseline="0" dirty="0" smtClean="0"/>
                  <a:t> que </a:t>
                </a:r>
                <a:r>
                  <a:rPr lang="en-US" b="0" i="0" smtClean="0">
                    <a:latin typeface="Cambria Math" panose="02040503050406030204" pitchFamily="18" charset="0"/>
                  </a:rPr>
                  <a:t>𝑥</a:t>
                </a:r>
                <a:r>
                  <a:rPr lang="en-US" b="0" i="0" smtClean="0">
                    <a:latin typeface="Cambria Math" panose="02040503050406030204" pitchFamily="18" charset="0"/>
                  </a:rPr>
                  <a:t>_</a:t>
                </a:r>
                <a:r>
                  <a:rPr lang="en-US" b="0" i="0" smtClean="0">
                    <a:latin typeface="Cambria Math" panose="02040503050406030204" pitchFamily="18" charset="0"/>
                  </a:rPr>
                  <a:t>1^2</a:t>
                </a:r>
                <a:r>
                  <a:rPr lang="en-US" dirty="0" smtClean="0"/>
                  <a:t>? </a:t>
                </a:r>
              </a:p>
              <a:p>
                <a:r>
                  <a:rPr lang="en-US" dirty="0" err="1" smtClean="0"/>
                  <a:t>Resposta</a:t>
                </a:r>
                <a:r>
                  <a:rPr lang="en-US" dirty="0" smtClean="0"/>
                  <a:t>:</a:t>
                </a:r>
                <a:r>
                  <a:rPr lang="en-US" baseline="0" dirty="0" smtClean="0"/>
                  <a:t> Sim, </a:t>
                </a:r>
                <a:r>
                  <a:rPr lang="en-US" baseline="0" dirty="0" err="1" smtClean="0"/>
                  <a:t>ainda</a:t>
                </a:r>
                <a:r>
                  <a:rPr lang="en-US" baseline="0" dirty="0" smtClean="0"/>
                  <a:t> </a:t>
                </a:r>
                <a:r>
                  <a:rPr lang="en-US" baseline="0" dirty="0" err="1" smtClean="0"/>
                  <a:t>estamos</a:t>
                </a:r>
                <a:r>
                  <a:rPr lang="en-US" baseline="0" dirty="0" smtClean="0"/>
                  <a:t> </a:t>
                </a:r>
                <a:r>
                  <a:rPr lang="en-US" baseline="0" dirty="0" err="1" smtClean="0"/>
                  <a:t>falando</a:t>
                </a:r>
                <a:r>
                  <a:rPr lang="en-US" baseline="0" dirty="0" smtClean="0"/>
                  <a:t> de </a:t>
                </a:r>
                <a:r>
                  <a:rPr lang="en-US" baseline="0" dirty="0" err="1" smtClean="0"/>
                  <a:t>regressão</a:t>
                </a:r>
                <a:r>
                  <a:rPr lang="en-US" baseline="0" dirty="0" smtClean="0"/>
                  <a:t> linear, </a:t>
                </a:r>
                <a:r>
                  <a:rPr lang="en-US" baseline="0" dirty="0" err="1" smtClean="0"/>
                  <a:t>porém</a:t>
                </a:r>
                <a:r>
                  <a:rPr lang="en-US" baseline="0" dirty="0" smtClean="0"/>
                  <a:t>, é </a:t>
                </a:r>
                <a:r>
                  <a:rPr lang="en-US" baseline="0" dirty="0" err="1" smtClean="0"/>
                  <a:t>importante</a:t>
                </a:r>
                <a:r>
                  <a:rPr lang="en-US" baseline="0" dirty="0" smtClean="0"/>
                  <a:t> </a:t>
                </a:r>
                <a:r>
                  <a:rPr lang="en-US" baseline="0" dirty="0" err="1" smtClean="0"/>
                  <a:t>frisar</a:t>
                </a:r>
                <a:r>
                  <a:rPr lang="en-US" baseline="0" dirty="0" smtClean="0"/>
                  <a:t> que o </a:t>
                </a:r>
                <a:r>
                  <a:rPr lang="en-US" baseline="0" dirty="0" err="1" smtClean="0"/>
                  <a:t>termo</a:t>
                </a:r>
                <a:r>
                  <a:rPr lang="en-US" baseline="0" dirty="0" smtClean="0"/>
                  <a:t> linear se </a:t>
                </a:r>
                <a:r>
                  <a:rPr lang="en-US" baseline="0" dirty="0" err="1" smtClean="0"/>
                  <a:t>refere</a:t>
                </a:r>
                <a:r>
                  <a:rPr lang="en-US" baseline="0" dirty="0" smtClean="0"/>
                  <a:t> </a:t>
                </a:r>
                <a:r>
                  <a:rPr lang="en-US" baseline="0" dirty="0" err="1" smtClean="0"/>
                  <a:t>aos</a:t>
                </a:r>
                <a:r>
                  <a:rPr lang="en-US" baseline="0" dirty="0" smtClean="0"/>
                  <a:t> </a:t>
                </a:r>
                <a:r>
                  <a:rPr lang="en-US" baseline="0" dirty="0" err="1" smtClean="0"/>
                  <a:t>parâmetros</a:t>
                </a:r>
                <a:r>
                  <a:rPr lang="en-US" baseline="0" dirty="0" smtClean="0"/>
                  <a:t>, a, </a:t>
                </a:r>
                <a:r>
                  <a:rPr lang="en-US" baseline="0" dirty="0" err="1" smtClean="0"/>
                  <a:t>ou</a:t>
                </a:r>
                <a:r>
                  <a:rPr lang="en-US" baseline="0" dirty="0" smtClean="0"/>
                  <a:t> </a:t>
                </a:r>
                <a:r>
                  <a:rPr lang="en-US" baseline="0" dirty="0" err="1" smtClean="0"/>
                  <a:t>seja</a:t>
                </a:r>
                <a:r>
                  <a:rPr lang="en-US" baseline="0" dirty="0" smtClean="0"/>
                  <a:t>, </a:t>
                </a:r>
                <a:r>
                  <a:rPr lang="en-US" baseline="0" dirty="0" err="1" smtClean="0"/>
                  <a:t>temos</a:t>
                </a:r>
                <a:r>
                  <a:rPr lang="en-US" baseline="0" dirty="0" smtClean="0"/>
                  <a:t> que a </a:t>
                </a:r>
                <a:r>
                  <a:rPr lang="en-US" baseline="0" dirty="0" err="1" smtClean="0"/>
                  <a:t>função</a:t>
                </a:r>
                <a:r>
                  <a:rPr lang="en-US" baseline="0" dirty="0" smtClean="0"/>
                  <a:t> y é a </a:t>
                </a:r>
                <a:r>
                  <a:rPr lang="en-US" baseline="0" dirty="0" err="1" smtClean="0"/>
                  <a:t>combinação</a:t>
                </a:r>
                <a:r>
                  <a:rPr lang="en-US" baseline="0" dirty="0" smtClean="0"/>
                  <a:t> linear das features, x (i.e., entradas), </a:t>
                </a:r>
                <a:r>
                  <a:rPr lang="en-US" baseline="0" dirty="0" err="1" smtClean="0"/>
                  <a:t>através</a:t>
                </a:r>
                <a:r>
                  <a:rPr lang="en-US" baseline="0" dirty="0" smtClean="0"/>
                  <a:t> dos </a:t>
                </a:r>
                <a:r>
                  <a:rPr lang="en-US" baseline="0" dirty="0" err="1" smtClean="0"/>
                  <a:t>parâmetros</a:t>
                </a:r>
                <a:r>
                  <a:rPr lang="en-US" baseline="0" dirty="0" smtClean="0"/>
                  <a:t>, a. </a:t>
                </a:r>
                <a:r>
                  <a:rPr lang="pt-BR" dirty="0" smtClean="0"/>
                  <a:t>Linear significa "linear com relação aos parâmetros“ e não às </a:t>
                </a:r>
                <a:r>
                  <a:rPr lang="pt-BR" dirty="0" err="1" smtClean="0"/>
                  <a:t>variávei</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441580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pt-BR" noProof="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3140990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smtClean="0"/>
                  <a:t>Exemplo 2: </a:t>
                </a:r>
                <a:r>
                  <a:rPr lang="pt-BR" noProof="0" dirty="0"/>
                  <a:t>linear_regression_with_gradient_descente_exemplo2.ipynb</a:t>
                </a:r>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3912060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901906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u="none" dirty="0" smtClean="0">
                <a:hlinkClick r:id="rId3"/>
              </a:rPr>
              <a:t>Exemplo 3:</a:t>
            </a:r>
            <a:r>
              <a:rPr lang="pt-BR" u="none" baseline="0" dirty="0" smtClean="0">
                <a:hlinkClick r:id="rId3"/>
              </a:rPr>
              <a:t> </a:t>
            </a:r>
            <a:r>
              <a:rPr lang="pt-BR" u="none" dirty="0" smtClean="0">
                <a:hlinkClick r:id="rId3"/>
              </a:rPr>
              <a:t>linear_regression_with_gradient_descent_exemplo3.ipynb</a:t>
            </a:r>
            <a:endParaRPr lang="pt-BR" u="none" dirty="0"/>
          </a:p>
          <a:p>
            <a:endParaRPr lang="pt-BR" dirty="0">
              <a:cs typeface="Calibri"/>
            </a:endParaRPr>
          </a:p>
          <a:p>
            <a:r>
              <a:rPr lang="pt-BR" dirty="0">
                <a:cs typeface="Calibri"/>
              </a:rPr>
              <a:t>Para executar esse exemplo é necessário instalar a biblioteca ffmpeg com o </a:t>
            </a:r>
            <a:r>
              <a:rPr lang="pt-BR" dirty="0" smtClean="0">
                <a:cs typeface="Calibri"/>
              </a:rPr>
              <a:t>comando: </a:t>
            </a:r>
            <a:r>
              <a:rPr lang="pt-BR" dirty="0">
                <a:cs typeface="Calibri"/>
              </a:rPr>
              <a:t>conda install ffmpeg</a:t>
            </a:r>
          </a:p>
          <a:p>
            <a:endParaRPr lang="pt-B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https://towardsdatascience.com/understanding-the-mathematics-behind-gradient-descent-dde5dc9be06e</a:t>
            </a:r>
            <a:endParaRPr lang="pt-BR" b="0" i="0" dirty="0"/>
          </a:p>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128558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a:t>
            </a:r>
            <a:r>
              <a:rPr lang="pt-BR" baseline="0" dirty="0" smtClean="0"/>
              <a:t>modelo, ou seja, apresentado ao modelo.</a:t>
            </a:r>
            <a:endParaRPr lang="pt-BR" baseline="0" dirty="0"/>
          </a:p>
          <a:p>
            <a:endParaRPr lang="pt-BR" dirty="0"/>
          </a:p>
          <a:p>
            <a:r>
              <a:rPr lang="pt-BR" b="1" dirty="0"/>
              <a:t>Iterações</a:t>
            </a:r>
          </a:p>
          <a:p>
            <a:r>
              <a:rPr lang="pt-BR" dirty="0"/>
              <a:t>Iteração</a:t>
            </a:r>
            <a:r>
              <a:rPr lang="pt-BR" baseline="0" dirty="0"/>
              <a:t> corresponde a um batch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4082158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smtClean="0"/>
              <a:t>).</a:t>
            </a:r>
            <a:endParaRPr lang="pt-BR" dirty="0"/>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198379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dirty="0"/>
              <a:t>Métodos de </a:t>
            </a:r>
            <a:r>
              <a:rPr lang="pt-BR" sz="1200" b="1" i="1" dirty="0"/>
              <a:t>aproximação estocástica </a:t>
            </a:r>
            <a:r>
              <a:rPr lang="pt-BR" sz="1200" b="0" dirty="0"/>
              <a:t>são uma família de métodos iterativos normalmente usados para problemas de procura de raízes ou para problemas de otimização.</a:t>
            </a:r>
          </a:p>
          <a:p>
            <a:endParaRPr lang="pt-BR" sz="1200" b="0" dirty="0"/>
          </a:p>
          <a:p>
            <a:r>
              <a:rPr lang="pt-BR" sz="1200" b="0" dirty="0"/>
              <a:t>Pode ser considerada como uma aproximação estocástica da otimização do</a:t>
            </a:r>
            <a:r>
              <a:rPr lang="pt-BR" sz="1200" b="0" baseline="0" dirty="0"/>
              <a:t> gradiente descendente</a:t>
            </a:r>
            <a:r>
              <a:rPr lang="pt-BR" sz="1200" b="0" dirty="0"/>
              <a:t>, uma vez que substitui o valor do gradiente real (calculado a partir de todo o conjunto de dados) por uma estimativa do mesmo (calculado a partir de um subconjunto de exemplos selecionado aleatoriamente).</a:t>
            </a:r>
          </a:p>
          <a:p>
            <a:endParaRPr lang="pt-BR" sz="1200" b="0" dirty="0"/>
          </a:p>
          <a:p>
            <a:r>
              <a:rPr lang="pt-BR" sz="1200" b="0" dirty="0" smtClean="0"/>
              <a:t>O insight por trás do gradiente descendente estocástico é que o gradiente é uma esperança, ou seja, uma média. Portanto,</a:t>
            </a:r>
            <a:r>
              <a:rPr lang="pt-BR" sz="1200" b="0" baseline="0" dirty="0" smtClean="0"/>
              <a:t> a</a:t>
            </a:r>
            <a:r>
              <a:rPr lang="pt-BR" sz="1200" b="0" dirty="0" smtClean="0"/>
              <a:t> esperança pode ser estimada aproximadamente usando um pequeno conjunto de exemplos.</a:t>
            </a:r>
            <a:endParaRPr lang="pt-BR" sz="1200" b="1" dirty="0" smtClean="0"/>
          </a:p>
          <a:p>
            <a:endParaRPr lang="pt-BR" sz="1200" b="1" dirty="0" smtClean="0"/>
          </a:p>
          <a:p>
            <a:r>
              <a:rPr lang="pt-BR" sz="1200" b="0" dirty="0" smtClean="0"/>
              <a:t>GDE funciona bem para superfícies de erro que têm muitos mínimos locais. Neste caso, o gradiente um pouco mais ruidoso calculado usando o número reduzido de amostras tende a empurrar o modelo dos mínimos locais para uma região que esperançosamente é mais ideal. Amostras individuais são realmente barulhentas, enquanto os minibatches tendem a amenizar</a:t>
            </a:r>
            <a:r>
              <a:rPr lang="pt-BR" sz="1200" b="0" baseline="0" dirty="0" smtClean="0"/>
              <a:t> o</a:t>
            </a:r>
            <a:r>
              <a:rPr lang="pt-BR" sz="1200" b="0" dirty="0" smtClean="0"/>
              <a:t> ruído de saída. Assim, a quantidade de solavanco é reduzida ao se usar minibatches. Um bom equilíbrio é alcançado quando o tamanho do minibatch é pequeno o suficiente para evitar alguns dos mínimos locais ruins, mas grande o suficiente para não evitar os mínimos globais ou mínimos locais de melhor desempenho.</a:t>
            </a:r>
            <a:endParaRPr lang="pt-BR" sz="1200" b="0" dirty="0"/>
          </a:p>
        </p:txBody>
      </p:sp>
      <p:sp>
        <p:nvSpPr>
          <p:cNvPr id="4" name="Slide Number Placeholder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3991543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r>
              <a:rPr lang="pt-BR" dirty="0" smtClean="0"/>
              <a:t>.</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2541931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fica “</a:t>
            </a:r>
            <a:r>
              <a:rPr lang="pt-BR" i="1" dirty="0"/>
              <a:t>oscilando</a:t>
            </a:r>
            <a:r>
              <a:rPr lang="pt-BR" dirty="0"/>
              <a:t>” ou “</a:t>
            </a:r>
            <a:r>
              <a:rPr lang="pt-BR" i="1" dirty="0"/>
              <a:t>ricocheteando</a:t>
            </a:r>
            <a:r>
              <a:rPr lang="pt-BR" dirty="0" smtClean="0"/>
              <a:t>” ou “</a:t>
            </a:r>
            <a:r>
              <a:rPr lang="pt-BR" i="1" dirty="0" smtClean="0"/>
              <a:t>zig-zagueando</a:t>
            </a:r>
            <a:r>
              <a:rPr lang="pt-BR" dirty="0" smtClean="0"/>
              <a:t>” </a:t>
            </a:r>
            <a:r>
              <a:rPr lang="pt-BR" dirty="0"/>
              <a:t>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a:t>
            </a:r>
            <a:r>
              <a:rPr lang="pt-BR" dirty="0" err="1"/>
              <a:t>batch_gradient_descent_with_figures.ipynb</a:t>
            </a:r>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1193811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Devido à sua natureza estocástica (ou seja, aleatória), esse algoritmo é muito menos regular do que o</a:t>
            </a:r>
            <a:r>
              <a:rPr lang="pt-BR" sz="1200" baseline="0" dirty="0"/>
              <a:t> </a:t>
            </a:r>
            <a:r>
              <a:rPr lang="pt-BR" sz="1200" dirty="0"/>
              <a:t>gradiente descendente em batelada: em vez de diminuir suavemente até atingir o mínimo, </a:t>
            </a:r>
            <a:r>
              <a:rPr lang="pt-BR" sz="1200" dirty="0" smtClean="0"/>
              <a:t>o</a:t>
            </a:r>
            <a:r>
              <a:rPr lang="pt-BR" sz="1200" baseline="0" dirty="0" smtClean="0"/>
              <a:t> gradiente da</a:t>
            </a:r>
            <a:r>
              <a:rPr lang="pt-BR" sz="1200" dirty="0" smtClean="0"/>
              <a:t> </a:t>
            </a:r>
            <a:r>
              <a:rPr lang="pt-BR" sz="1200" dirty="0"/>
              <a:t>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a:t>
            </a:r>
            <a:r>
              <a:rPr lang="pt-BR" sz="1200" baseline="0" dirty="0" smtClean="0"/>
              <a:t>locais quando temos funções de custo não-convexas, </a:t>
            </a:r>
            <a:r>
              <a:rPr lang="pt-BR" sz="1200" baseline="0" dirty="0"/>
              <a:t>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22915852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a:t>
            </a:r>
            <a:r>
              <a:rPr lang="pt-BR" baseline="0" dirty="0"/>
              <a:t> </a:t>
            </a:r>
            <a:r>
              <a:rPr lang="pt-BR" baseline="0" dirty="0" err="1"/>
              <a:t>mini-batch</a:t>
            </a:r>
            <a:r>
              <a:rPr lang="pt-BR" baseline="0" dirty="0"/>
              <a:t>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a:t>
            </a:r>
            <a:r>
              <a:rPr lang="pt-BR" baseline="0" dirty="0" err="1"/>
              <a:t>mini-batch</a:t>
            </a:r>
            <a:r>
              <a:rPr lang="pt-BR" baseline="0" dirty="0"/>
              <a:t> </a:t>
            </a:r>
            <a:r>
              <a:rPr lang="pt-BR" dirty="0"/>
              <a:t>calcula os gradientes em subconjuntos aleatórios de instâncias chamados </a:t>
            </a:r>
            <a:r>
              <a:rPr lang="pt-BR" dirty="0" err="1"/>
              <a:t>mini-lotes</a:t>
            </a:r>
            <a:r>
              <a:rPr lang="pt-BR" dirty="0"/>
              <a:t> (do inglês </a:t>
            </a:r>
            <a:r>
              <a:rPr lang="pt-BR" dirty="0" err="1"/>
              <a:t>mini-batch</a:t>
            </a:r>
            <a:r>
              <a:rPr lang="pt-BR" dirty="0"/>
              <a:t>). </a:t>
            </a:r>
          </a:p>
          <a:p>
            <a:endParaRPr lang="pt-BR" dirty="0"/>
          </a:p>
          <a:p>
            <a:r>
              <a:rPr lang="pt-BR" dirty="0"/>
              <a:t>O progresso do algoritmo no espaço de parâmetros é menos irregular do que com o </a:t>
            </a:r>
            <a:r>
              <a:rPr lang="pt-BR" dirty="0" smtClean="0"/>
              <a:t>GDE, </a:t>
            </a:r>
            <a:r>
              <a:rPr lang="pt-BR" dirty="0"/>
              <a:t>especialmente com mini lotes muito grandes. Como resultado, o mini-batch</a:t>
            </a:r>
            <a:r>
              <a:rPr lang="pt-BR" baseline="0" dirty="0"/>
              <a:t> </a:t>
            </a:r>
            <a:r>
              <a:rPr lang="pt-BR" dirty="0"/>
              <a:t>acabará chegando um pouco mais perto do mínimo do que o </a:t>
            </a:r>
            <a:r>
              <a:rPr lang="pt-BR" dirty="0" smtClean="0"/>
              <a:t>GDE. </a:t>
            </a:r>
            <a:r>
              <a:rPr lang="pt-BR" dirty="0"/>
              <a:t>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smtClean="0"/>
              <a:t>mini_batch_gradient_descent_with_figures.ipynb</a:t>
            </a:r>
          </a:p>
          <a:p>
            <a:endParaRPr lang="pt-BR" dirty="0" smtClean="0"/>
          </a:p>
          <a:p>
            <a:r>
              <a:rPr lang="pt-BR" b="1" dirty="0" smtClean="0"/>
              <a:t>Referências</a:t>
            </a:r>
            <a:r>
              <a:rPr lang="pt-BR" dirty="0" smtClean="0"/>
              <a:t>:</a:t>
            </a:r>
          </a:p>
          <a:p>
            <a:r>
              <a:rPr lang="pt-BR" dirty="0" smtClean="0"/>
              <a:t>[1] https://sebastianraschka.com/faq/docs/sgd-methods.html</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3759874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batch caminha diretamente em linha reta para o mínimo.</a:t>
            </a:r>
          </a:p>
          <a:p>
            <a:endParaRPr lang="pt-BR" dirty="0"/>
          </a:p>
          <a:p>
            <a:r>
              <a:rPr lang="pt-BR" dirty="0"/>
              <a:t>O progresso do mini-batch</a:t>
            </a:r>
            <a:r>
              <a:rPr lang="pt-BR" baseline="0" dirty="0"/>
              <a:t> </a:t>
            </a:r>
            <a:r>
              <a:rPr lang="pt-BR" dirty="0"/>
              <a:t>no espaço de parâmetros é menos irregular do que com o </a:t>
            </a:r>
            <a:r>
              <a:rPr lang="pt-BR" dirty="0" smtClean="0"/>
              <a:t>GDE, </a:t>
            </a:r>
            <a:r>
              <a:rPr lang="pt-BR" dirty="0"/>
              <a:t>especialmente com mini-batches muito grandes.</a:t>
            </a:r>
          </a:p>
          <a:p>
            <a:endParaRPr lang="pt-BR" dirty="0"/>
          </a:p>
          <a:p>
            <a:r>
              <a:rPr lang="pt-BR" dirty="0"/>
              <a:t>No entanto, não se esqueça que o batch</a:t>
            </a:r>
            <a:r>
              <a:rPr lang="pt-BR" baseline="0" dirty="0"/>
              <a:t> </a:t>
            </a:r>
            <a:r>
              <a:rPr lang="pt-BR" dirty="0"/>
              <a:t>leva muito tempo para executar cada época, e o </a:t>
            </a:r>
            <a:r>
              <a:rPr lang="pt-BR" dirty="0" smtClean="0"/>
              <a:t>GDE e </a:t>
            </a:r>
            <a:r>
              <a:rPr lang="pt-BR" dirty="0"/>
              <a:t>o mini-batch</a:t>
            </a:r>
            <a:r>
              <a:rPr lang="pt-BR" baseline="0" dirty="0"/>
              <a:t> </a:t>
            </a:r>
            <a:r>
              <a:rPr lang="pt-BR" dirty="0"/>
              <a:t>também alcançariam o mínimo se você usasse uma</a:t>
            </a:r>
            <a:r>
              <a:rPr lang="pt-BR" baseline="0" dirty="0"/>
              <a:t> boa e</a:t>
            </a:r>
            <a:r>
              <a:rPr lang="pt-BR" dirty="0"/>
              <a:t>stratégia para modificação do passo de aprendizagem.</a:t>
            </a:r>
          </a:p>
          <a:p>
            <a:endParaRPr lang="pt-BR" dirty="0"/>
          </a:p>
          <a:p>
            <a:r>
              <a:rPr lang="pt-BR" sz="1200" b="0" i="0" u="none" strike="noStrike" kern="1200" baseline="0" dirty="0">
                <a:solidFill>
                  <a:schemeClr val="tx1"/>
                </a:solidFill>
                <a:latin typeface="+mn-lt"/>
                <a:ea typeface="+mn-ea"/>
                <a:cs typeface="+mn-cs"/>
              </a:rPr>
              <a:t>x1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y = x1 + 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(M,1);</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40221628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Treinar um modelo significa procurar uma combinação de </a:t>
            </a:r>
            <a:r>
              <a:rPr lang="pt-BR" dirty="0" smtClean="0"/>
              <a:t>pesos do </a:t>
            </a:r>
            <a:r>
              <a:rPr lang="pt-BR" dirty="0"/>
              <a:t>modelo que minimizem uma função de custo (no conjunto de treinamento). É uma pesquisa no espaço de </a:t>
            </a:r>
            <a:r>
              <a:rPr lang="pt-BR" dirty="0" smtClean="0"/>
              <a:t>pesos do </a:t>
            </a:r>
            <a:r>
              <a:rPr lang="pt-BR" dirty="0"/>
              <a:t>modelo: quanto mais parâmetros um modelo tem, mais dimensões esse espaço tem e mais difícil é a pesquisa: procurar uma agulha em um palheiro de 300 dimensões é muito mais difícil do que em três dimensões. Felizmente, como a função de custo é convexa no caso de regressão linear, a agulha está simplesmente no fundo da tigela</a:t>
            </a:r>
            <a:r>
              <a:rPr lang="pt-BR" dirty="0" smtClean="0"/>
              <a:t>.</a:t>
            </a:r>
          </a:p>
          <a:p>
            <a:endParaRPr lang="pt-BR" dirty="0" smtClean="0"/>
          </a:p>
          <a:p>
            <a:r>
              <a:rPr lang="pt-BR" b="1" dirty="0" smtClean="0"/>
              <a:t>Referências</a:t>
            </a:r>
            <a:r>
              <a:rPr lang="pt-BR" dirty="0" smtClean="0"/>
              <a:t>:</a:t>
            </a:r>
          </a:p>
          <a:p>
            <a:endParaRPr lang="pt-BR" dirty="0" smtClean="0"/>
          </a:p>
          <a:p>
            <a:r>
              <a:rPr lang="pt-BR" dirty="0" smtClean="0"/>
              <a:t>https://www.cs.umd.edu/~tomg/projects/landscapes/</a:t>
            </a:r>
          </a:p>
          <a:p>
            <a:r>
              <a:rPr lang="pt-BR" dirty="0" smtClean="0"/>
              <a:t>https://en.wikipedia.org/wiki/Gradient_descent</a:t>
            </a:r>
          </a:p>
          <a:p>
            <a:r>
              <a:rPr lang="pt-BR" dirty="0" smtClean="0"/>
              <a:t>https://math.libretexts.org/Bookshelves/Calculus/Map%3A_University_Calculus_(Hass_et_al)/13%3A_Partial_Derivatives/13.7%3A_Extreme_Values_and_Saddle_Points</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18271053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linear_regression_selecting_the_learning_rate.ipynb</a:t>
            </a:r>
          </a:p>
          <a:p>
            <a:endParaRPr lang="pt-BR" dirty="0" smtClean="0"/>
          </a:p>
          <a:p>
            <a:r>
              <a:rPr lang="pt-BR" dirty="0" smtClean="0"/>
              <a:t>Se </a:t>
            </a:r>
            <a:r>
              <a:rPr lang="pt-BR" dirty="0"/>
              <a:t>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p>
          <a:p>
            <a:endParaRPr lang="pt-BR"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300823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Enquanto </a:t>
            </a:r>
            <a:r>
              <a:rPr lang="pt-BR" dirty="0" smtClean="0"/>
              <a:t>o</a:t>
            </a:r>
            <a:r>
              <a:rPr lang="pt-BR" baseline="0" dirty="0" smtClean="0"/>
              <a:t> sentido e a </a:t>
            </a:r>
            <a:r>
              <a:rPr lang="pt-BR" dirty="0" smtClean="0"/>
              <a:t>direção são determinados pelo</a:t>
            </a:r>
            <a:r>
              <a:rPr lang="pt-BR" baseline="0" dirty="0" smtClean="0"/>
              <a:t> vetor</a:t>
            </a:r>
            <a:r>
              <a:rPr lang="pt-BR" dirty="0" smtClean="0"/>
              <a:t> </a:t>
            </a:r>
            <a:r>
              <a:rPr lang="pt-BR" dirty="0"/>
              <a:t>gradiente da função de erro, a taxa de aprendizado determina o quão grande um passo é dado nessa direção.</a:t>
            </a:r>
          </a:p>
          <a:p>
            <a:endParaRPr lang="pt-BR" dirty="0"/>
          </a:p>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r>
              <a:rPr lang="pt-BR" dirty="0" smtClean="0"/>
              <a:t>.</a:t>
            </a:r>
          </a:p>
          <a:p>
            <a:endParaRPr lang="pt-BR" dirty="0" smtClean="0"/>
          </a:p>
          <a:p>
            <a:r>
              <a:rPr lang="pt-BR" dirty="0" smtClean="0"/>
              <a:t>Ao usar grandes valores para o passo de aprendizagem, é possível encontrar um ciclo de feedback positivo no qual grandes valores induzem grandes gradientes que, então, induzem uma grande atualização dos pesos. Se essas atualizações aumentarem consistentemente o tamanho dos pesos, então [os pesos] se afastam rapidamente da origem até que ocorra o estouro da precisão numérica.</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Uma boa intuição para se ter em mente é que, com uma alta taxa de aprendizado o vetor de pesos “oscila” ou “pula” caoticamente, incapaz de convergir para áreas mais profundas, porém mais estreitas, da superfície de erro. </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5619022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Se o</a:t>
            </a:r>
            <a:r>
              <a:rPr lang="pt-BR" sz="1200" baseline="0" dirty="0"/>
              <a:t> passo</a:t>
            </a:r>
            <a:r>
              <a:rPr lang="pt-BR" sz="1200" dirty="0"/>
              <a:t> de aprendizagem for muito pequeno, o algoritmo precisará passar por muitas iterações para convergir, o que levará muito tempo.</a:t>
            </a:r>
          </a:p>
          <a:p>
            <a:endParaRPr lang="pt-BR" sz="1200" dirty="0"/>
          </a:p>
          <a:p>
            <a:r>
              <a:rPr lang="pt-BR" sz="1200" dirty="0"/>
              <a:t>Por outro lado, se ele</a:t>
            </a:r>
            <a:r>
              <a:rPr lang="pt-BR" sz="1200" baseline="0" dirty="0"/>
              <a:t> </a:t>
            </a:r>
            <a:r>
              <a:rPr lang="pt-BR" sz="1200" dirty="0"/>
              <a:t>for muito grande, você pode pular o vale e acabar do outro lado, possivelmente até mais alto do que antes. Isso pode fazer o algoritmo divergir, com valores cada vez maiores, falhando em encontrar uma boa solução.</a:t>
            </a:r>
          </a:p>
          <a:p>
            <a:endParaRPr lang="pt-BR" sz="1200" dirty="0"/>
          </a:p>
          <a:p>
            <a:r>
              <a:rPr lang="pt-BR" sz="1200" dirty="0"/>
              <a:t>Assim, o</a:t>
            </a:r>
            <a:r>
              <a:rPr lang="pt-BR" sz="1200" baseline="0" dirty="0"/>
              <a:t> passo </a:t>
            </a:r>
            <a:r>
              <a:rPr lang="pt-BR" sz="1200" dirty="0"/>
              <a:t>de aprendizagem deve ser experimentado/explorado para encontrar o melhor valor que acelere a descida do gradiente</a:t>
            </a:r>
            <a:r>
              <a:rPr lang="pt-BR" sz="1200" dirty="0" smtClean="0"/>
              <a:t>.</a:t>
            </a:r>
          </a:p>
          <a:p>
            <a:endParaRPr lang="pt-BR" sz="1200" dirty="0" smtClean="0"/>
          </a:p>
          <a:p>
            <a:r>
              <a:rPr lang="pt-BR" sz="1200" dirty="0" smtClean="0"/>
              <a:t>O momentum adiciona uma fração da atualização de peso anterior a atual. Quando o gradiente continua apontando na mesma direção por atualizações consecutivas, isso aumentará o tamanho dos passos dados em direção ao mínimo.</a:t>
            </a:r>
            <a:r>
              <a:rPr lang="pt-BR" sz="1200" baseline="0" dirty="0" smtClean="0"/>
              <a:t> </a:t>
            </a:r>
            <a:r>
              <a:rPr lang="pt-BR" sz="1200" dirty="0" smtClean="0"/>
              <a:t>Por outro lado, quando o gradiente continua mudando de direção, o momentum suaviza as variações, ou seja, as atualizações.</a:t>
            </a:r>
          </a:p>
          <a:p>
            <a:endParaRPr lang="pt-BR" sz="1200" dirty="0" smtClean="0"/>
          </a:p>
          <a:p>
            <a:r>
              <a:rPr lang="pt-BR" sz="1200" b="1" dirty="0" smtClean="0"/>
              <a:t>OBS</a:t>
            </a:r>
            <a:r>
              <a:rPr lang="pt-BR" sz="1200" dirty="0" smtClean="0"/>
              <a:t>.: Passos largos durante as iterações iniciais e curtos conforme o algoritmo se aproxima do mínimo podem acelerar a convergência.</a:t>
            </a:r>
            <a:r>
              <a:rPr lang="pt-BR" sz="1200" baseline="0" dirty="0" smtClean="0"/>
              <a:t> </a:t>
            </a:r>
            <a:r>
              <a:rPr lang="pt-BR" sz="1200" dirty="0" smtClean="0"/>
              <a:t>Este tipo de abordagem é implementada por </a:t>
            </a:r>
            <a:r>
              <a:rPr lang="pt-BR" sz="1200" b="1" i="1" dirty="0" smtClean="0"/>
              <a:t>esquemas de variação programada</a:t>
            </a:r>
            <a:r>
              <a:rPr lang="pt-BR" sz="1200" dirty="0" smtClean="0"/>
              <a:t> do passo de aprendizagem </a:t>
            </a:r>
          </a:p>
          <a:p>
            <a:pPr marL="171450" indent="-171450">
              <a:buFont typeface="Arial" panose="020B0604020202020204" pitchFamily="34" charset="0"/>
              <a:buChar char="•"/>
            </a:pPr>
            <a:r>
              <a:rPr lang="pt-BR" sz="1200" dirty="0" smtClean="0"/>
              <a:t>Por exemplo: momentum, anelamento, algoritmos de otimização com ajuste adaptativo do passo de aprendizagem (RMSProp, AdaGrad, Adam, etc.).</a:t>
            </a:r>
            <a:endParaRPr lang="nl-BE"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2261619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 quê Regressão LINEAR?</a:t>
            </a:r>
          </a:p>
          <a:p>
            <a:r>
              <a:rPr lang="pt-BR" dirty="0"/>
              <a:t>A regressão linear é chamada linear porque </a:t>
            </a:r>
            <a:r>
              <a:rPr lang="pt-BR" dirty="0" smtClean="0"/>
              <a:t>modela-se a variável </a:t>
            </a:r>
            <a:r>
              <a:rPr lang="pt-BR" dirty="0"/>
              <a:t>de </a:t>
            </a:r>
            <a:r>
              <a:rPr lang="pt-BR" dirty="0" smtClean="0"/>
              <a:t>saída,</a:t>
            </a:r>
            <a:r>
              <a:rPr lang="pt-BR" baseline="0" dirty="0" smtClean="0"/>
              <a:t> </a:t>
            </a:r>
            <a:r>
              <a:rPr lang="pt-BR" dirty="0" smtClean="0"/>
              <a:t>y,</a:t>
            </a:r>
            <a:r>
              <a:rPr lang="pt-BR" baseline="0" dirty="0" smtClean="0"/>
              <a:t> </a:t>
            </a:r>
            <a:r>
              <a:rPr lang="pt-BR" dirty="0" smtClean="0"/>
              <a:t>como </a:t>
            </a:r>
            <a:r>
              <a:rPr lang="pt-BR" dirty="0"/>
              <a:t>uma </a:t>
            </a:r>
            <a:r>
              <a:rPr lang="pt-BR" b="1" dirty="0"/>
              <a:t>combinação linear </a:t>
            </a:r>
            <a:r>
              <a:rPr lang="pt-BR" dirty="0" smtClean="0"/>
              <a:t>das entradas,</a:t>
            </a:r>
            <a:r>
              <a:rPr lang="pt-BR" baseline="0" dirty="0" smtClean="0"/>
              <a:t> ou seja, atributos</a:t>
            </a:r>
            <a:r>
              <a:rPr lang="pt-BR" dirty="0" smtClean="0"/>
              <a:t>.</a:t>
            </a:r>
            <a:endParaRPr lang="pt-BR" dirty="0"/>
          </a:p>
          <a:p>
            <a:r>
              <a:rPr lang="pt-BR" dirty="0"/>
              <a:t>Linear significa "linear com relação aos parâmetros“ e não às variáveis,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a:t>
            </a:r>
            <a:r>
              <a:rPr lang="pt-BR" b="1" baseline="0" dirty="0" smtClean="0"/>
              <a:t>ou ajustde de curvas</a:t>
            </a:r>
            <a:r>
              <a:rPr lang="pt-BR" baseline="0" dirty="0" smtClean="0"/>
              <a:t>.</a:t>
            </a:r>
            <a:endParaRPr lang="pt-BR" baseline="0" dirty="0"/>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a:t>
            </a:r>
            <a:r>
              <a:rPr lang="nl-BE" baseline="0" dirty="0" smtClean="0"/>
              <a:t>encontrar </a:t>
            </a:r>
            <a:r>
              <a:rPr lang="nl-BE" b="1" i="1" baseline="0" dirty="0"/>
              <a:t>h</a:t>
            </a:r>
            <a:r>
              <a:rPr lang="nl-BE" baseline="0" dirty="0" smtClean="0"/>
              <a:t>.</a:t>
            </a:r>
          </a:p>
          <a:p>
            <a:endParaRPr lang="nl-BE" baseline="0" dirty="0" smtClean="0"/>
          </a:p>
          <a:p>
            <a:r>
              <a:rPr lang="pt-BR" dirty="0" smtClean="0"/>
              <a:t>Em geometria, um hiperplano é um subespaço cuja dimensão é uma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2837649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a:t>
            </a:r>
            <a:r>
              <a:rPr lang="pt-BR" baseline="0" dirty="0"/>
              <a:t> você consegue debugar/depurar o algoritmo do gradiente descendente quando não é possível se plotar o gráfico de contorno e verificar o caminho seguido pelo algoritmo?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2216096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p>
        </p:txBody>
      </p:sp>
      <p:sp>
        <p:nvSpPr>
          <p:cNvPr id="4" name="Slide Number Placeholder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3299807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endParaRPr lang="pt-BR" dirty="0"/>
          </a:p>
          <a:p>
            <a:endParaRPr lang="pt-BR" dirty="0"/>
          </a:p>
          <a:p>
            <a:r>
              <a:rPr lang="pt-BR" dirty="0"/>
              <a:t>A Figura acima mostra os dois principais desafios do Gradiente Descente: se a inicialização aleatória iniciar o algoritmo à esquerda, convergirá para um mínimo local, que não é tão bom quanto o mínimo global. Se começar à direita, levará muito tempo para atravessar o platô (gradiente próximo de zero pois</a:t>
            </a:r>
            <a:r>
              <a:rPr lang="pt-BR" baseline="0" dirty="0"/>
              <a:t> a inclinação é próxima de 0 graus)</a:t>
            </a:r>
            <a:r>
              <a:rPr lang="pt-BR" dirty="0"/>
              <a:t> e, se você parar muito cedo, nunca alcançará o mínimo global.</a:t>
            </a:r>
          </a:p>
          <a:p>
            <a:endParaRPr lang="pt-BR" dirty="0"/>
          </a:p>
          <a:p>
            <a:r>
              <a:rPr lang="pt-BR" dirty="0"/>
              <a:t>Outro tipo de terreno irregular é o terreno em forma de sela (de cavalo). Um ponto de sela é o ponto sobre uma superfície no qual a declividade é nula, mas não se trata de um extremo local (máximo ou mínimo). É o ponto sobre uma superfície na qual a elevação é máxima numa direção e mínima na outra direção (por exemplo, na direção perpendicular).</a:t>
            </a:r>
          </a:p>
          <a:p>
            <a:endParaRPr lang="pt-BR" dirty="0"/>
          </a:p>
          <a:p>
            <a:r>
              <a:rPr lang="pt-BR" dirty="0"/>
              <a:t>Dado que o passo</a:t>
            </a:r>
            <a:r>
              <a:rPr lang="pt-BR" baseline="0" dirty="0"/>
              <a:t> de aprendizagem seja grande o suficiente como garantir que o mínimo encontrado é o global e não um mínimo local?</a:t>
            </a:r>
          </a:p>
          <a:p>
            <a:r>
              <a:rPr lang="pt-BR" baseline="0" dirty="0"/>
              <a:t>Muitas vezes o </a:t>
            </a:r>
            <a:r>
              <a:rPr lang="pt-BR" baseline="0" dirty="0" smtClean="0"/>
              <a:t>que </a:t>
            </a:r>
            <a:r>
              <a:rPr lang="pt-BR" baseline="0" dirty="0"/>
              <a:t>se faz é treinar o modelo várias vezes, sempre inicializando os pesos de pontos diferentes, ou seja, aleatoriamente. </a:t>
            </a:r>
            <a:endParaRPr lang="pt-BR" baseline="0" dirty="0" smtClean="0"/>
          </a:p>
          <a:p>
            <a:endParaRPr lang="pt-BR" baseline="0" dirty="0" smtClean="0"/>
          </a:p>
          <a:p>
            <a:r>
              <a:rPr lang="pt-BR" b="1" baseline="0" dirty="0" smtClean="0"/>
              <a:t>Referências</a:t>
            </a:r>
            <a:r>
              <a:rPr lang="pt-BR" baseline="0" dirty="0" smtClean="0"/>
              <a:t>:</a:t>
            </a:r>
          </a:p>
          <a:p>
            <a:r>
              <a:rPr lang="nl-BE" dirty="0" smtClean="0"/>
              <a:t>https://www.offconvex.org/2016/03/22/saddlepoints/</a:t>
            </a:r>
          </a:p>
          <a:p>
            <a:r>
              <a:rPr lang="nl-BE" dirty="0" smtClean="0"/>
              <a:t>https://bair.berkeley.edu/blog/2017/08/31/saddle-efficiency/</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570555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Um valor muito pequeno pode resultar em um longo processo de treinamento que pode ficar preso.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Um valor muito alto pode resultar na aprendizagem de um conjunto subótimo de pesos rápido demais ou em um processo de treinamento instável.</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maneira pela qual a taxa de aprendizado muda com o tempo (iteração/época) é chamada de cronograma/programa da taxa de aprendizado ou decaimento da taxa de aprendizado.</a:t>
            </a:r>
          </a:p>
          <a:p>
            <a:endParaRPr lang="pt-BR" dirty="0" smtClean="0"/>
          </a:p>
          <a:p>
            <a:r>
              <a:rPr lang="pt-BR" b="1" dirty="0" smtClean="0"/>
              <a:t>Alguns tipos de esquema para ajuste do passo de aprendizagem são:</a:t>
            </a:r>
          </a:p>
          <a:p>
            <a:pPr marL="171450" indent="-171450">
              <a:buFont typeface="Arial" panose="020B0604020202020204" pitchFamily="34" charset="0"/>
              <a:buChar char="•"/>
            </a:pPr>
            <a:r>
              <a:rPr lang="pt-BR" b="1" dirty="0" smtClean="0"/>
              <a:t>Decaimento por etapas ou degraus</a:t>
            </a:r>
            <a:r>
              <a:rPr lang="pt-BR" dirty="0" smtClean="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smtClean="0"/>
              <a:t>Decaimento exponencial</a:t>
            </a:r>
            <a:r>
              <a:rPr lang="pt-BR" dirty="0" smtClean="0"/>
              <a:t>: tem a forma matemática α = α0 e^(-kt), onde α0, k são hiperparâmetros e t é o número da iteração (mas você também pode usar o número de épocas).</a:t>
            </a:r>
          </a:p>
          <a:p>
            <a:pPr marL="171450" indent="-171450">
              <a:buFont typeface="Arial" panose="020B0604020202020204" pitchFamily="34" charset="0"/>
              <a:buChar char="•"/>
            </a:pPr>
            <a:r>
              <a:rPr lang="pt-BR" b="1" dirty="0" smtClean="0"/>
              <a:t>Decaimento temporal</a:t>
            </a:r>
            <a:r>
              <a:rPr lang="pt-BR" dirty="0" smtClean="0"/>
              <a:t>: tem a forma matemática α = α0 / (1 + kt), onde a0, k são hiperparâmetros e t é o número da iteração.</a:t>
            </a:r>
          </a:p>
          <a:p>
            <a:pPr marL="171450" indent="-171450">
              <a:buFont typeface="Arial" panose="020B0604020202020204" pitchFamily="34" charset="0"/>
              <a:buChar char="•"/>
            </a:pPr>
            <a:endParaRPr lang="pt-BR" dirty="0" smtClean="0"/>
          </a:p>
          <a:p>
            <a:pPr marL="0" indent="0">
              <a:buFont typeface="Arial" panose="020B0604020202020204" pitchFamily="34" charset="0"/>
              <a:buNone/>
            </a:pPr>
            <a:r>
              <a:rPr lang="pt-BR" b="1" dirty="0" smtClean="0"/>
              <a:t>Modificação Adaptativa:</a:t>
            </a:r>
          </a:p>
          <a:p>
            <a:pPr marL="0" indent="0">
              <a:buFont typeface="Arial" panose="020B0604020202020204" pitchFamily="34" charset="0"/>
              <a:buNone/>
            </a:pPr>
            <a:r>
              <a:rPr lang="pt-BR" dirty="0" smtClean="0"/>
              <a:t>As abordagens anteriores manipulam a taxa de aprendizado global e igualmente para todos os parâmetros. Ajustar a taxa de aprendizado é um processo caro, muito trabalho foi desenvolvido para a criação de métodos que possam ajustar adaptativamente as taxas de aprendizado, e até fazê-lo por parâmetro. Muitos desses métodos ainda podem exigir outras configurações de hiperparâmetro, mas o argumento é que eles são bem-comportados para uma faixa mais ampla de valores de hiperparâmetro do que o ajuste do passo de aprendizado. </a:t>
            </a:r>
          </a:p>
          <a:p>
            <a:pPr marL="171450" indent="-171450">
              <a:buFont typeface="Arial" panose="020B0604020202020204" pitchFamily="34" charset="0"/>
              <a:buChar char="•"/>
            </a:pPr>
            <a:endParaRPr lang="pt-BR" dirty="0" smtClean="0"/>
          </a:p>
          <a:p>
            <a:r>
              <a:rPr lang="nl-BE" b="1" u="none" dirty="0" smtClean="0"/>
              <a:t>Referências:</a:t>
            </a:r>
          </a:p>
          <a:p>
            <a:r>
              <a:rPr lang="nl-BE" u="sng" dirty="0" smtClean="0"/>
              <a:t>[1] https://machinelearningmastery.com/learning-rate-for-deep-learning-neural-networks/</a:t>
            </a:r>
          </a:p>
          <a:p>
            <a:r>
              <a:rPr lang="nl-BE" u="sng" smtClean="0"/>
              <a:t>[2] https://ruder.io/optimizing-gradient-descent/</a:t>
            </a:r>
            <a:endParaRPr lang="nl-BE" u="sng"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44</a:t>
            </a:fld>
            <a:endParaRPr lang="nl-BE"/>
          </a:p>
        </p:txBody>
      </p:sp>
    </p:spTree>
    <p:extLst>
      <p:ext uri="{BB962C8B-B14F-4D97-AF65-F5344CB8AC3E}">
        <p14:creationId xmlns:p14="http://schemas.microsoft.com/office/powerpoint/2010/main" val="7640272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https://mybinder.org/v2/gh/zz4fap/t319_aprendizado_de_maquina/main?filepath=notebooks%2Fregression%2Flinear_regression_grid_search.ipynb</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a:t>
            </a:r>
            <a:r>
              <a:rPr lang="pt-BR" dirty="0"/>
              <a:t>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27866682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16610828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47</a:t>
            </a:fld>
            <a:endParaRPr lang="nl-BE"/>
          </a:p>
        </p:txBody>
      </p:sp>
    </p:spTree>
    <p:extLst>
      <p:ext uri="{BB962C8B-B14F-4D97-AF65-F5344CB8AC3E}">
        <p14:creationId xmlns:p14="http://schemas.microsoft.com/office/powerpoint/2010/main" val="3655222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r>
              <a:rPr lang="pt-BR" dirty="0" smtClean="0"/>
              <a:t>Os</a:t>
            </a:r>
            <a:r>
              <a:rPr lang="pt-BR" baseline="0" dirty="0" smtClean="0"/>
              <a:t> hiperparâmetros </a:t>
            </a:r>
            <a:r>
              <a:rPr lang="pt-BR" dirty="0" smtClean="0"/>
              <a:t>dependem muito do tipo de problema e do modelo.</a:t>
            </a:r>
            <a:r>
              <a:rPr lang="pt-BR" baseline="0" dirty="0" smtClean="0"/>
              <a:t> Sendo utilizado.</a:t>
            </a:r>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48</a:t>
            </a:fld>
            <a:endParaRPr lang="nl-BE"/>
          </a:p>
        </p:txBody>
      </p:sp>
    </p:spTree>
    <p:extLst>
      <p:ext uri="{BB962C8B-B14F-4D97-AF65-F5344CB8AC3E}">
        <p14:creationId xmlns:p14="http://schemas.microsoft.com/office/powerpoint/2010/main" val="30415681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https://mybinder.org/v2/gh/zz4fap/t319_aprendizado_de_maquina/main?filepath=notebooks%2Fregression%2Fgd_versions%2Fstocastic_gradient_descent_with_learning_schedule_and_with_figures.ipynb</a:t>
            </a:r>
          </a:p>
          <a:p>
            <a:endParaRPr lang="pt-BR" sz="1200" baseline="0" dirty="0" smtClean="0"/>
          </a:p>
          <a:p>
            <a:endParaRPr lang="pt-BR" sz="1200" baseline="0" dirty="0" smtClean="0"/>
          </a:p>
          <a:p>
            <a:r>
              <a:rPr lang="pt-BR" sz="1200" baseline="0" dirty="0" smtClean="0"/>
              <a:t>Os </a:t>
            </a:r>
            <a:r>
              <a:rPr lang="pt-BR" sz="1200" baseline="0" dirty="0"/>
              <a:t>passos começam com grandes valores (o que ajuda a progredir rapidamente e a escapar de mínimos </a:t>
            </a:r>
            <a:r>
              <a:rPr lang="pt-BR" sz="1200" baseline="0" dirty="0" smtClean="0"/>
              <a:t>locais, casos em que a superfície de erro seja bastante irregular) </a:t>
            </a:r>
            <a:r>
              <a:rPr lang="pt-BR" sz="1200" baseline="0" dirty="0"/>
              <a:t>e depois diminuem cada vez mais, permitindo que o algoritmo se estabilize no mínimo global.</a:t>
            </a:r>
          </a:p>
          <a:p>
            <a:endParaRPr lang="pt-BR" sz="1200" baseline="0" dirty="0"/>
          </a:p>
          <a:p>
            <a:r>
              <a:rPr lang="pt-BR" dirty="0"/>
              <a:t>Se a taxa de aprendizagem for reduzida muito rapidamente, o algoritmo poderá ficar preso no mínimo local ou até ficar</a:t>
            </a:r>
            <a:r>
              <a:rPr lang="pt-BR" baseline="0" dirty="0"/>
              <a:t> travado antes de chegar ao mínimo</a:t>
            </a:r>
            <a:r>
              <a:rPr lang="pt-BR" dirty="0"/>
              <a:t>. Se a taxa de aprendizado for reduzida muito lentamente, o algoritmo poderá oscilar ao</a:t>
            </a:r>
            <a:r>
              <a:rPr lang="pt-BR" baseline="0" dirty="0"/>
              <a:t> redor do</a:t>
            </a:r>
            <a:r>
              <a:rPr lang="pt-BR" dirty="0"/>
              <a:t> mínimo por um longo tempo e acabar com uma solução não ótima (</a:t>
            </a:r>
            <a:r>
              <a:rPr lang="pt-BR" dirty="0" err="1"/>
              <a:t>sub-ótima</a:t>
            </a:r>
            <a:r>
              <a:rPr lang="pt-BR" dirty="0"/>
              <a:t>) caso o treinamento se encerre muito cedo.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Exemplo</a:t>
            </a:r>
            <a:r>
              <a:rPr lang="pt-BR" dirty="0"/>
              <a:t>: stocastic_gradient_descent_with_learning_schedule_and_with_figures.ipynb</a:t>
            </a:r>
          </a:p>
        </p:txBody>
      </p:sp>
      <p:sp>
        <p:nvSpPr>
          <p:cNvPr id="4" name="Slide Number Placeholder 3"/>
          <p:cNvSpPr>
            <a:spLocks noGrp="1"/>
          </p:cNvSpPr>
          <p:nvPr>
            <p:ph type="sldNum" sz="quarter" idx="10"/>
          </p:nvPr>
        </p:nvSpPr>
        <p:spPr/>
        <p:txBody>
          <a:bodyPr/>
          <a:lstStyle/>
          <a:p>
            <a:fld id="{DA8B99DF-01BC-492A-8CEF-4FD88D18DD9D}" type="slidenum">
              <a:rPr lang="nl-BE" smtClean="0"/>
              <a:t>50</a:t>
            </a:fld>
            <a:endParaRPr lang="nl-BE"/>
          </a:p>
        </p:txBody>
      </p:sp>
    </p:spTree>
    <p:extLst>
      <p:ext uri="{BB962C8B-B14F-4D97-AF65-F5344CB8AC3E}">
        <p14:creationId xmlns:p14="http://schemas.microsoft.com/office/powerpoint/2010/main" val="18125124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método do momentum reduz o risco do</a:t>
            </a:r>
            <a:r>
              <a:rPr lang="pt-BR" baseline="0" dirty="0" smtClean="0"/>
              <a:t> algoritmo</a:t>
            </a:r>
            <a:r>
              <a:rPr lang="pt-BR" dirty="0" smtClean="0"/>
              <a:t> ficar preso em um mínimo local, bem como acelera a convergência consideravelmente em casos onde o </a:t>
            </a:r>
            <a:r>
              <a:rPr lang="pt-BR" baseline="0" dirty="0" smtClean="0"/>
              <a:t>algoritmo</a:t>
            </a:r>
            <a:r>
              <a:rPr lang="pt-BR" dirty="0" smtClean="0"/>
              <a:t>, de outra forma, ziguezaguearia fortemente.</a:t>
            </a:r>
          </a:p>
          <a:p>
            <a:endParaRPr lang="pt-BR" dirty="0" smtClean="0"/>
          </a:p>
          <a:p>
            <a:r>
              <a:rPr lang="pt-BR" dirty="0" smtClean="0"/>
              <a:t>O método de momentum é projetado para acelerar o aprendizado, especialmente em</a:t>
            </a:r>
            <a:r>
              <a:rPr lang="pt-BR" baseline="0" dirty="0" smtClean="0"/>
              <a:t> regiões íngremes</a:t>
            </a:r>
            <a:r>
              <a:rPr lang="pt-BR" dirty="0" smtClean="0"/>
              <a:t>, gradientes pequenos, mas consistentes, ou gradientes ruidosos.</a:t>
            </a:r>
          </a:p>
          <a:p>
            <a:endParaRPr lang="pt-BR" dirty="0" smtClean="0"/>
          </a:p>
          <a:p>
            <a:r>
              <a:rPr lang="pt-BR" dirty="0" smtClean="0"/>
              <a:t>O Momentum tem como objetivo principal resolver o problema</a:t>
            </a:r>
            <a:r>
              <a:rPr lang="pt-BR" baseline="0" dirty="0" smtClean="0"/>
              <a:t> da </a:t>
            </a:r>
            <a:r>
              <a:rPr lang="pt-BR" dirty="0" smtClean="0"/>
              <a:t>variância do gradiente estocástico.</a:t>
            </a:r>
          </a:p>
          <a:p>
            <a:endParaRPr lang="pt-BR" dirty="0" smtClean="0"/>
          </a:p>
          <a:p>
            <a:r>
              <a:rPr lang="pt-BR" dirty="0" smtClean="0"/>
              <a:t>O termo v</a:t>
            </a:r>
            <a:r>
              <a:rPr lang="pt-BR" baseline="0" dirty="0" smtClean="0"/>
              <a:t> </a:t>
            </a:r>
            <a:r>
              <a:rPr lang="pt-BR" dirty="0" smtClean="0"/>
              <a:t>é a direção e velocidade com que os pesos se movem através do espaço de pesos.</a:t>
            </a:r>
          </a:p>
          <a:p>
            <a:endParaRPr lang="pt-BR" dirty="0" smtClean="0"/>
          </a:p>
          <a:p>
            <a:r>
              <a:rPr lang="pt-BR" dirty="0" smtClean="0"/>
              <a:t>O momentum atravessa corretamente o cânion/vale no sentido do comprimento (sentido</a:t>
            </a:r>
            <a:r>
              <a:rPr lang="pt-BR" baseline="0" dirty="0" smtClean="0"/>
              <a:t> com maior variação do erro)</a:t>
            </a:r>
            <a:r>
              <a:rPr lang="pt-BR" dirty="0" smtClean="0"/>
              <a:t>, enquanto os</a:t>
            </a:r>
            <a:r>
              <a:rPr lang="pt-BR" baseline="0" dirty="0" smtClean="0"/>
              <a:t> passos do</a:t>
            </a:r>
            <a:r>
              <a:rPr lang="pt-BR" dirty="0" smtClean="0"/>
              <a:t> gradiente descendente perdem tempo se movendo para frente e para trás ao longo do eixo mais estreito do cânion/vale.</a:t>
            </a:r>
          </a:p>
          <a:p>
            <a:endParaRPr lang="pt-BR" dirty="0" smtClean="0"/>
          </a:p>
          <a:p>
            <a:r>
              <a:rPr lang="pt-BR" dirty="0" smtClean="0"/>
              <a:t>Com o momentum, o tamanho do</a:t>
            </a:r>
            <a:r>
              <a:rPr lang="pt-BR" baseline="0" dirty="0" smtClean="0"/>
              <a:t> passo </a:t>
            </a:r>
            <a:r>
              <a:rPr lang="pt-BR" dirty="0" smtClean="0"/>
              <a:t>depende do quão grande e quão alinhado uma sequência de gradientes está. O tamanho do passo é maior quando muitos gradientes sucessivos apontam exatamente para a mesma direção.</a:t>
            </a:r>
          </a:p>
          <a:p>
            <a:endParaRPr lang="pt-BR" dirty="0" smtClean="0"/>
          </a:p>
          <a:p>
            <a:r>
              <a:rPr lang="pt-BR" dirty="0" smtClean="0"/>
              <a:t>O</a:t>
            </a:r>
            <a:r>
              <a:rPr lang="pt-BR" baseline="0" dirty="0" smtClean="0"/>
              <a:t> método do </a:t>
            </a:r>
            <a:r>
              <a:rPr lang="pt-BR" dirty="0" smtClean="0"/>
              <a:t>momentum escapa</a:t>
            </a:r>
            <a:r>
              <a:rPr lang="pt-BR" baseline="0" dirty="0" smtClean="0"/>
              <a:t> </a:t>
            </a:r>
            <a:r>
              <a:rPr lang="pt-BR" dirty="0" smtClean="0"/>
              <a:t>de platôs muito mais rápido do que o gradiente descendente.</a:t>
            </a:r>
          </a:p>
          <a:p>
            <a:endParaRPr lang="pt-BR" dirty="0" smtClean="0"/>
          </a:p>
          <a:p>
            <a:r>
              <a:rPr lang="pt-BR" dirty="0" smtClean="0"/>
              <a:t>Momentum envolve a adição de um hiperparâmetro adicional que controla a quantidade de histórico (momentum) a ser incluído na equação de atualização dos pesos.</a:t>
            </a:r>
          </a:p>
          <a:p>
            <a:endParaRPr lang="pt-BR" dirty="0" smtClean="0"/>
          </a:p>
          <a:p>
            <a:r>
              <a:rPr lang="pt-BR" dirty="0" smtClean="0"/>
              <a:t>Um grande coeficiente</a:t>
            </a:r>
            <a:r>
              <a:rPr lang="pt-BR" baseline="0" dirty="0" smtClean="0"/>
              <a:t> de momentum </a:t>
            </a:r>
            <a:r>
              <a:rPr lang="pt-BR" dirty="0" smtClean="0"/>
              <a:t>(por exemplo, 0,9) significará que a atualização será fortemente influenciada pela atualização anterior, enquanto um modesto coeficiente</a:t>
            </a:r>
            <a:r>
              <a:rPr lang="pt-BR" baseline="0" dirty="0" smtClean="0"/>
              <a:t> de momentum </a:t>
            </a:r>
            <a:r>
              <a:rPr lang="pt-BR" dirty="0" smtClean="0"/>
              <a:t>(0.2) significará uma influência muito pequena.</a:t>
            </a:r>
          </a:p>
          <a:p>
            <a:endParaRPr lang="pt-BR" dirty="0" smtClean="0"/>
          </a:p>
          <a:p>
            <a:r>
              <a:rPr lang="pt-BR" dirty="0" smtClean="0"/>
              <a:t>o momentum é útil quando o espaço de busca é plano ou quase plano, por exemplo, gradiente zero. O momentum permite que a busca avance na mesma direção anterior</a:t>
            </a:r>
            <a:r>
              <a:rPr lang="pt-BR" baseline="0" dirty="0" smtClean="0"/>
              <a:t> à região </a:t>
            </a:r>
            <a:r>
              <a:rPr lang="pt-BR" dirty="0" smtClean="0"/>
              <a:t>plana e cruze esta região de forma rápida.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51</a:t>
            </a:fld>
            <a:endParaRPr lang="nl-BE"/>
          </a:p>
        </p:txBody>
      </p:sp>
    </p:spTree>
    <p:extLst>
      <p:ext uri="{BB962C8B-B14F-4D97-AF65-F5344CB8AC3E}">
        <p14:creationId xmlns:p14="http://schemas.microsoft.com/office/powerpoint/2010/main" val="1105169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6956384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l-GR" i="1" smtClean="0">
                        <a:latin typeface="Cambria Math" panose="02040503050406030204" pitchFamily="18" charset="0"/>
                        <a:ea typeface="Cambria Math" panose="02040503050406030204" pitchFamily="18" charset="0"/>
                      </a:rPr>
                      <m:t>𝜈</m:t>
                    </m:r>
                  </m:oMath>
                </a14:m>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usados na prática incluem .5, .9 e .99. Assim como a taxa de aprendizado,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3"/>
                  </a:rPr>
                  <a:t>https://cs231n.github.io/neural-networks-3/#sgd</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l-GR" i="0" smtClean="0">
                    <a:latin typeface="Cambria Math" panose="02040503050406030204" pitchFamily="18" charset="0"/>
                    <a:ea typeface="Cambria Math" panose="02040503050406030204" pitchFamily="18" charset="0"/>
                  </a:rPr>
                  <a:t>𝜈</a:t>
                </a:r>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r>
                  <a:rPr lang="el-GR" i="0" smtClean="0">
                    <a:latin typeface="Cambria Math" panose="02040503050406030204" pitchFamily="18" charset="0"/>
                    <a:ea typeface="Cambria Math" panose="02040503050406030204" pitchFamily="18" charset="0"/>
                  </a:rPr>
                  <a:t>μ</a:t>
                </a:r>
                <a:r>
                  <a:rPr lang="pt-BR" dirty="0" smtClean="0"/>
                  <a:t> </a:t>
                </a:r>
                <a:r>
                  <a:rPr lang="pt-BR" dirty="0" smtClean="0"/>
                  <a:t>usados na prática incluem .5, .9 e .99. Assim como a taxa de aprendizado, </a:t>
                </a:r>
                <a:r>
                  <a:rPr lang="el-GR" i="0" smtClean="0">
                    <a:latin typeface="Cambria Math" panose="02040503050406030204" pitchFamily="18" charset="0"/>
                    <a:ea typeface="Cambria Math" panose="02040503050406030204" pitchFamily="18" charset="0"/>
                  </a:rPr>
                  <a:t>μ</a:t>
                </a:r>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4"/>
                  </a:rPr>
                  <a:t>https://cs231n.github.io/neural-networks-3/#sgd</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52</a:t>
            </a:fld>
            <a:endParaRPr lang="nl-BE"/>
          </a:p>
        </p:txBody>
      </p:sp>
    </p:spTree>
    <p:extLst>
      <p:ext uri="{BB962C8B-B14F-4D97-AF65-F5344CB8AC3E}">
        <p14:creationId xmlns:p14="http://schemas.microsoft.com/office/powerpoint/2010/main" val="4223084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termo momentum aumenta para dimensões cujos gradientes apontam nas mesmas direções e reduz atualizações para dimensões cujos gradientes mudam de direção. Como resultado, temos convergência mais rápida e oscilação reduzida.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l-GR" i="1" smtClean="0">
                        <a:latin typeface="Cambria Math" panose="02040503050406030204" pitchFamily="18" charset="0"/>
                        <a:ea typeface="Cambria Math" panose="02040503050406030204" pitchFamily="18" charset="0"/>
                      </a:rPr>
                      <m:t>𝜈</m:t>
                    </m:r>
                  </m:oMath>
                </a14:m>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usados na prática incluem .5, .9 e .99. Assim como a taxa de aprendizado,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3"/>
                  </a:rPr>
                  <a:t>https://cs231n.github.io/neural-networks-3/#sgd</a:t>
                </a:r>
                <a:endParaRPr lang="pt-BR" dirty="0" smtClean="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termo momentum aumenta para dimensões cujos gradientes apontam nas mesmas direções e reduz atualizações para dimensões cujos gradientes mudam de direção. Como resultado, temos convergência mais rápida e oscilação reduzida.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l-GR" i="0" smtClean="0">
                    <a:latin typeface="Cambria Math" panose="02040503050406030204" pitchFamily="18" charset="0"/>
                    <a:ea typeface="Cambria Math" panose="02040503050406030204" pitchFamily="18" charset="0"/>
                  </a:rPr>
                  <a:t>𝜈</a:t>
                </a:r>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r>
                  <a:rPr lang="el-GR" i="0" smtClean="0">
                    <a:latin typeface="Cambria Math" panose="02040503050406030204" pitchFamily="18" charset="0"/>
                    <a:ea typeface="Cambria Math" panose="02040503050406030204" pitchFamily="18" charset="0"/>
                  </a:rPr>
                  <a:t>μ</a:t>
                </a:r>
                <a:r>
                  <a:rPr lang="pt-BR" dirty="0" smtClean="0"/>
                  <a:t> usados na prática incluem .5, .9 e .99. Assim como a taxa de aprendizado, </a:t>
                </a:r>
                <a:r>
                  <a:rPr lang="el-GR" i="0" smtClean="0">
                    <a:latin typeface="Cambria Math" panose="02040503050406030204" pitchFamily="18" charset="0"/>
                    <a:ea typeface="Cambria Math" panose="02040503050406030204" pitchFamily="18" charset="0"/>
                  </a:rPr>
                  <a:t>μ</a:t>
                </a:r>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4"/>
                  </a:rPr>
                  <a:t>https://cs231n.github.io/neural-networks-3/#</a:t>
                </a:r>
                <a:r>
                  <a:rPr lang="pt-BR" dirty="0" smtClean="0">
                    <a:hlinkClick r:id="rId4"/>
                  </a:rPr>
                  <a:t>sgd</a:t>
                </a:r>
                <a:endParaRPr lang="pt-BR" dirty="0" smtClean="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53</a:t>
            </a:fld>
            <a:endParaRPr lang="nl-BE"/>
          </a:p>
        </p:txBody>
      </p:sp>
    </p:spTree>
    <p:extLst>
      <p:ext uri="{BB962C8B-B14F-4D97-AF65-F5344CB8AC3E}">
        <p14:creationId xmlns:p14="http://schemas.microsoft.com/office/powerpoint/2010/main" val="14859481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https://mybinder.org/v2/gh/zz4fap/t319_aprendizado_de_maquina/main?filepath=notebooks%2Fregression%2Fgd_versions%2Fstocastic_gradient_descent_with_momentum.ipynb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54</a:t>
            </a:fld>
            <a:endParaRPr lang="nl-BE"/>
          </a:p>
        </p:txBody>
      </p:sp>
    </p:spTree>
    <p:extLst>
      <p:ext uri="{BB962C8B-B14F-4D97-AF65-F5344CB8AC3E}">
        <p14:creationId xmlns:p14="http://schemas.microsoft.com/office/powerpoint/2010/main" val="34004979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hiperparâmetro, mas o argumento é que eles são bem-comportados para uma faixa mais ampla de valores de hiperparâmetro do que o ajuste do passo de aprendizado. </a:t>
            </a: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r>
              <a:rPr lang="pt-BR" b="1" baseline="0" dirty="0" smtClean="0"/>
              <a:t>AdaGrad </a:t>
            </a:r>
            <a:endParaRPr lang="pt-BR" b="1" dirty="0" smtClean="0"/>
          </a:p>
          <a:p>
            <a:pPr marL="0" indent="0">
              <a:buFont typeface="Arial" panose="020B0604020202020204" pitchFamily="34" charset="0"/>
              <a:buNone/>
            </a:pPr>
            <a:r>
              <a:rPr lang="pt-BR" dirty="0" smtClean="0"/>
              <a:t>Um dos principais benefícios do Adagrad é que ele elimina a necessidade de ajustar manualmente o</a:t>
            </a:r>
            <a:r>
              <a:rPr lang="pt-BR" baseline="0" dirty="0" smtClean="0"/>
              <a:t> passo </a:t>
            </a:r>
            <a:r>
              <a:rPr lang="pt-BR" dirty="0" smtClean="0"/>
              <a:t>de aprendizagem. Existe um passo de aprendizagem</a:t>
            </a:r>
            <a:r>
              <a:rPr lang="pt-BR" baseline="0" dirty="0" smtClean="0"/>
              <a:t> para cada peso. Ele elimina a necessidade de ajustar manualmente a taxa de aprendizagem. </a:t>
            </a:r>
            <a:r>
              <a:rPr lang="pt-BR" dirty="0" smtClean="0"/>
              <a:t>A maioria das implementações usa um valor padrão de 0.01 e o deixa assim. Uma</a:t>
            </a:r>
            <a:r>
              <a:rPr lang="pt-BR" baseline="0" dirty="0" smtClean="0"/>
              <a:t> desvantagem é que o passo de aprendizagem diminui e, eventualmente, se torna infinitesimalmente pequeno, ponto em que o algoritmo não é mais capaz de adquirir conhecimento adicional. AdaGrad diminui o passo de aprendizagem de forma muito agressiva (conforme o denominador cresce). Como resultado, depois de um tempo, os pesos frequentes começarão a receber atualizações muito pequenas por causa do passo de aprendizagem reduzido.</a:t>
            </a:r>
          </a:p>
          <a:p>
            <a:pPr marL="0" indent="0">
              <a:buFont typeface="Arial" panose="020B0604020202020204" pitchFamily="34" charset="0"/>
              <a:buNone/>
            </a:pPr>
            <a:endParaRPr lang="pt-BR" baseline="0" dirty="0" smtClean="0"/>
          </a:p>
          <a:p>
            <a:pPr marL="0" indent="0">
              <a:buFont typeface="Arial" panose="020B0604020202020204" pitchFamily="34" charset="0"/>
              <a:buNone/>
            </a:pPr>
            <a:r>
              <a:rPr lang="pt-BR" b="1" baseline="0" dirty="0" smtClean="0"/>
              <a:t>RMSprop </a:t>
            </a:r>
          </a:p>
          <a:p>
            <a:pPr marL="0" indent="0">
              <a:buFont typeface="Arial" panose="020B0604020202020204" pitchFamily="34" charset="0"/>
              <a:buNone/>
            </a:pPr>
            <a:r>
              <a:rPr lang="pt-BR" baseline="0" dirty="0" smtClean="0"/>
              <a:t>RMSprop e Adadelta foram desenvolvidos de forma independente ao mesmo tempo, decorrentes da necessidade de resolver o problema do passo de aprendizagem radicalmente decrescente do Adagrad. Implementação é muito parecido com a do AdaGrad, exceto que agora decaímos o denominador também.</a:t>
            </a:r>
          </a:p>
          <a:p>
            <a:pPr marL="0" indent="0">
              <a:buFont typeface="Arial" panose="020B0604020202020204" pitchFamily="34" charset="0"/>
              <a:buNone/>
            </a:pPr>
            <a:endParaRPr lang="pt-BR" baseline="0" dirty="0" smtClean="0"/>
          </a:p>
          <a:p>
            <a:pPr marL="0" indent="0">
              <a:buFont typeface="Arial" panose="020B0604020202020204" pitchFamily="34" charset="0"/>
              <a:buNone/>
            </a:pPr>
            <a:r>
              <a:rPr lang="pt-BR" b="1" baseline="0" dirty="0" smtClean="0"/>
              <a:t>Adam </a:t>
            </a:r>
          </a:p>
          <a:p>
            <a:pPr marL="0" indent="0">
              <a:buFont typeface="Arial" panose="020B0604020202020204" pitchFamily="34" charset="0"/>
              <a:buNone/>
            </a:pPr>
            <a:r>
              <a:rPr lang="pt-BR" baseline="0" dirty="0" smtClean="0"/>
              <a:t>O Adam calcula passos de aprendizagem adaptativamente para cada peso. Suaviza o processo de pesquisa usando uma média móvel exponencialmente decrescente do gradiente para fazer atualizações nas pesos. O método calcula adaptativamente passos de aprendizagem individuais para diferentes pesos a partir de estimativas de primeiro e segundo momentos dos gradientes. Adam combina as vantagens do Adagrad e do RMSProp. Adam faz tudo o que RMSProp faz para resolver o problema de decaimento do denominador de AdaGrad. Além disso, usa um histórico cumulativo de gradientes. Usa estimativas do primeiro e segundo momentos do gradiente, ou seja, média móvel exponencial do primeiro e segundo momentos do gradiente, para atualizar os pesos.</a:t>
            </a:r>
          </a:p>
          <a:p>
            <a:pPr marL="0" indent="0">
              <a:buFont typeface="Arial" panose="020B0604020202020204" pitchFamily="34" charset="0"/>
              <a:buNone/>
            </a:pPr>
            <a:endParaRPr lang="pt-BR" dirty="0"/>
          </a:p>
          <a:p>
            <a:pPr marL="171450" indent="-171450">
              <a:buFont typeface="Arial" panose="020B0604020202020204" pitchFamily="34" charset="0"/>
              <a:buChar char="•"/>
            </a:pPr>
            <a:endParaRPr lang="pt-BR" dirty="0"/>
          </a:p>
          <a:p>
            <a:r>
              <a:rPr lang="nl-BE" b="1" u="none" dirty="0" smtClean="0"/>
              <a:t>Referências</a:t>
            </a:r>
            <a:r>
              <a:rPr lang="nl-BE" u="none" dirty="0" smtClean="0"/>
              <a:t>:</a:t>
            </a:r>
          </a:p>
          <a:p>
            <a:r>
              <a:rPr lang="nl-BE" u="none" dirty="0" smtClean="0"/>
              <a:t>[1] https://machinelearningmastery.com/learning-rate-for-deep-learning-neural-networks/</a:t>
            </a:r>
          </a:p>
          <a:p>
            <a:r>
              <a:rPr lang="nl-BE" u="none" dirty="0" smtClean="0"/>
              <a:t>[2] https://ruder.io/optimizing-gradient-descent/</a:t>
            </a:r>
          </a:p>
          <a:p>
            <a:r>
              <a:rPr lang="nl-BE" u="none" dirty="0" smtClean="0"/>
              <a:t>[3] https://towardsdatascience.com/stochastic-gradient-descent-with-momentum-a84097641a5d</a:t>
            </a:r>
          </a:p>
          <a:p>
            <a:r>
              <a:rPr lang="nl-BE" u="none" dirty="0" smtClean="0"/>
              <a:t>[4] https://machinelearningmastery.com/adam-optimization-from-scratch/</a:t>
            </a:r>
          </a:p>
          <a:p>
            <a:r>
              <a:rPr lang="nl-BE" u="none" dirty="0" smtClean="0"/>
              <a:t>[5] https://machinelearningmastery.com/adam-optimization-algorithm-for-deep-learning/</a:t>
            </a:r>
          </a:p>
          <a:p>
            <a:r>
              <a:rPr lang="nl-BE" u="none" dirty="0" smtClean="0"/>
              <a:t>[6] https://towardsdatascience.com/how-to-implement-an-adam-optimizer-from-scratch-76e7b217f1cc</a:t>
            </a:r>
          </a:p>
          <a:p>
            <a:r>
              <a:rPr lang="nl-BE" u="none" dirty="0" smtClean="0"/>
              <a:t>[7] https://towardsdatascience.com/10-gradient-descent-optimisation-algorithms-86989510b5e9</a:t>
            </a:r>
          </a:p>
          <a:p>
            <a:endParaRPr lang="nl-BE" u="none" dirty="0"/>
          </a:p>
        </p:txBody>
      </p:sp>
      <p:sp>
        <p:nvSpPr>
          <p:cNvPr id="4" name="Slide Number Placeholder 3"/>
          <p:cNvSpPr>
            <a:spLocks noGrp="1"/>
          </p:cNvSpPr>
          <p:nvPr>
            <p:ph type="sldNum" sz="quarter" idx="10"/>
          </p:nvPr>
        </p:nvSpPr>
        <p:spPr/>
        <p:txBody>
          <a:bodyPr/>
          <a:lstStyle/>
          <a:p>
            <a:fld id="{DA8B99DF-01BC-492A-8CEF-4FD88D18DD9D}" type="slidenum">
              <a:rPr lang="nl-BE" smtClean="0"/>
              <a:t>55</a:t>
            </a:fld>
            <a:endParaRPr lang="nl-BE"/>
          </a:p>
        </p:txBody>
      </p:sp>
    </p:spTree>
    <p:extLst>
      <p:ext uri="{BB962C8B-B14F-4D97-AF65-F5344CB8AC3E}">
        <p14:creationId xmlns:p14="http://schemas.microsoft.com/office/powerpoint/2010/main" val="10986482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hiperparâmetro, mas o argumento é que eles são bem-comportados para uma faixa mais ampla de valores de hiperparâmetro do que o ajuste do passo de aprendizado. </a:t>
            </a: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r>
              <a:rPr lang="pt-BR" b="1" baseline="0" dirty="0" smtClean="0"/>
              <a:t>AdaGrad </a:t>
            </a:r>
            <a:endParaRPr lang="pt-BR" b="1" dirty="0" smtClean="0"/>
          </a:p>
          <a:p>
            <a:pPr marL="0" indent="0">
              <a:buFont typeface="Arial" panose="020B0604020202020204" pitchFamily="34" charset="0"/>
              <a:buNone/>
            </a:pPr>
            <a:r>
              <a:rPr lang="pt-BR" dirty="0" smtClean="0"/>
              <a:t>Um dos principais benefícios do Adagrad é que ele elimina a necessidade de ajustar manualmente o</a:t>
            </a:r>
            <a:r>
              <a:rPr lang="pt-BR" baseline="0" dirty="0" smtClean="0"/>
              <a:t> passo </a:t>
            </a:r>
            <a:r>
              <a:rPr lang="pt-BR" dirty="0" smtClean="0"/>
              <a:t>de aprendizagem. Existe um passo de aprendizagem</a:t>
            </a:r>
            <a:r>
              <a:rPr lang="pt-BR" baseline="0" dirty="0" smtClean="0"/>
              <a:t> para cada peso. Ele elimina a necessidade de ajustar manualmente a taxa de aprendizagem. </a:t>
            </a:r>
            <a:r>
              <a:rPr lang="pt-BR" dirty="0" smtClean="0"/>
              <a:t>A maioria das implementações usa um valor padrão de 0.01 e o deixa assim. Uma</a:t>
            </a:r>
            <a:r>
              <a:rPr lang="pt-BR" baseline="0" dirty="0" smtClean="0"/>
              <a:t> desvantagem é que o passo de aprendizagem diminui e, eventualmente, se torna infinitesimalmente pequeno, ponto em que o algoritmo não é mais capaz de adquirir conhecimento adicional. AdaGrad diminui o passo de aprendizagem de forma muito agressiva (conforme o denominador cresce). Como resultado, depois de um tempo, os pesos frequentes começarão a receber atualizações muito pequenas por causa do passo de aprendizagem reduzido.</a:t>
            </a:r>
          </a:p>
          <a:p>
            <a:pPr marL="0" indent="0">
              <a:buFont typeface="Arial" panose="020B0604020202020204" pitchFamily="34" charset="0"/>
              <a:buNone/>
            </a:pPr>
            <a:endParaRPr lang="pt-BR" baseline="0" dirty="0" smtClean="0"/>
          </a:p>
          <a:p>
            <a:pPr marL="0" indent="0">
              <a:buFont typeface="Arial" panose="020B0604020202020204" pitchFamily="34" charset="0"/>
              <a:buNone/>
            </a:pPr>
            <a:r>
              <a:rPr lang="pt-BR" baseline="0" dirty="0" smtClean="0"/>
              <a:t>Os pesos com a maior derivada parcial têm uma diminuição correspondentemente rápida em seu passo de aprendizagem, enquanto os pesos com pequenas derivadas parciais têm uma diminuição relativamente pequena em seu passo de aprendizagem. O efeito é um maior progresso nas direções mais suavemente inclinadas do espaço de pesos.</a:t>
            </a:r>
          </a:p>
          <a:p>
            <a:pPr marL="0" indent="0">
              <a:buFont typeface="Arial" panose="020B0604020202020204" pitchFamily="34" charset="0"/>
              <a:buNone/>
            </a:pPr>
            <a:endParaRPr lang="pt-BR" baseline="0" dirty="0" smtClean="0"/>
          </a:p>
          <a:p>
            <a:pPr marL="0" indent="0">
              <a:buFont typeface="Arial" panose="020B0604020202020204" pitchFamily="34" charset="0"/>
              <a:buNone/>
            </a:pPr>
            <a:r>
              <a:rPr lang="pt-BR" b="1" baseline="0" dirty="0" smtClean="0"/>
              <a:t>RMSprop </a:t>
            </a:r>
          </a:p>
          <a:p>
            <a:pPr marL="0" indent="0">
              <a:buFont typeface="Arial" panose="020B0604020202020204" pitchFamily="34" charset="0"/>
              <a:buNone/>
            </a:pPr>
            <a:r>
              <a:rPr lang="pt-BR" baseline="0" dirty="0" smtClean="0"/>
              <a:t>RMSprop e Adadelta foram desenvolvidos de forma independente ao mesmo tempo, decorrentes da necessidade de resolver o problema do passo de aprendizagem radicalmente decrescente do Adagrad. Implementação é muito parecido com a do AdaGrad, exceto que agora decaímos o denominador também. Troca a soma cumulativa do gradiente por média móvel exponencialmente ponderada.</a:t>
            </a:r>
          </a:p>
          <a:p>
            <a:pPr marL="0" indent="0">
              <a:buFont typeface="Arial" panose="020B0604020202020204" pitchFamily="34" charset="0"/>
              <a:buNone/>
            </a:pPr>
            <a:endParaRPr lang="pt-BR" baseline="0" dirty="0" smtClean="0"/>
          </a:p>
          <a:p>
            <a:pPr marL="0" indent="0">
              <a:buFont typeface="Arial" panose="020B0604020202020204" pitchFamily="34" charset="0"/>
              <a:buNone/>
            </a:pPr>
            <a:r>
              <a:rPr lang="pt-BR" baseline="0" dirty="0" smtClean="0"/>
              <a:t>RMSProp usa uma média exponencialmente decrescente para descartar o histórico do passado distante para que possa convergir rapidamente após encontrar uma tigela convexa, como se fosse uma instância do algoritmo AdaGrad inicializado dentro dessa tigela.</a:t>
            </a:r>
          </a:p>
          <a:p>
            <a:pPr marL="0" indent="0">
              <a:buFont typeface="Arial" panose="020B0604020202020204" pitchFamily="34" charset="0"/>
              <a:buNone/>
            </a:pPr>
            <a:endParaRPr lang="pt-BR" baseline="0" dirty="0" smtClean="0"/>
          </a:p>
          <a:p>
            <a:pPr marL="0" indent="0">
              <a:buFont typeface="Arial" panose="020B0604020202020204" pitchFamily="34" charset="0"/>
              <a:buNone/>
            </a:pPr>
            <a:r>
              <a:rPr lang="pt-BR" b="1" baseline="0" dirty="0" smtClean="0"/>
              <a:t>Adam </a:t>
            </a:r>
          </a:p>
          <a:p>
            <a:pPr marL="0" indent="0">
              <a:buFont typeface="Arial" panose="020B0604020202020204" pitchFamily="34" charset="0"/>
              <a:buNone/>
            </a:pPr>
            <a:r>
              <a:rPr lang="pt-BR" baseline="0" dirty="0" smtClean="0"/>
              <a:t>O Adam calcula passos de aprendizagem adaptativamente para cada peso. Suaviza o processo de pesquisa usando uma média móvel exponencialmente decrescente do gradiente para fazer atualizações nas pesos. O método calcula adaptativamente passos de aprendizagem individuais para diferentes pesos a partir de estimativas de primeiro e segundo momentos dos gradientes. Adam combina as vantagens do Adagrad e do RMSProp. Adam faz tudo o que RMSProp faz para resolver o problema de decaimento do denominador de AdaGrad. Além disso, usa um histórico cumulativo de gradientes. Usa estimativas do primeiro e segundo momentos do gradiente, ou seja, média móvel exponencial do primeiro e segundo momentos do gradiente, para atualizar os pesos.</a:t>
            </a:r>
          </a:p>
          <a:p>
            <a:pPr marL="0" indent="0">
              <a:buFont typeface="Arial" panose="020B0604020202020204" pitchFamily="34" charset="0"/>
              <a:buNone/>
            </a:pPr>
            <a:endParaRPr lang="pt-BR" dirty="0"/>
          </a:p>
          <a:p>
            <a:pPr marL="171450" indent="-171450">
              <a:buFont typeface="Arial" panose="020B0604020202020204" pitchFamily="34" charset="0"/>
              <a:buChar char="•"/>
            </a:pPr>
            <a:endParaRPr lang="pt-BR" dirty="0"/>
          </a:p>
          <a:p>
            <a:r>
              <a:rPr lang="nl-BE" b="1" u="none" dirty="0" smtClean="0"/>
              <a:t>Referências</a:t>
            </a:r>
            <a:r>
              <a:rPr lang="nl-BE" u="none" dirty="0" smtClean="0"/>
              <a:t>:</a:t>
            </a:r>
          </a:p>
          <a:p>
            <a:r>
              <a:rPr lang="nl-BE" u="none" dirty="0" smtClean="0"/>
              <a:t>[1] https://machinelearningmastery.com/learning-rate-for-deep-learning-neural-networks/</a:t>
            </a:r>
          </a:p>
          <a:p>
            <a:r>
              <a:rPr lang="nl-BE" u="none" dirty="0" smtClean="0"/>
              <a:t>[2] https://ruder.io/optimizing-gradient-descent/</a:t>
            </a:r>
          </a:p>
          <a:p>
            <a:r>
              <a:rPr lang="nl-BE" u="none" dirty="0" smtClean="0"/>
              <a:t>[3] https://towardsdatascience.com/stochastic-gradient-descent-with-momentum-a84097641a5d</a:t>
            </a:r>
          </a:p>
          <a:p>
            <a:r>
              <a:rPr lang="nl-BE" u="none" dirty="0" smtClean="0"/>
              <a:t>[4] https://machinelearningmastery.com/adam-optimization-from-scratch/</a:t>
            </a:r>
          </a:p>
          <a:p>
            <a:r>
              <a:rPr lang="nl-BE" u="none" dirty="0" smtClean="0"/>
              <a:t>[5] https://machinelearningmastery.com/adam-optimization-algorithm-for-deep-learning/</a:t>
            </a:r>
          </a:p>
          <a:p>
            <a:r>
              <a:rPr lang="nl-BE" u="none" dirty="0" smtClean="0"/>
              <a:t>[6] https://towardsdatascience.com/how-to-implement-an-adam-optimizer-from-scratch-76e7b217f1cc</a:t>
            </a:r>
          </a:p>
          <a:p>
            <a:r>
              <a:rPr lang="nl-BE" u="none" dirty="0" smtClean="0"/>
              <a:t>[7] https://towardsdatascience.com/10-gradient-descent-optimisation-algorithms-86989510b5e9</a:t>
            </a:r>
          </a:p>
          <a:p>
            <a:endParaRPr lang="nl-BE" u="none" dirty="0"/>
          </a:p>
        </p:txBody>
      </p:sp>
      <p:sp>
        <p:nvSpPr>
          <p:cNvPr id="4" name="Slide Number Placeholder 3"/>
          <p:cNvSpPr>
            <a:spLocks noGrp="1"/>
          </p:cNvSpPr>
          <p:nvPr>
            <p:ph type="sldNum" sz="quarter" idx="10"/>
          </p:nvPr>
        </p:nvSpPr>
        <p:spPr/>
        <p:txBody>
          <a:bodyPr/>
          <a:lstStyle/>
          <a:p>
            <a:fld id="{DA8B99DF-01BC-492A-8CEF-4FD88D18DD9D}" type="slidenum">
              <a:rPr lang="nl-BE" smtClean="0"/>
              <a:t>56</a:t>
            </a:fld>
            <a:endParaRPr lang="nl-BE"/>
          </a:p>
        </p:txBody>
      </p:sp>
    </p:spTree>
    <p:extLst>
      <p:ext uri="{BB962C8B-B14F-4D97-AF65-F5344CB8AC3E}">
        <p14:creationId xmlns:p14="http://schemas.microsoft.com/office/powerpoint/2010/main" val="129341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stocastic_gradient_descent_with_adam.ipynb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57</a:t>
            </a:fld>
            <a:endParaRPr lang="nl-BE"/>
          </a:p>
        </p:txBody>
      </p:sp>
    </p:spTree>
    <p:extLst>
      <p:ext uri="{BB962C8B-B14F-4D97-AF65-F5344CB8AC3E}">
        <p14:creationId xmlns:p14="http://schemas.microsoft.com/office/powerpoint/2010/main" val="10586349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https://mybinder.org/v2/gh/zz4fap/t319_aprendizado_de_maquina/main?filepath=notebooks%2Fregression%2Fgd_versions%2FSGD_with_scikit_learn_lib.ipynb</a:t>
            </a:r>
          </a:p>
          <a:p>
            <a:endParaRPr lang="pt-BR" dirty="0" smtClean="0"/>
          </a:p>
          <a:p>
            <a:r>
              <a:rPr lang="pt-BR" dirty="0" smtClean="0"/>
              <a:t>Para </a:t>
            </a:r>
            <a:r>
              <a:rPr lang="pt-BR" dirty="0"/>
              <a:t>executar a regressão linear usando o SGD com o Scikit-Learn, você pode usar a classe SGDRegressor, cujo padrão é otimizar a função de custo do erro ao quadrado. O código a seguir executa 50 épocas, começando com uma taxa de aprendizado de 0,1 (eta0 = 0,1), usando o cronograma de aprendizado padrão (diferente do anterior) e não usa nenhuma regularização (penalidade = Nenhuma;</a:t>
            </a:r>
          </a:p>
          <a:p>
            <a:endParaRPr lang="pt-BR" dirty="0"/>
          </a:p>
          <a:p>
            <a:r>
              <a:rPr lang="pt-BR" dirty="0"/>
              <a:t>Informação retirada da documentação da classe </a:t>
            </a:r>
            <a:r>
              <a:rPr lang="pt-BR" dirty="0" err="1"/>
              <a:t>SGDRegressor</a:t>
            </a:r>
            <a:r>
              <a:rPr lang="pt-BR" dirty="0"/>
              <a:t> (https://scikit-learn.org/stable/modules/generated/sklearn.linear_model.SGDRegressor.html): </a:t>
            </a:r>
          </a:p>
          <a:p>
            <a:endParaRPr lang="pt-BR" dirty="0"/>
          </a:p>
          <a:p>
            <a:r>
              <a:rPr lang="pt-BR" b="1" dirty="0" err="1"/>
              <a:t>learning_rate</a:t>
            </a:r>
            <a:r>
              <a:rPr lang="pt-BR" dirty="0"/>
              <a:t>:</a:t>
            </a:r>
            <a:r>
              <a:rPr lang="pt-BR" baseline="0" dirty="0"/>
              <a:t> </a:t>
            </a:r>
            <a:r>
              <a:rPr lang="pt-BR" dirty="0" err="1"/>
              <a:t>string</a:t>
            </a:r>
            <a:r>
              <a:rPr lang="pt-BR" dirty="0"/>
              <a:t>, default=’</a:t>
            </a:r>
            <a:r>
              <a:rPr lang="pt-BR" dirty="0" err="1"/>
              <a:t>invscaling</a:t>
            </a:r>
            <a:r>
              <a:rPr lang="pt-BR" dirty="0"/>
              <a:t>’</a:t>
            </a:r>
          </a:p>
          <a:p>
            <a:r>
              <a:rPr lang="pt-BR" dirty="0"/>
              <a:t>‘</a:t>
            </a:r>
            <a:r>
              <a:rPr lang="pt-BR" dirty="0" err="1"/>
              <a:t>invscaling</a:t>
            </a:r>
            <a:r>
              <a:rPr lang="pt-BR" dirty="0"/>
              <a:t>’: [default]</a:t>
            </a:r>
          </a:p>
          <a:p>
            <a:r>
              <a:rPr lang="pt-BR" dirty="0"/>
              <a:t>	</a:t>
            </a:r>
            <a:r>
              <a:rPr lang="pt-BR" dirty="0" err="1"/>
              <a:t>eta</a:t>
            </a:r>
            <a:r>
              <a:rPr lang="pt-BR" dirty="0"/>
              <a:t> = eta0 / </a:t>
            </a:r>
            <a:r>
              <a:rPr lang="pt-BR" dirty="0" err="1"/>
              <a:t>pow</a:t>
            </a:r>
            <a:r>
              <a:rPr lang="pt-BR" dirty="0"/>
              <a:t>(t, </a:t>
            </a:r>
            <a:r>
              <a:rPr lang="pt-BR" dirty="0" err="1"/>
              <a:t>power_t</a:t>
            </a:r>
            <a:r>
              <a:rPr lang="pt-BR" dirty="0"/>
              <a:t>)</a:t>
            </a:r>
          </a:p>
          <a:p>
            <a:endParaRPr lang="pt-BR" dirty="0"/>
          </a:p>
          <a:p>
            <a:r>
              <a:rPr lang="en-US" b="1" dirty="0" err="1"/>
              <a:t>power_t</a:t>
            </a:r>
            <a:r>
              <a:rPr lang="en-US" dirty="0"/>
              <a:t>: double, default=0.25</a:t>
            </a:r>
          </a:p>
          <a:p>
            <a:r>
              <a:rPr lang="en-US" dirty="0"/>
              <a:t>The exponent for inverse scaling learning rate.</a:t>
            </a:r>
            <a:endParaRPr lang="pt-BR" dirty="0"/>
          </a:p>
          <a:p>
            <a:endParaRPr lang="pt-BR" dirty="0"/>
          </a:p>
          <a:p>
            <a:r>
              <a:rPr lang="en-US" b="1" dirty="0"/>
              <a:t>eta0</a:t>
            </a:r>
            <a:r>
              <a:rPr lang="en-US" b="0" dirty="0"/>
              <a:t>:</a:t>
            </a:r>
            <a:r>
              <a:rPr lang="en-US" dirty="0"/>
              <a:t> double, default=0.01</a:t>
            </a:r>
          </a:p>
          <a:p>
            <a:r>
              <a:rPr lang="en-US" dirty="0"/>
              <a:t>The initial learning rate for the ‘constant’, ‘</a:t>
            </a:r>
            <a:r>
              <a:rPr lang="en-US" dirty="0" err="1"/>
              <a:t>invscaling</a:t>
            </a:r>
            <a:r>
              <a:rPr lang="en-US" dirty="0"/>
              <a:t>’ or ‘adaptive’ schedules. The default value is 0.01.</a:t>
            </a:r>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58</a:t>
            </a:fld>
            <a:endParaRPr lang="nl-BE"/>
          </a:p>
        </p:txBody>
      </p:sp>
    </p:spTree>
    <p:extLst>
      <p:ext uri="{BB962C8B-B14F-4D97-AF65-F5344CB8AC3E}">
        <p14:creationId xmlns:p14="http://schemas.microsoft.com/office/powerpoint/2010/main" val="41453097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a:t>Em geral, os algoritmos de aprendizado de máquina não apresentam bom desempenho quando as</a:t>
            </a:r>
            <a:r>
              <a:rPr lang="pt-BR" sz="1200" baseline="0" noProof="0" dirty="0"/>
              <a:t> features </a:t>
            </a:r>
            <a:r>
              <a:rPr lang="pt-BR" sz="1200" noProof="0" dirty="0"/>
              <a:t>têm escalas muito diferentes</a:t>
            </a:r>
            <a:r>
              <a:rPr lang="pt-BR" sz="1200" noProof="0" dirty="0" smtClean="0"/>
              <a:t>.</a:t>
            </a:r>
          </a:p>
          <a:p>
            <a:endParaRPr lang="pt-BR" sz="1200" noProof="0" dirty="0" smtClean="0"/>
          </a:p>
          <a:p>
            <a:r>
              <a:rPr lang="pt-BR" sz="1200" noProof="0" dirty="0" smtClean="0"/>
              <a:t>Algoritmos que</a:t>
            </a:r>
            <a:r>
              <a:rPr lang="pt-BR" sz="1200" baseline="0" noProof="0" dirty="0" smtClean="0"/>
              <a:t> utilizam</a:t>
            </a:r>
            <a:r>
              <a:rPr lang="pt-BR" sz="1200" noProof="0" dirty="0" smtClean="0"/>
              <a:t> distância como métrica de erro, como por exemplo Gradiente Descendente, RNA, KNN, K-means e SVM, são os mais afetados por</a:t>
            </a:r>
            <a:r>
              <a:rPr lang="pt-BR" sz="1200" baseline="0" noProof="0" dirty="0" smtClean="0"/>
              <a:t> atributos com diferentes intervalos de variação</a:t>
            </a:r>
            <a:r>
              <a:rPr lang="pt-BR" sz="1200" noProof="0" dirty="0" smtClean="0"/>
              <a:t>. Isso ocorre porque</a:t>
            </a:r>
            <a:r>
              <a:rPr lang="pt-BR" sz="1200" baseline="0" noProof="0" dirty="0" smtClean="0"/>
              <a:t> esses algoritmos</a:t>
            </a:r>
            <a:r>
              <a:rPr lang="pt-BR" sz="1200" noProof="0" dirty="0" smtClean="0"/>
              <a:t> usam distâncias entre pontos de dados para determinar sua similaridade.</a:t>
            </a:r>
            <a:endParaRPr lang="pt-BR" sz="1200" noProof="0" dirty="0"/>
          </a:p>
          <a:p>
            <a:endParaRPr lang="pt-BR" sz="1200" noProof="0" dirty="0"/>
          </a:p>
          <a:p>
            <a:r>
              <a:rPr lang="pt-BR" sz="1200" noProof="0" dirty="0"/>
              <a:t>Por exemplo, muitos algoritmos de ML calculam a distância entre dois pontos pela distância euclidiana. Se um das</a:t>
            </a:r>
            <a:r>
              <a:rPr lang="pt-BR" sz="1200" baseline="0" noProof="0" dirty="0"/>
              <a:t> features </a:t>
            </a:r>
            <a:r>
              <a:rPr lang="pt-BR" sz="1200" noProof="0" dirty="0"/>
              <a:t>tiver uma faixa de valores muito maior do que o</a:t>
            </a:r>
            <a:r>
              <a:rPr lang="pt-BR" sz="1200" baseline="0" noProof="0" dirty="0"/>
              <a:t> de outra feature</a:t>
            </a:r>
            <a:r>
              <a:rPr lang="pt-BR" sz="1200" noProof="0" dirty="0"/>
              <a:t>, o</a:t>
            </a:r>
            <a:r>
              <a:rPr lang="pt-BR" sz="1200" baseline="0" noProof="0" dirty="0"/>
              <a:t> cálculo da </a:t>
            </a:r>
            <a:r>
              <a:rPr lang="pt-BR" sz="1200" noProof="0" dirty="0"/>
              <a:t>distância será regido por essa</a:t>
            </a:r>
            <a:r>
              <a:rPr lang="pt-BR" sz="1200" baseline="0" noProof="0" dirty="0"/>
              <a:t> feature </a:t>
            </a:r>
            <a:r>
              <a:rPr lang="pt-BR" sz="1200" noProof="0" dirty="0"/>
              <a:t>em particular. Portanto, a</a:t>
            </a:r>
            <a:r>
              <a:rPr lang="pt-BR" sz="1200" baseline="0" noProof="0" dirty="0"/>
              <a:t> variação </a:t>
            </a:r>
            <a:r>
              <a:rPr lang="pt-BR" sz="1200" noProof="0" dirty="0"/>
              <a:t>de todos os recursos deve ser escalonada para que cada feature contribua com mesma importância na distância final.</a:t>
            </a:r>
            <a:endParaRPr lang="pt-BR" sz="1200" baseline="0" noProof="0" dirty="0"/>
          </a:p>
          <a:p>
            <a:endParaRPr lang="pt-BR" sz="1200" noProof="0" dirty="0"/>
          </a:p>
          <a:p>
            <a:r>
              <a:rPr lang="pt-BR" sz="1200" noProof="0" dirty="0"/>
              <a:t>O escalonamento de features é uma técnica para padronizar/normalizar as</a:t>
            </a:r>
            <a:r>
              <a:rPr lang="pt-BR" sz="1200" baseline="0" noProof="0" dirty="0"/>
              <a:t> features</a:t>
            </a:r>
            <a:r>
              <a:rPr lang="pt-BR" sz="1200" noProof="0" dirty="0"/>
              <a:t> em um intervalo fixo. É realizada durante o pré-processamento de dados para lidar com magnitudes, valores ou unidades</a:t>
            </a:r>
            <a:r>
              <a:rPr lang="pt-BR" sz="1200" baseline="0" noProof="0" dirty="0"/>
              <a:t> que tenham grandes variações de valores</a:t>
            </a:r>
            <a:r>
              <a:rPr lang="pt-BR" sz="1200" noProof="0" dirty="0"/>
              <a:t>. Se o escalonamento</a:t>
            </a:r>
            <a:r>
              <a:rPr lang="pt-BR" sz="1200" baseline="0" noProof="0" dirty="0"/>
              <a:t> </a:t>
            </a:r>
            <a:r>
              <a:rPr lang="pt-BR" sz="1200" noProof="0" dirty="0"/>
              <a:t>não for feito, um algoritmo de aprendizado de máquina tende a</a:t>
            </a:r>
            <a:r>
              <a:rPr lang="pt-BR" sz="1200" baseline="0" noProof="0" dirty="0"/>
              <a:t> dar mais importância a valores maiores </a:t>
            </a:r>
            <a:r>
              <a:rPr lang="pt-BR" sz="1200" noProof="0" dirty="0"/>
              <a:t>e</a:t>
            </a:r>
            <a:r>
              <a:rPr lang="pt-BR" sz="1200" baseline="0" noProof="0" dirty="0"/>
              <a:t> dar menos importância a valores menores</a:t>
            </a:r>
            <a:r>
              <a:rPr lang="pt-BR" sz="1200" noProof="0" dirty="0"/>
              <a:t>, independentemente da unidade dos valores. </a:t>
            </a:r>
          </a:p>
          <a:p>
            <a:endParaRPr lang="pt-BR" sz="1200" noProof="0" dirty="0"/>
          </a:p>
          <a:p>
            <a:r>
              <a:rPr lang="pt-BR" sz="1200" noProof="0" dirty="0"/>
              <a:t>Por exemplo, se um algoritmo não estiver usando um método de</a:t>
            </a:r>
            <a:r>
              <a:rPr lang="pt-BR" sz="1200" baseline="0" noProof="0" dirty="0"/>
              <a:t> escalonamento</a:t>
            </a:r>
            <a:r>
              <a:rPr lang="pt-BR" sz="1200" noProof="0" dirty="0"/>
              <a:t>, ele poderá considerar o valor de 3000 metros maior que 5 km, mas isso não é verdade e, nesse caso, o algoritmo fornecerá previsões incorretas. Portanto, usamos o escalonamento</a:t>
            </a:r>
            <a:r>
              <a:rPr lang="pt-BR" sz="1200" baseline="0" noProof="0" dirty="0"/>
              <a:t> de features </a:t>
            </a:r>
            <a:r>
              <a:rPr lang="pt-BR" sz="1200" noProof="0" dirty="0"/>
              <a:t>para trazer todos os valores para as mesmas magnitudes e, assim, resolver esse problema.</a:t>
            </a:r>
          </a:p>
          <a:p>
            <a:endParaRPr lang="pt-BR" sz="1200" noProof="0" dirty="0"/>
          </a:p>
          <a:p>
            <a:r>
              <a:rPr lang="pt-BR" sz="1200" noProof="0" dirty="0"/>
              <a:t>Os atributos com grandes magnitudes pesam muito mais nos cálculos de distância do que os atributos com pequenas magnitudes.</a:t>
            </a:r>
          </a:p>
          <a:p>
            <a:endParaRPr lang="pt-BR" sz="1200" noProof="0" dirty="0"/>
          </a:p>
          <a:p>
            <a:r>
              <a:rPr lang="pt-BR" sz="1200" b="1" noProof="0" dirty="0"/>
              <a:t>Intuição</a:t>
            </a:r>
            <a:r>
              <a:rPr lang="pt-BR" sz="1200" noProof="0" dirty="0"/>
              <a:t>:</a:t>
            </a:r>
          </a:p>
          <a:p>
            <a:endParaRPr lang="pt-BR" sz="1200" noProof="0" dirty="0"/>
          </a:p>
          <a:p>
            <a:r>
              <a:rPr lang="pt-BR" sz="1200" noProof="0" dirty="0"/>
              <a:t>Algoritmos de aprendizado de máquina funcionam com números e não tem conhecimento do que esses números representam. Um peso de 75 kg e uma distância de 75 quilômetros representam duas coisas completamente diferentes - isso nós, humanos, podemos entender facilmente. Mas para uma máquina, ambos valores 75 são a mesma coisa, independentemente do fato de as unidades de ambos serem diferentes. </a:t>
            </a:r>
          </a:p>
          <a:p>
            <a:endParaRPr lang="pt-BR" sz="1200" noProof="0" dirty="0"/>
          </a:p>
          <a:p>
            <a:r>
              <a:rPr lang="pt-BR" sz="1200" noProof="0" dirty="0"/>
              <a:t>Outro exemplo, uma idade média de 30 anos e uma população de 40000 habitantes, são unidades diferentes e portanto 40000 habitantes não pode ser dito ser maior do que 30 anos.</a:t>
            </a:r>
          </a:p>
          <a:p>
            <a:endParaRPr lang="pt-BR" sz="1200" noProof="0" dirty="0"/>
          </a:p>
          <a:p>
            <a:r>
              <a:rPr lang="pt-BR" sz="1200" noProof="0" dirty="0"/>
              <a:t>O algoritmo de ML vê apenas números - alguns variando em milhares e outros em torno de dezenas e assume</a:t>
            </a:r>
            <a:r>
              <a:rPr lang="pt-BR" sz="1200" baseline="0" noProof="0" dirty="0"/>
              <a:t> </a:t>
            </a:r>
            <a:r>
              <a:rPr lang="pt-BR" sz="1200" noProof="0" dirty="0"/>
              <a:t>que números maiores</a:t>
            </a:r>
            <a:r>
              <a:rPr lang="pt-BR" sz="1200" baseline="0" noProof="0" dirty="0"/>
              <a:t> tem maior importância</a:t>
            </a:r>
            <a:r>
              <a:rPr lang="pt-BR" sz="1200" noProof="0" dirty="0"/>
              <a:t>. Portanto, valores</a:t>
            </a:r>
            <a:r>
              <a:rPr lang="pt-BR" sz="1200" baseline="0" noProof="0" dirty="0"/>
              <a:t> </a:t>
            </a:r>
            <a:r>
              <a:rPr lang="pt-BR" sz="1200" noProof="0" dirty="0"/>
              <a:t>maiores</a:t>
            </a:r>
            <a:r>
              <a:rPr lang="pt-BR" sz="1200" baseline="0" noProof="0" dirty="0"/>
              <a:t> </a:t>
            </a:r>
            <a:r>
              <a:rPr lang="pt-BR" sz="1200" noProof="0" dirty="0"/>
              <a:t>começam a desempenhar um papel mais decisivo no treinamento do modelo.</a:t>
            </a:r>
          </a:p>
          <a:p>
            <a:endParaRPr lang="pt-BR" sz="1200" noProof="0" dirty="0"/>
          </a:p>
          <a:p>
            <a:r>
              <a:rPr lang="pt-BR" sz="1200" noProof="0" dirty="0"/>
              <a:t>É aí que está o problema. A importância da população não é</a:t>
            </a:r>
            <a:r>
              <a:rPr lang="pt-BR" sz="1200" baseline="0" noProof="0" dirty="0"/>
              <a:t> maior do que a importância da idade média, os dois valores não podem ser comparados</a:t>
            </a:r>
            <a:r>
              <a:rPr lang="pt-BR" sz="1200" noProof="0" dirty="0"/>
              <a:t>. Porém, o algoritmo supõe que, desde 54000&gt; 51,7 e 130000&gt; 45,9, e</a:t>
            </a:r>
            <a:r>
              <a:rPr lang="pt-BR" sz="1200" baseline="0" noProof="0" dirty="0"/>
              <a:t> </a:t>
            </a:r>
            <a:r>
              <a:rPr lang="pt-BR" sz="1200" noProof="0" dirty="0"/>
              <a:t>portanto, a população é uma feature mais importante, o que é incorreto.</a:t>
            </a:r>
          </a:p>
          <a:p>
            <a:endParaRPr lang="pt-BR" sz="1200" noProof="0" dirty="0"/>
          </a:p>
          <a:p>
            <a:r>
              <a:rPr lang="pt-BR" sz="1200" noProof="0" dirty="0"/>
              <a:t>Esse problema ocorre com todo algoritmo que se baseia no cálculo da distância durante a fase de treinamento.</a:t>
            </a:r>
          </a:p>
          <a:p>
            <a:endParaRPr lang="pt-BR" sz="1200" noProof="0" dirty="0"/>
          </a:p>
          <a:p>
            <a:r>
              <a:rPr lang="pt-BR" sz="1200" b="1" noProof="0" dirty="0"/>
              <a:t>Escalonamento de </a:t>
            </a:r>
            <a:r>
              <a:rPr lang="pt-BR" sz="1200" b="1" u="sng" noProof="0" dirty="0"/>
              <a:t>atributos</a:t>
            </a:r>
            <a:r>
              <a:rPr lang="pt-BR" sz="1200" b="1" noProof="0" dirty="0"/>
              <a:t>/</a:t>
            </a:r>
            <a:r>
              <a:rPr lang="pt-BR" sz="1200" b="1" noProof="0" dirty="0" err="1"/>
              <a:t>features</a:t>
            </a:r>
            <a:r>
              <a:rPr lang="pt-BR" sz="1200" noProof="0" dirty="0"/>
              <a:t>:</a:t>
            </a:r>
          </a:p>
          <a:p>
            <a:endParaRPr lang="pt-BR" sz="1200" noProof="0" dirty="0"/>
          </a:p>
          <a:p>
            <a:r>
              <a:rPr lang="pt-BR" sz="1200" dirty="0"/>
              <a:t>Existem duas maneiras comuns de fazer com que todos os atributos tenham a mesma escala: escalonamento</a:t>
            </a:r>
            <a:r>
              <a:rPr lang="pt-BR" sz="1200" baseline="0" dirty="0"/>
              <a:t> min-</a:t>
            </a:r>
            <a:r>
              <a:rPr lang="pt-BR" sz="1200" baseline="0" dirty="0" err="1"/>
              <a:t>max</a:t>
            </a:r>
            <a:r>
              <a:rPr lang="pt-BR" sz="1200" baseline="0" dirty="0"/>
              <a:t> (também conhecido como normalização)</a:t>
            </a:r>
            <a:r>
              <a:rPr lang="pt-BR" sz="1200" dirty="0"/>
              <a:t> e a padronização.</a:t>
            </a:r>
          </a:p>
          <a:p>
            <a:pPr marL="0" indent="0">
              <a:buFont typeface="Arial" panose="020B0604020202020204" pitchFamily="34" charset="0"/>
              <a:buNone/>
            </a:pPr>
            <a:r>
              <a:rPr lang="pt-BR" sz="1200" dirty="0"/>
              <a:t>Em</a:t>
            </a:r>
            <a:r>
              <a:rPr lang="pt-BR" sz="1200" baseline="0" dirty="0"/>
              <a:t> alguns casos</a:t>
            </a:r>
            <a:r>
              <a:rPr lang="pt-BR" sz="1200" dirty="0"/>
              <a:t>, ajuda a acelerar a</a:t>
            </a:r>
            <a:r>
              <a:rPr lang="pt-BR" sz="1200" baseline="0" dirty="0"/>
              <a:t> convergência de </a:t>
            </a:r>
            <a:r>
              <a:rPr lang="pt-BR" sz="1200" dirty="0"/>
              <a:t>um algoritmo,</a:t>
            </a:r>
            <a:r>
              <a:rPr lang="pt-BR" sz="1200" baseline="0" dirty="0"/>
              <a:t> como por exemplo, o gradiente descendente.</a:t>
            </a:r>
          </a:p>
          <a:p>
            <a:pPr marL="0" indent="0">
              <a:buFont typeface="Arial" panose="020B0604020202020204" pitchFamily="34" charset="0"/>
              <a:buNone/>
            </a:pPr>
            <a:r>
              <a:rPr lang="pt-BR" sz="1200" baseline="0" dirty="0"/>
              <a:t>É aplicado durante pré-processamento dos exemplos de treinamento (i.e., features).</a:t>
            </a:r>
            <a:endParaRPr lang="nl-BE" sz="1200" dirty="0"/>
          </a:p>
          <a:p>
            <a:endParaRPr lang="pt-BR" sz="1200" noProof="0" dirty="0"/>
          </a:p>
          <a:p>
            <a:r>
              <a:rPr lang="pt-BR" sz="1200" b="1" noProof="0" dirty="0"/>
              <a:t>Vantagens</a:t>
            </a:r>
            <a:r>
              <a:rPr lang="pt-BR" sz="1200" noProof="0" dirty="0"/>
              <a:t>:</a:t>
            </a:r>
          </a:p>
          <a:p>
            <a:endParaRPr lang="pt-BR" sz="1200" noProof="0" dirty="0"/>
          </a:p>
          <a:p>
            <a:pPr marL="171450" indent="-171450">
              <a:buFont typeface="Arial" panose="020B0604020202020204" pitchFamily="34" charset="0"/>
              <a:buChar char="•"/>
            </a:pPr>
            <a:r>
              <a:rPr lang="pt-BR" sz="1200" noProof="0" dirty="0"/>
              <a:t>Possibilita comparar o peso/influência de cada feature no modelo.</a:t>
            </a:r>
          </a:p>
          <a:p>
            <a:pPr marL="171450" indent="-171450">
              <a:buFont typeface="Arial" panose="020B0604020202020204" pitchFamily="34" charset="0"/>
              <a:buChar char="•"/>
            </a:pPr>
            <a:r>
              <a:rPr lang="pt-BR" sz="1200" noProof="0" dirty="0"/>
              <a:t>Melhora o desempenho e a estabilidade do treinamento do modelo.</a:t>
            </a:r>
          </a:p>
          <a:p>
            <a:endParaRPr lang="pt-BR" sz="1200" noProof="0" dirty="0"/>
          </a:p>
        </p:txBody>
      </p:sp>
      <p:sp>
        <p:nvSpPr>
          <p:cNvPr id="4" name="Slide Number Placeholder 3"/>
          <p:cNvSpPr>
            <a:spLocks noGrp="1"/>
          </p:cNvSpPr>
          <p:nvPr>
            <p:ph type="sldNum" sz="quarter" idx="10"/>
          </p:nvPr>
        </p:nvSpPr>
        <p:spPr/>
        <p:txBody>
          <a:bodyPr/>
          <a:lstStyle/>
          <a:p>
            <a:fld id="{DA8B99DF-01BC-492A-8CEF-4FD88D18DD9D}" type="slidenum">
              <a:rPr lang="nl-BE" smtClean="0"/>
              <a:t>59</a:t>
            </a:fld>
            <a:endParaRPr lang="nl-BE"/>
          </a:p>
        </p:txBody>
      </p:sp>
    </p:spTree>
    <p:extLst>
      <p:ext uri="{BB962C8B-B14F-4D97-AF65-F5344CB8AC3E}">
        <p14:creationId xmlns:p14="http://schemas.microsoft.com/office/powerpoint/2010/main" val="33963102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BE" b="1" dirty="0" err="1"/>
              <a:t>Escalonamento</a:t>
            </a:r>
            <a:r>
              <a:rPr lang="nl-BE" b="1" dirty="0"/>
              <a:t> dos </a:t>
            </a:r>
            <a:r>
              <a:rPr lang="nl-BE" b="1" dirty="0" err="1"/>
              <a:t>objetivos</a:t>
            </a:r>
            <a:r>
              <a:rPr lang="nl-BE" b="1" dirty="0"/>
              <a:t> </a:t>
            </a:r>
            <a:r>
              <a:rPr lang="nl-BE" b="1" dirty="0" err="1"/>
              <a:t>ou</a:t>
            </a:r>
            <a:r>
              <a:rPr lang="nl-BE" b="1" dirty="0"/>
              <a:t> </a:t>
            </a:r>
            <a:r>
              <a:rPr lang="nl-BE" b="1" dirty="0" err="1"/>
              <a:t>rótulos</a:t>
            </a:r>
            <a:endParaRPr lang="nl-BE" b="1" dirty="0"/>
          </a:p>
          <a:p>
            <a:pPr marL="171450" indent="-171450">
              <a:buFont typeface="Arial" panose="020B0604020202020204" pitchFamily="34" charset="0"/>
              <a:buChar char="•"/>
            </a:pPr>
            <a:r>
              <a:rPr lang="nl-BE" dirty="0"/>
              <a:t>https://machinelearningmastery.com/how-to-transform-target-variables-for-regression-with-scikit-learn/</a:t>
            </a:r>
          </a:p>
          <a:p>
            <a:pPr marL="171450" indent="-171450">
              <a:buFont typeface="Arial" panose="020B0604020202020204" pitchFamily="34" charset="0"/>
              <a:buChar char="•"/>
            </a:pPr>
            <a:r>
              <a:rPr lang="nl-BE" dirty="0"/>
              <a:t>https://machinelearningmastery.com/how-to-improve-neural-network-stability-and-modeling-performance-with-data-scaling/</a:t>
            </a:r>
          </a:p>
        </p:txBody>
      </p:sp>
      <p:sp>
        <p:nvSpPr>
          <p:cNvPr id="4" name="Slide Number Placeholder 3"/>
          <p:cNvSpPr>
            <a:spLocks noGrp="1"/>
          </p:cNvSpPr>
          <p:nvPr>
            <p:ph type="sldNum" sz="quarter" idx="10"/>
          </p:nvPr>
        </p:nvSpPr>
        <p:spPr/>
        <p:txBody>
          <a:bodyPr/>
          <a:lstStyle/>
          <a:p>
            <a:fld id="{DA8B99DF-01BC-492A-8CEF-4FD88D18DD9D}" type="slidenum">
              <a:rPr lang="nl-BE" smtClean="0"/>
              <a:t>63</a:t>
            </a:fld>
            <a:endParaRPr lang="nl-BE"/>
          </a:p>
        </p:txBody>
      </p:sp>
    </p:spTree>
    <p:extLst>
      <p:ext uri="{BB962C8B-B14F-4D97-AF65-F5344CB8AC3E}">
        <p14:creationId xmlns:p14="http://schemas.microsoft.com/office/powerpoint/2010/main" val="36355863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normalização é usada quando se sabe que a distribuição dos</a:t>
            </a:r>
            <a:r>
              <a:rPr lang="pt-BR" baseline="0" dirty="0" smtClean="0"/>
              <a:t> atributos </a:t>
            </a:r>
            <a:r>
              <a:rPr lang="pt-BR" dirty="0" smtClean="0"/>
              <a:t>não segue uma distribuição Gaussiana. Isso pode ser útil em algoritmos que não assumem nenhuma distribuição de dados, como K-vizinhos mais próximos e redes neurais.</a:t>
            </a:r>
          </a:p>
          <a:p>
            <a:endParaRPr lang="pt-BR" dirty="0" smtClean="0"/>
          </a:p>
          <a:p>
            <a:r>
              <a:rPr lang="pt-BR" dirty="0" smtClean="0"/>
              <a:t>A padronização, por outro lado, pode ser útil nos casos em que os atributos seguem uma distribuição gaussiana. No entanto, isso não precisa ser necessariamente verdade. Além disso, ao contrário da normalização, a padronização não tem um intervalo delimitador. Portanto, mesmo que os</a:t>
            </a:r>
            <a:r>
              <a:rPr lang="pt-BR" baseline="0" dirty="0" smtClean="0"/>
              <a:t> atributos</a:t>
            </a:r>
            <a:r>
              <a:rPr lang="pt-BR" dirty="0" smtClean="0"/>
              <a:t> tenham valores discrepantes, eles não serão afetados pela padronização.</a:t>
            </a:r>
          </a:p>
          <a:p>
            <a:endParaRPr lang="pt-BR" dirty="0" smtClean="0"/>
          </a:p>
          <a:p>
            <a:r>
              <a:rPr lang="pt-BR" dirty="0" smtClean="0"/>
              <a:t>No entanto, a escolha de usar normalização ou padronização dependerá do problema e do algoritmo de aprendizado de máquina que está sendo usando. Não existe uma regra rígida e direta para informar quando normalizar ou padronizar os atributos. Portanto,</a:t>
            </a:r>
            <a:r>
              <a:rPr lang="pt-BR" baseline="0" dirty="0" smtClean="0"/>
              <a:t> é comum treinar</a:t>
            </a:r>
            <a:r>
              <a:rPr lang="pt-BR" dirty="0" smtClean="0"/>
              <a:t> o modelo com</a:t>
            </a:r>
            <a:r>
              <a:rPr lang="pt-BR" baseline="0" dirty="0" smtClean="0"/>
              <a:t> os</a:t>
            </a:r>
            <a:r>
              <a:rPr lang="pt-BR" dirty="0" smtClean="0"/>
              <a:t> dados brutos, normalizados e padronizados e em seguida comparar o desempenho</a:t>
            </a:r>
            <a:r>
              <a:rPr lang="pt-BR" baseline="0" dirty="0" smtClean="0"/>
              <a:t> para cada um dos casos</a:t>
            </a:r>
            <a:r>
              <a:rPr lang="pt-BR" dirty="0" smtClean="0"/>
              <a:t>.</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64</a:t>
            </a:fld>
            <a:endParaRPr lang="nl-BE"/>
          </a:p>
        </p:txBody>
      </p:sp>
    </p:spTree>
    <p:extLst>
      <p:ext uri="{BB962C8B-B14F-4D97-AF65-F5344CB8AC3E}">
        <p14:creationId xmlns:p14="http://schemas.microsoft.com/office/powerpoint/2010/main" val="4060980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smtClean="0"/>
                  <a:t> é o </a:t>
                </a:r>
                <a:r>
                  <a:rPr lang="pt-BR" b="1" dirty="0" smtClean="0"/>
                  <a:t>coeficiente linear</a:t>
                </a:r>
                <a:r>
                  <a:rPr lang="pt-BR" dirty="0" smtClean="0"/>
                  <a:t>, ou seja, </a:t>
                </a:r>
                <a:r>
                  <a:rPr lang="pt-BR" sz="1200" b="0" i="0" kern="1200" dirty="0" smtClean="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smtClean="0">
                    <a:solidFill>
                      <a:schemeClr val="tx1"/>
                    </a:solidFill>
                    <a:effectLst/>
                    <a:latin typeface="+mn-lt"/>
                    <a:ea typeface="+mn-ea"/>
                    <a:cs typeface="+mn-cs"/>
                  </a:rPr>
                  <a:t> para o ponto em que a reta intercepta o eixo y.</a:t>
                </a:r>
                <a:endParaRPr lang="pt-BR" dirty="0"/>
              </a:p>
            </p:txBody>
          </p:sp>
        </mc:Choice>
        <mc:Fallback xmlns="">
          <p:sp>
            <p:nvSpPr>
              <p:cNvPr id="3" name="Notes Placeholder 2"/>
              <p:cNvSpPr>
                <a:spLocks noGrp="1"/>
              </p:cNvSpPr>
              <p:nvPr>
                <p:ph type="body" idx="1"/>
              </p:nvPr>
            </p:nvSpPr>
            <p:spPr/>
            <p:txBody>
              <a:bodyPr/>
              <a:lstStyle/>
              <a:p>
                <a:pPr/>
                <a:r>
                  <a:rPr lang="pt-BR" i="0">
                    <a:latin typeface="Cambria Math" panose="02040503050406030204" pitchFamily="18" charset="0"/>
                    <a:ea typeface="Cambria Math" panose="02040503050406030204" pitchFamily="18" charset="0"/>
                  </a:rPr>
                  <a:t>𝑎</a:t>
                </a:r>
                <a:r>
                  <a:rPr lang="pt-BR" i="0" smtClean="0">
                    <a:latin typeface="Cambria Math" panose="02040503050406030204" pitchFamily="18" charset="0"/>
                    <a:ea typeface="Cambria Math" panose="02040503050406030204" pitchFamily="18" charset="0"/>
                  </a:rPr>
                  <a:t>_</a:t>
                </a:r>
                <a:r>
                  <a:rPr lang="pt-BR" i="0">
                    <a:latin typeface="Cambria Math" panose="02040503050406030204" pitchFamily="18" charset="0"/>
                    <a:ea typeface="Cambria Math" panose="02040503050406030204" pitchFamily="18" charset="0"/>
                  </a:rPr>
                  <a:t>0</a:t>
                </a:r>
                <a:r>
                  <a:rPr lang="pt-BR" dirty="0" smtClean="0"/>
                  <a:t> é o coeficiente linear, ou seja, </a:t>
                </a:r>
                <a:r>
                  <a:rPr lang="pt-BR" sz="1200" b="0" i="0" kern="1200" dirty="0" smtClean="0">
                    <a:solidFill>
                      <a:schemeClr val="tx1"/>
                    </a:solidFill>
                    <a:effectLst/>
                    <a:latin typeface="+mn-lt"/>
                    <a:ea typeface="+mn-ea"/>
                    <a:cs typeface="+mn-cs"/>
                  </a:rPr>
                  <a:t>é o valor de </a:t>
                </a:r>
                <a:r>
                  <a:rPr lang="pt-BR" i="0" smtClean="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smtClean="0">
                    <a:solidFill>
                      <a:schemeClr val="tx1"/>
                    </a:solidFill>
                    <a:effectLst/>
                    <a:latin typeface="+mn-lt"/>
                    <a:ea typeface="+mn-ea"/>
                    <a:cs typeface="+mn-cs"/>
                  </a:rPr>
                  <a:t> para o ponto em que a reta intercepta o eixo y.</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33518369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normalização é usada quando se sabe que a distribuição dos</a:t>
            </a:r>
            <a:r>
              <a:rPr lang="pt-BR" baseline="0" dirty="0" smtClean="0"/>
              <a:t> atributos </a:t>
            </a:r>
            <a:r>
              <a:rPr lang="pt-BR" dirty="0" smtClean="0"/>
              <a:t>não segue uma distribuição Gaussiana. Isso pode ser útil em algoritmos que não assumem nenhuma distribuição de dados, como K-vizinhos mais próximos e redes neurais.</a:t>
            </a:r>
          </a:p>
          <a:p>
            <a:endParaRPr lang="pt-BR" dirty="0" smtClean="0"/>
          </a:p>
          <a:p>
            <a:r>
              <a:rPr lang="pt-BR" dirty="0" smtClean="0"/>
              <a:t>A padronização, por outro lado, pode ser útil nos casos em que os atributos seguem uma distribuição gaussiana. No entanto, isso não precisa ser necessariamente verdade. Além disso, ao contrário da normalização, a padronização não tem um intervalo delimitador. Portanto, mesmo que os</a:t>
            </a:r>
            <a:r>
              <a:rPr lang="pt-BR" baseline="0" dirty="0" smtClean="0"/>
              <a:t> atributos</a:t>
            </a:r>
            <a:r>
              <a:rPr lang="pt-BR" dirty="0" smtClean="0"/>
              <a:t> tenham valores discrepantes, eles não serão afetados pela padronização.</a:t>
            </a:r>
          </a:p>
          <a:p>
            <a:endParaRPr lang="pt-BR" dirty="0" smtClean="0"/>
          </a:p>
          <a:p>
            <a:r>
              <a:rPr lang="pt-BR" dirty="0" smtClean="0"/>
              <a:t>No entanto, a escolha de usar normalização ou padronização dependerá do problema e do algoritmo de aprendizado de máquina que está sendo usando. Não existe uma regra rígida e direta para informar quando normalizar ou padronizar os atributos. Portanto,</a:t>
            </a:r>
            <a:r>
              <a:rPr lang="pt-BR" baseline="0" dirty="0" smtClean="0"/>
              <a:t> é comum treinar</a:t>
            </a:r>
            <a:r>
              <a:rPr lang="pt-BR" dirty="0" smtClean="0"/>
              <a:t> o modelo com</a:t>
            </a:r>
            <a:r>
              <a:rPr lang="pt-BR" baseline="0" dirty="0" smtClean="0"/>
              <a:t> os</a:t>
            </a:r>
            <a:r>
              <a:rPr lang="pt-BR" dirty="0" smtClean="0"/>
              <a:t> dados brutos, normalizados e padronizados e em seguida comparar o desempenho</a:t>
            </a:r>
            <a:r>
              <a:rPr lang="pt-BR" baseline="0" dirty="0" smtClean="0"/>
              <a:t> para cada um dos casos</a:t>
            </a:r>
            <a:r>
              <a:rPr lang="pt-BR" dirty="0" smtClean="0"/>
              <a:t>.</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65</a:t>
            </a:fld>
            <a:endParaRPr lang="nl-BE"/>
          </a:p>
        </p:txBody>
      </p:sp>
    </p:spTree>
    <p:extLst>
      <p:ext uri="{BB962C8B-B14F-4D97-AF65-F5344CB8AC3E}">
        <p14:creationId xmlns:p14="http://schemas.microsoft.com/office/powerpoint/2010/main" val="41496520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 escalonamento_de_atributos_com_scikit_learn.ipynb</a:t>
            </a:r>
          </a:p>
        </p:txBody>
      </p:sp>
      <p:sp>
        <p:nvSpPr>
          <p:cNvPr id="4" name="Slide Number Placeholder 3"/>
          <p:cNvSpPr>
            <a:spLocks noGrp="1"/>
          </p:cNvSpPr>
          <p:nvPr>
            <p:ph type="sldNum" sz="quarter" idx="10"/>
          </p:nvPr>
        </p:nvSpPr>
        <p:spPr/>
        <p:txBody>
          <a:bodyPr/>
          <a:lstStyle/>
          <a:p>
            <a:fld id="{DA8B99DF-01BC-492A-8CEF-4FD88D18DD9D}" type="slidenum">
              <a:rPr lang="nl-BE" smtClean="0"/>
              <a:t>66</a:t>
            </a:fld>
            <a:endParaRPr lang="nl-BE"/>
          </a:p>
        </p:txBody>
      </p:sp>
    </p:spTree>
    <p:extLst>
      <p:ext uri="{BB962C8B-B14F-4D97-AF65-F5344CB8AC3E}">
        <p14:creationId xmlns:p14="http://schemas.microsoft.com/office/powerpoint/2010/main" val="28519691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Exemplo: escalonamento_de_atributos_com_scikit_learn.ipynb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a:t>
                </a:r>
                <a:r>
                  <a:rPr lang="pt-BR" sz="1200" baseline="0" dirty="0"/>
                  <a:t>exemplo, se no caso do gradiente descendente as features tiverem escalas muito diferentes, os </a:t>
                </a:r>
                <a:r>
                  <a:rPr lang="pt-BR" sz="1200" baseline="0" dirty="0" smtClean="0"/>
                  <a:t>pesos de atributos com </a:t>
                </a:r>
                <a:r>
                  <a:rPr lang="pt-BR" sz="1200" baseline="0" dirty="0"/>
                  <a:t>escala muito grande vão ser atualizados mais rapidamente do que </a:t>
                </a:r>
                <a:r>
                  <a:rPr lang="pt-BR" sz="1200" baseline="0" dirty="0" smtClean="0"/>
                  <a:t>pesos de atributos com </a:t>
                </a:r>
                <a:r>
                  <a:rPr lang="pt-BR" sz="1200" baseline="0" dirty="0"/>
                  <a:t>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Critério</a:t>
                </a:r>
                <a:r>
                  <a:rPr lang="pt-BR" sz="1200" baseline="0" noProof="0" dirty="0"/>
                  <a:t> de parada (ou convergência) desse exemplo foi o erro entre épocas/iterações subsequentes cair abaixo de 1e-3 com um máximo número de iterações igual a </a:t>
                </a:r>
                <a:r>
                  <a:rPr lang="pt-BR" sz="1200" b="0" i="0" u="none" strike="noStrike" kern="1200" baseline="0" dirty="0">
                    <a:solidFill>
                      <a:schemeClr val="tx1"/>
                    </a:solidFill>
                    <a:latin typeface="+mn-lt"/>
                    <a:ea typeface="+mn-ea"/>
                    <a:cs typeface="+mn-cs"/>
                  </a:rPr>
                  <a:t>10000</a:t>
                </a:r>
                <a:r>
                  <a:rPr lang="pt-BR" sz="1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Veja que no caso não-escalonado o algoritmo “converge” com quase 2000 </a:t>
                </a:r>
                <a:r>
                  <a:rPr lang="pt-BR" sz="1200" baseline="0" noProof="0" dirty="0"/>
                  <a:t>épocas. Nesse caso, a2 é atualizado muito mais rapidamente do que a1, dado que </a:t>
                </a:r>
                <a:r>
                  <a:rPr lang="pt-BR" sz="1200" baseline="0" noProof="0" dirty="0" smtClean="0"/>
                  <a:t>o atributo x2 </a:t>
                </a:r>
                <a:r>
                  <a:rPr lang="pt-BR" sz="1200" baseline="0" noProof="0" dirty="0"/>
                  <a:t>tem variação maior. A variação do gradiente na direção x2 é maior do que na direção x1, ou seja, a descida na direção de x2 é íngreme enquanto na direção de x1 é praticamente uma reta (inclinação igual a 0), fazendo com que a atualização </a:t>
                </a:r>
                <a:r>
                  <a:rPr lang="pt-BR" sz="1200" baseline="0" noProof="0" dirty="0" smtClean="0"/>
                  <a:t>do peso </a:t>
                </a:r>
                <a:r>
                  <a:rPr lang="pt-BR" sz="1200" baseline="0" noProof="0" dirty="0"/>
                  <a:t>a1 seja muito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O aumento da variação de </a:t>
                </a:r>
                <a:r>
                  <a:rPr lang="pt-BR" sz="1200" baseline="0" noProof="0" dirty="0" smtClean="0"/>
                  <a:t>um dos atributos faz </a:t>
                </a:r>
                <a:r>
                  <a:rPr lang="pt-BR" sz="1200" baseline="0" noProof="0" dirty="0"/>
                  <a:t>com que o círculos de contorno se tornem elipses que tendem a linhas paralelas quando essa variação é muito grande em relação </a:t>
                </a:r>
                <a:r>
                  <a:rPr lang="pt-BR" sz="1200" baseline="0" noProof="0" dirty="0" smtClean="0"/>
                  <a:t>ao outro atributo. </a:t>
                </a:r>
                <a:r>
                  <a:rPr lang="pt-BR" sz="1200" baseline="0" noProof="0" dirty="0"/>
                  <a:t>Denotando que </a:t>
                </a:r>
                <a:r>
                  <a:rPr lang="pt-BR" sz="1200" baseline="0" noProof="0" dirty="0" smtClean="0"/>
                  <a:t>um dos atributos tem </a:t>
                </a:r>
                <a:r>
                  <a:rPr lang="pt-BR" sz="1200" baseline="0" noProof="0" dirty="0"/>
                  <a:t>variação muito maior do que </a:t>
                </a:r>
                <a:r>
                  <a:rPr lang="pt-BR" sz="1200" baseline="0" noProof="0" dirty="0" smtClean="0"/>
                  <a:t>o do outro. </a:t>
                </a:r>
                <a:r>
                  <a:rPr lang="pt-BR" sz="1200" baseline="0" noProof="0" dirty="0"/>
                  <a:t>Outra forma de ver isso, é notar que como x2 tem variação maior do que x1, o erro ao longo de a2 varia muito mais rapidamente do que ao longo de a1, mostrando que x2 contribui muito mais no valor final do erro e que x1 tem pouca contribuição no valor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endParaRPr lang="pt-BR" sz="120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67</a:t>
            </a:fld>
            <a:endParaRPr lang="nl-BE"/>
          </a:p>
        </p:txBody>
      </p:sp>
    </p:spTree>
    <p:extLst>
      <p:ext uri="{BB962C8B-B14F-4D97-AF65-F5344CB8AC3E}">
        <p14:creationId xmlns:p14="http://schemas.microsoft.com/office/powerpoint/2010/main" val="21892619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Já no caso padronizado, a superfície se torna mais próxima de uma tigela, com círculos de contorno mais “circulares”, denotando que a superfície tem inclinação similar em todas as direções pois os atributos agora tem variações similares. Desta forma, vemos que ambas features, x1 e x2, contribuem igualmente para o cálculo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Nota-se também que algoritmo converge em apenas 3 épocas.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68</a:t>
            </a:fld>
            <a:endParaRPr lang="nl-BE"/>
          </a:p>
        </p:txBody>
      </p:sp>
    </p:spTree>
    <p:extLst>
      <p:ext uri="{BB962C8B-B14F-4D97-AF65-F5344CB8AC3E}">
        <p14:creationId xmlns:p14="http://schemas.microsoft.com/office/powerpoint/2010/main" val="14788531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feature_scaling_gradient_variation.ipynb</a:t>
                </a:r>
              </a:p>
              <a:p>
                <a:endParaRPr lang="pt-BR" baseline="0" dirty="0" smtClean="0"/>
              </a:p>
              <a:p>
                <a:r>
                  <a:rPr lang="pt-BR" baseline="0" dirty="0" smtClean="0"/>
                  <a:t>Critério de parada: atingir número máximo de iterações ou que o erro entre iterações subsequentes seja maior ou igual a 0.0001, indicando que o erro vs. Iterações se tornou constante.</a:t>
                </a:r>
              </a:p>
              <a:p>
                <a:endParaRPr lang="pt-BR" baseline="0" dirty="0" smtClean="0"/>
              </a:p>
              <a:p>
                <a:r>
                  <a:rPr lang="pt-BR" baseline="0" dirty="0" smtClean="0"/>
                  <a:t>Padronização diminui o número de iterações necessárias para que o erro entre iterações subsequentes seja maior do que 0.0001, ou seja, que ele se torne praticamente constante. Portanto, a padronização diminuiu o tempo de convergência.</a:t>
                </a:r>
              </a:p>
              <a:p>
                <a:endParaRPr lang="pt-BR" baseline="0" dirty="0" smtClean="0"/>
              </a:p>
              <a:p>
                <a:r>
                  <a:rPr lang="pt-BR" baseline="0" dirty="0" smtClean="0"/>
                  <a:t>Sem a padronização, o algoritmo do GD precisa das 2000 iterações configuradas como sendo o número máxímo, porém, nós apenas apresentados até a 10 iteração por motivos de comparação dos resultados.</a:t>
                </a:r>
              </a:p>
              <a:p>
                <a:endParaRPr lang="pt-BR" baseline="0" dirty="0" smtClean="0"/>
              </a:p>
              <a:p>
                <a:r>
                  <a:rPr lang="pt-BR" baseline="0" dirty="0" smtClean="0"/>
                  <a:t>Já com a padronização, o algoritmo precisa de apenas 8 iterações para que o critério de parada do erro entre interações subjequentes se torne verdadeiro.</a:t>
                </a:r>
              </a:p>
              <a:p>
                <a:endParaRPr lang="pt-BR" baseline="0" dirty="0" smtClean="0"/>
              </a:p>
              <a:p>
                <a:pPr algn="just"/>
                <a:r>
                  <a:rPr lang="pt-BR" dirty="0" smtClean="0"/>
                  <a:t>Sem a padronização, pesos de atributos com variação muito grande são atualizados mais rapidamente do que pesos de atributos com variação pequena.</a:t>
                </a:r>
              </a:p>
              <a:p>
                <a:pPr marL="628650" lvl="1" indent="-171450" algn="just">
                  <a:buFont typeface="Arial" panose="020B0604020202020204" pitchFamily="34" charset="0"/>
                  <a:buChar char="•"/>
                </a:pP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a:t> </a:t>
                </a:r>
                <a:r>
                  <a:rPr lang="pt-BR" dirty="0" smtClean="0"/>
                  <a:t>contribui </a:t>
                </a:r>
                <a:r>
                  <a:rPr lang="pt-BR" dirty="0"/>
                  <a:t>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a:t> seja rapidamente atualizado</a:t>
                </a:r>
                <a:r>
                  <a:rPr lang="pt-BR" dirty="0" smtClean="0"/>
                  <a:t>.</a:t>
                </a:r>
              </a:p>
              <a:p>
                <a:pPr marL="0" lvl="0" indent="0" algn="just">
                  <a:buFont typeface="Arial" panose="020B0604020202020204" pitchFamily="34" charset="0"/>
                  <a:buNone/>
                </a:pPr>
                <a:endParaRPr lang="pt-BR" dirty="0" smtClean="0"/>
              </a:p>
              <a:p>
                <a:pPr marL="0" lvl="0" indent="0" algn="just">
                  <a:buFont typeface="Arial" panose="020B0604020202020204" pitchFamily="34" charset="0"/>
                  <a:buNone/>
                </a:pPr>
                <a:r>
                  <a:rPr lang="pt-BR" dirty="0" smtClean="0"/>
                  <a:t>Com</a:t>
                </a:r>
                <a:r>
                  <a:rPr lang="pt-BR" baseline="0" dirty="0" smtClean="0"/>
                  <a:t> a padronização, devido ao fato dos atributos seguirem a distribuição Gaussiana, a superfície de contorno se torna circular, com varições de erro idênticas em amabas as ditreções, i.e., de a1 e a2, fazendo com que o algoritmo siga um caminha reto até o mínimo global, pois a varição do erro é idêntica em ambos os sentidos. Isso também é mostrado pelos gráficos de histórico de variação dos gradientes de a1 e a2. Estes gráficos mostram que a varição é idêntica em ambas direções e que o algoritmo rapidamente atinge o mínimo global, fazendo com que os gradientes se tornem iguais a zero, i.e</a:t>
                </a:r>
                <a:r>
                  <a:rPr lang="pt-BR" baseline="0" smtClean="0"/>
                  <a:t>., o gradiente no </a:t>
                </a:r>
                <a:r>
                  <a:rPr lang="pt-BR" baseline="0" dirty="0" smtClean="0"/>
                  <a:t>ponto de mínimo é igual a zero pois a </a:t>
                </a:r>
                <a:r>
                  <a:rPr lang="pt-BR" baseline="0" smtClean="0"/>
                  <a:t>inclinação da tangente neste ponto é igual a 0.</a:t>
                </a:r>
                <a:endParaRPr lang="pt-BR" dirty="0"/>
              </a:p>
              <a:p>
                <a:endParaRPr lang="pt-BR" dirty="0"/>
              </a:p>
            </p:txBody>
          </p:sp>
        </mc:Choice>
        <mc:Fallback xmlns="">
          <p:sp>
            <p:nvSpPr>
              <p:cNvPr id="3" name="Notes Placeholder 2"/>
              <p:cNvSpPr>
                <a:spLocks noGrp="1"/>
              </p:cNvSpPr>
              <p:nvPr>
                <p:ph type="body" idx="1"/>
              </p:nvPr>
            </p:nvSpPr>
            <p:spPr/>
            <p:txBody>
              <a:bodyPr/>
              <a:lstStyle/>
              <a:p>
                <a:r>
                  <a:rPr lang="pt-BR" dirty="0" smtClean="0"/>
                  <a:t>Exemplo:</a:t>
                </a:r>
                <a:r>
                  <a:rPr lang="pt-BR" baseline="0" dirty="0" smtClean="0"/>
                  <a:t> </a:t>
                </a:r>
                <a:r>
                  <a:rPr lang="pt-BR" baseline="0" dirty="0" smtClean="0"/>
                  <a:t>feature_scaling_gradient_variation.ipynb</a:t>
                </a:r>
              </a:p>
              <a:p>
                <a:endParaRPr lang="pt-BR" baseline="0" dirty="0" smtClean="0"/>
              </a:p>
              <a:p>
                <a:pPr algn="just"/>
                <a:r>
                  <a:rPr lang="pt-BR" dirty="0" smtClean="0"/>
                  <a:t>Pesos de atributos com variação muito grande são atualizados mais rapidamente do que pesos de atributos com variação pequena.</a:t>
                </a:r>
              </a:p>
              <a:p>
                <a:pPr lvl="1" algn="just"/>
                <a:r>
                  <a:rPr lang="pt-BR" i="0">
                    <a:latin typeface="Cambria Math" panose="02040503050406030204" pitchFamily="18" charset="0"/>
                  </a:rPr>
                  <a:t>𝑥_</a:t>
                </a:r>
                <a:r>
                  <a:rPr lang="pt-BR" b="0" i="0" smtClean="0">
                    <a:latin typeface="Cambria Math" panose="02040503050406030204" pitchFamily="18" charset="0"/>
                  </a:rPr>
                  <a:t>1</a:t>
                </a:r>
                <a:r>
                  <a:rPr lang="pt-BR" dirty="0"/>
                  <a:t> contribui muito mais no valor final do erro, fazendo com que </a:t>
                </a:r>
                <a:r>
                  <a:rPr lang="pt-BR" b="0" i="0" smtClean="0">
                    <a:latin typeface="Cambria Math" panose="02040503050406030204" pitchFamily="18" charset="0"/>
                  </a:rPr>
                  <a:t>𝑎</a:t>
                </a:r>
                <a:r>
                  <a:rPr lang="pt-BR" b="0" i="0">
                    <a:latin typeface="Cambria Math" panose="02040503050406030204" pitchFamily="18" charset="0"/>
                  </a:rPr>
                  <a:t>_</a:t>
                </a:r>
                <a:r>
                  <a:rPr lang="pt-BR" b="0" i="0" smtClean="0">
                    <a:latin typeface="Cambria Math" panose="02040503050406030204" pitchFamily="18" charset="0"/>
                  </a:rPr>
                  <a:t>1</a:t>
                </a:r>
                <a:r>
                  <a:rPr lang="pt-BR" dirty="0"/>
                  <a:t> seja rapidamente atualizado.</a:t>
                </a:r>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69</a:t>
            </a:fld>
            <a:endParaRPr lang="nl-BE"/>
          </a:p>
        </p:txBody>
      </p:sp>
    </p:spTree>
    <p:extLst>
      <p:ext uri="{BB962C8B-B14F-4D97-AF65-F5344CB8AC3E}">
        <p14:creationId xmlns:p14="http://schemas.microsoft.com/office/powerpoint/2010/main" val="30255564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74</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75</a:t>
            </a:fld>
            <a:endParaRPr lang="nl-BE"/>
          </a:p>
        </p:txBody>
      </p:sp>
    </p:spTree>
    <p:extLst>
      <p:ext uri="{BB962C8B-B14F-4D97-AF65-F5344CB8AC3E}">
        <p14:creationId xmlns:p14="http://schemas.microsoft.com/office/powerpoint/2010/main" val="25398333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76</a:t>
            </a:fld>
            <a:endParaRPr lang="nl-BE"/>
          </a:p>
        </p:txBody>
      </p:sp>
    </p:spTree>
    <p:extLst>
      <p:ext uri="{BB962C8B-B14F-4D97-AF65-F5344CB8AC3E}">
        <p14:creationId xmlns:p14="http://schemas.microsoft.com/office/powerpoint/2010/main" val="3876194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77</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78</a:t>
            </a:fld>
            <a:endParaRPr lang="nl-BE"/>
          </a:p>
        </p:txBody>
      </p:sp>
    </p:spTree>
    <p:extLst>
      <p:ext uri="{BB962C8B-B14F-4D97-AF65-F5344CB8AC3E}">
        <p14:creationId xmlns:p14="http://schemas.microsoft.com/office/powerpoint/2010/main" val="2999789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uso do</a:t>
            </a:r>
            <a:r>
              <a:rPr lang="pt-BR" baseline="0" dirty="0"/>
              <a:t> </a:t>
            </a:r>
            <a:r>
              <a:rPr lang="pt-BR" b="1" baseline="0" dirty="0"/>
              <a:t>erro quadrático médio</a:t>
            </a:r>
            <a:r>
              <a:rPr lang="pt-BR" baseline="0" dirty="0"/>
              <a:t> remonta a Gauss, que demonstrou que quando os valores de y(i) tem ruído com distribuição normal, então os valores mais prováveis para o vetor de parâmetros/pesos </a:t>
            </a:r>
            <a:r>
              <a:rPr lang="pt-BR" b="1" baseline="0" dirty="0"/>
              <a:t>a</a:t>
            </a:r>
            <a:r>
              <a:rPr lang="pt-BR" baseline="0" dirty="0"/>
              <a:t> são obtidos através da minimização da soma dos quadrados dos erros.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4816859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79</a:t>
            </a:fld>
            <a:endParaRPr lang="nl-BE"/>
          </a:p>
        </p:txBody>
      </p:sp>
    </p:spTree>
    <p:extLst>
      <p:ext uri="{BB962C8B-B14F-4D97-AF65-F5344CB8AC3E}">
        <p14:creationId xmlns:p14="http://schemas.microsoft.com/office/powerpoint/2010/main" val="34749383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80</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81</a:t>
            </a:fld>
            <a:endParaRPr lang="nl-BE"/>
          </a:p>
        </p:txBody>
      </p:sp>
    </p:spTree>
    <p:extLst>
      <p:ext uri="{BB962C8B-B14F-4D97-AF65-F5344CB8AC3E}">
        <p14:creationId xmlns:p14="http://schemas.microsoft.com/office/powerpoint/2010/main" val="27797824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83</a:t>
            </a:fld>
            <a:endParaRPr lang="nl-BE"/>
          </a:p>
        </p:txBody>
      </p:sp>
    </p:spTree>
    <p:extLst>
      <p:ext uri="{BB962C8B-B14F-4D97-AF65-F5344CB8AC3E}">
        <p14:creationId xmlns:p14="http://schemas.microsoft.com/office/powerpoint/2010/main" val="42286546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84</a:t>
            </a:fld>
            <a:endParaRPr lang="nl-BE"/>
          </a:p>
        </p:txBody>
      </p:sp>
    </p:spTree>
    <p:extLst>
      <p:ext uri="{BB962C8B-B14F-4D97-AF65-F5344CB8AC3E}">
        <p14:creationId xmlns:p14="http://schemas.microsoft.com/office/powerpoint/2010/main" val="15351098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termo momentum aumenta para dimensões cujos gradientes apontam nas mesmas direções e reduz atualizações para dimensões cujos gradientes mudam de direção. Como resultado, temos convergência mais rápida e oscilação reduzida.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88</a:t>
            </a:fld>
            <a:endParaRPr lang="nl-BE"/>
          </a:p>
        </p:txBody>
      </p:sp>
    </p:spTree>
    <p:extLst>
      <p:ext uri="{BB962C8B-B14F-4D97-AF65-F5344CB8AC3E}">
        <p14:creationId xmlns:p14="http://schemas.microsoft.com/office/powerpoint/2010/main" val="886674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mínimo é encontrado através do método</a:t>
            </a:r>
            <a:r>
              <a:rPr lang="pt-BR" baseline="0" dirty="0" smtClean="0"/>
              <a:t> </a:t>
            </a:r>
            <a:r>
              <a:rPr lang="pt-BR" dirty="0" smtClean="0"/>
              <a:t>dos </a:t>
            </a:r>
            <a:r>
              <a:rPr lang="pt-BR" b="1" dirty="0" smtClean="0"/>
              <a:t>mínimos quadrados</a:t>
            </a:r>
            <a:r>
              <a:rPr lang="pt-BR" dirty="0" smtClean="0"/>
              <a:t>.</a:t>
            </a:r>
          </a:p>
          <a:p>
            <a:endParaRPr lang="pt-BR" dirty="0" smtClean="0"/>
          </a:p>
          <a:p>
            <a:r>
              <a:rPr lang="pt-BR" dirty="0" smtClean="0"/>
              <a:t>Uma derivada basicamente encontra a inclinação de uma função. A inclinação é nula nos mínimos e máximos de uma função. Se a inclinação é nula e a segunda derivada é</a:t>
            </a:r>
            <a:r>
              <a:rPr lang="pt-BR" baseline="0" dirty="0" smtClean="0"/>
              <a:t> menor do que zero, então este é um máximo local, por outro lado, se a derivada segunda for positiva, então, este é um mínimo local.</a:t>
            </a:r>
          </a:p>
          <a:p>
            <a:endParaRPr lang="pt-BR" baseline="0" dirty="0" smtClean="0"/>
          </a:p>
          <a:p>
            <a:r>
              <a:rPr lang="pt-BR" b="1" baseline="0" dirty="0" smtClean="0"/>
              <a:t>Posto de uma matriz</a:t>
            </a:r>
            <a:r>
              <a:rPr lang="pt-BR" baseline="0" dirty="0" smtClean="0"/>
              <a:t>: corresponde ao número de linhas ou colunas linearmente independentes da matriz.</a:t>
            </a:r>
          </a:p>
          <a:p>
            <a:endParaRPr lang="pt-BR" baseline="0" dirty="0" smtClean="0"/>
          </a:p>
          <a:p>
            <a:r>
              <a:rPr lang="pt-BR" dirty="0" smtClean="0"/>
              <a:t>Se A é uma matriz quadrada (ou seja, m = n), então A é invertível se e somente se A tiver posto igual</a:t>
            </a:r>
            <a:r>
              <a:rPr lang="pt-BR" baseline="0" dirty="0" smtClean="0"/>
              <a:t> a</a:t>
            </a:r>
            <a:r>
              <a:rPr lang="pt-BR" dirty="0" smtClean="0"/>
              <a:t> n (ou seja, A tiver posto completo).</a:t>
            </a:r>
          </a:p>
          <a:p>
            <a:endParaRPr lang="pt-BR" dirty="0" smtClean="0"/>
          </a:p>
          <a:p>
            <a:r>
              <a:rPr lang="pt-BR" dirty="0" smtClean="0"/>
              <a:t>O método</a:t>
            </a:r>
            <a:r>
              <a:rPr lang="pt-BR" baseline="0" dirty="0" smtClean="0"/>
              <a:t> dos mínimos quadrados só funciona para </a:t>
            </a:r>
            <a:r>
              <a:rPr lang="pt-BR" dirty="0" smtClean="0"/>
              <a:t>sistemas</a:t>
            </a:r>
            <a:r>
              <a:rPr lang="pt-BR" baseline="0" dirty="0" smtClean="0"/>
              <a:t> (</a:t>
            </a:r>
            <a:r>
              <a:rPr lang="pt-BR" dirty="0" smtClean="0"/>
              <a:t>sobre)determinados,</a:t>
            </a:r>
            <a:r>
              <a:rPr lang="pt-BR" baseline="0" dirty="0" smtClean="0"/>
              <a:t> ou seja, </a:t>
            </a:r>
            <a:r>
              <a:rPr lang="pt-BR" dirty="0" smtClean="0"/>
              <a:t>conjuntos de equações nas quais existe</a:t>
            </a:r>
            <a:r>
              <a:rPr lang="pt-BR" baseline="0" dirty="0" smtClean="0"/>
              <a:t> um número igual ou maior de </a:t>
            </a:r>
            <a:r>
              <a:rPr lang="pt-BR" dirty="0" smtClean="0"/>
              <a:t>equações (pares x e y) que incógnitas (valores do</a:t>
            </a:r>
            <a:r>
              <a:rPr lang="pt-BR" baseline="0" dirty="0" smtClean="0"/>
              <a:t> vetor a).</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2715450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smtClean="0"/>
              <a:t>O método</a:t>
            </a:r>
            <a:r>
              <a:rPr lang="pt-BR" baseline="0" dirty="0" smtClean="0"/>
              <a:t> dos mínimos quadrados só funciona para </a:t>
            </a:r>
            <a:r>
              <a:rPr lang="pt-BR" dirty="0" smtClean="0"/>
              <a:t>sistemas</a:t>
            </a:r>
            <a:r>
              <a:rPr lang="pt-BR" baseline="0" dirty="0" smtClean="0"/>
              <a:t> (</a:t>
            </a:r>
            <a:r>
              <a:rPr lang="pt-BR" dirty="0" smtClean="0"/>
              <a:t>sobre)determinados,</a:t>
            </a:r>
            <a:r>
              <a:rPr lang="pt-BR" baseline="0" dirty="0" smtClean="0"/>
              <a:t> ou seja, </a:t>
            </a:r>
            <a:r>
              <a:rPr lang="pt-BR" dirty="0" smtClean="0"/>
              <a:t>conjuntos de equações nas quais existe</a:t>
            </a:r>
            <a:r>
              <a:rPr lang="pt-BR" baseline="0" dirty="0" smtClean="0"/>
              <a:t> um número igual ou maior de </a:t>
            </a:r>
            <a:r>
              <a:rPr lang="pt-BR" dirty="0" smtClean="0"/>
              <a:t>equações (pares x e y) que incógnitas (valores do</a:t>
            </a:r>
            <a:r>
              <a:rPr lang="pt-BR" baseline="0" dirty="0" smtClean="0"/>
              <a:t> vetor a).</a:t>
            </a:r>
          </a:p>
          <a:p>
            <a:endParaRPr lang="pt-BR" baseline="0" dirty="0"/>
          </a:p>
          <a:p>
            <a:r>
              <a:rPr lang="pt-BR" baseline="0" dirty="0"/>
              <a:t>Sistemas subdeterminados (número de exemplos menor do que o número de parâmetros) não tem solução ou não tem solução única.  </a:t>
            </a:r>
          </a:p>
          <a:p>
            <a:endParaRPr lang="pt-BR"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279946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14/07/2021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14/07/2021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14/07/2021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14/07/2021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14/07/2021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14/07/2021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14/07/2021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14/07/2021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14/07/2021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14/07/2021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14/07/2021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14/07/2021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scikit-learn.org/stable/" TargetMode="External"/><Relationship Id="rId4" Type="http://schemas.openxmlformats.org/officeDocument/2006/relationships/image" Target="../media/image262.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71.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8" Type="http://schemas.openxmlformats.org/officeDocument/2006/relationships/image" Target="../media/image43.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39.png"/><Relationship Id="rId17" Type="http://schemas.openxmlformats.org/officeDocument/2006/relationships/image" Target="../media/image42.png"/><Relationship Id="rId2" Type="http://schemas.openxmlformats.org/officeDocument/2006/relationships/notesSlide" Target="../notesSlides/notesSlide15.xml"/><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5" Type="http://schemas.openxmlformats.org/officeDocument/2006/relationships/image" Target="../media/image40.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1.png"/><Relationship Id="rId14" Type="http://schemas.openxmlformats.org/officeDocument/2006/relationships/image" Target="../media/image371.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6.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1.emf"/><Relationship Id="rId4" Type="http://schemas.openxmlformats.org/officeDocument/2006/relationships/image" Target="../media/image80.emf"/></Relationships>
</file>

<file path=ppt/slides/_rels/slide3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emf"/></Relationships>
</file>

<file path=ppt/slides/_rels/slide37.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9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5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081.png"/><Relationship Id="rId5" Type="http://schemas.openxmlformats.org/officeDocument/2006/relationships/image" Target="../media/image105.png"/><Relationship Id="rId4" Type="http://schemas.openxmlformats.org/officeDocument/2006/relationships/image" Target="../media/image104.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hyperlink" Target="https://mybinder.org/v2/gh/zz4fap/t319_aprendizado_de_maquina/main?filepath=notebooks/regression/gd_versions/stocastic_gradient_descent_with_learning_schedule_and_with_figures.ipynb"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13" Type="http://schemas.openxmlformats.org/officeDocument/2006/relationships/image" Target="../media/image118.png"/><Relationship Id="rId3" Type="http://schemas.openxmlformats.org/officeDocument/2006/relationships/image" Target="../media/image114.png"/><Relationship Id="rId12" Type="http://schemas.openxmlformats.org/officeDocument/2006/relationships/image" Target="../media/image117.png"/><Relationship Id="rId2" Type="http://schemas.openxmlformats.org/officeDocument/2006/relationships/notesSlide" Target="../notesSlides/notesSlide52.xml"/><Relationship Id="rId16" Type="http://schemas.openxmlformats.org/officeDocument/2006/relationships/image" Target="../media/image121.png"/><Relationship Id="rId1" Type="http://schemas.openxmlformats.org/officeDocument/2006/relationships/slideLayout" Target="../slideLayouts/slideLayout2.xml"/><Relationship Id="rId11" Type="http://schemas.openxmlformats.org/officeDocument/2006/relationships/image" Target="../media/image116.png"/><Relationship Id="rId15" Type="http://schemas.openxmlformats.org/officeDocument/2006/relationships/image" Target="../media/image120.png"/><Relationship Id="rId10" Type="http://schemas.openxmlformats.org/officeDocument/2006/relationships/image" Target="../media/image1160.png"/><Relationship Id="rId4" Type="http://schemas.openxmlformats.org/officeDocument/2006/relationships/hyperlink" Target="https://mybinder.org/v2/gh/zz4fap/t319_aprendizado_de_maquina/main?filepath=notebooks/regression/gd_versions/stocastic_gradient_descent_with_momentum.ipynb" TargetMode="External"/><Relationship Id="rId9" Type="http://schemas.openxmlformats.org/officeDocument/2006/relationships/image" Target="../media/image1000.png"/><Relationship Id="rId14" Type="http://schemas.openxmlformats.org/officeDocument/2006/relationships/image" Target="../media/image11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5.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14.png"/><Relationship Id="rId7" Type="http://schemas.openxmlformats.org/officeDocument/2006/relationships/image" Target="../media/image12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4.png"/><Relationship Id="rId5" Type="http://schemas.openxmlformats.org/officeDocument/2006/relationships/image" Target="../media/image127.png"/><Relationship Id="rId10" Type="http://schemas.openxmlformats.org/officeDocument/2006/relationships/image" Target="../media/image133.png"/><Relationship Id="rId4" Type="http://schemas.openxmlformats.org/officeDocument/2006/relationships/image" Target="../media/image126.png"/><Relationship Id="rId9" Type="http://schemas.openxmlformats.org/officeDocument/2006/relationships/image" Target="../media/image131.png"/></Relationships>
</file>

<file path=ppt/slides/_rels/slide5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hyperlink" Target="https://mybinder.org/v2/gh/zz4fap/t319_aprendizado_de_maquina/main?filepath=notebooks/regression/gd_versions/SGD_with_scikit_learn_lib.ipynb" TargetMode="External"/><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6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41.emf"/></Relationships>
</file>

<file path=ppt/slides/_rels/slide67.xml.rels><?xml version="1.0" encoding="UTF-8" standalone="yes"?>
<Relationships xmlns="http://schemas.openxmlformats.org/package/2006/relationships"><Relationship Id="rId3" Type="http://schemas.openxmlformats.org/officeDocument/2006/relationships/image" Target="../media/image1131.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43.emf"/><Relationship Id="rId4" Type="http://schemas.openxmlformats.org/officeDocument/2006/relationships/image" Target="../media/image142.emf"/></Relationships>
</file>

<file path=ppt/slides/_rels/slide68.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5.emf"/></Relationships>
</file>

<file path=ppt/slides/_rels/slide69.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jpe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7.png"/><Relationship Id="rId7" Type="http://schemas.openxmlformats.org/officeDocument/2006/relationships/image" Target="../media/image158.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260.png"/><Relationship Id="rId4" Type="http://schemas.openxmlformats.org/officeDocument/2006/relationships/image" Target="../media/image230.png"/></Relationships>
</file>

<file path=ppt/slides/_rels/slide75.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76.xml.rels><?xml version="1.0" encoding="UTF-8" standalone="yes"?>
<Relationships xmlns="http://schemas.openxmlformats.org/package/2006/relationships"><Relationship Id="rId3" Type="http://schemas.openxmlformats.org/officeDocument/2006/relationships/image" Target="../media/image1580.png"/><Relationship Id="rId7" Type="http://schemas.openxmlformats.org/officeDocument/2006/relationships/image" Target="../media/image16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610.png"/><Relationship Id="rId5" Type="http://schemas.openxmlformats.org/officeDocument/2006/relationships/image" Target="../media/image1600.png"/><Relationship Id="rId4" Type="http://schemas.openxmlformats.org/officeDocument/2006/relationships/image" Target="../media/image1590.png"/></Relationships>
</file>

<file path=ppt/slides/_rels/slide77.xml.rels><?xml version="1.0" encoding="UTF-8" standalone="yes"?>
<Relationships xmlns="http://schemas.openxmlformats.org/package/2006/relationships"><Relationship Id="rId3" Type="http://schemas.openxmlformats.org/officeDocument/2006/relationships/image" Target="../media/image1390.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7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090.png"/><Relationship Id="rId5" Type="http://schemas.openxmlformats.org/officeDocument/2006/relationships/image" Target="../media/image1080.png"/><Relationship Id="rId4" Type="http://schemas.openxmlformats.org/officeDocument/2006/relationships/image" Target="../media/image340.png"/></Relationships>
</file>

<file path=ppt/slides/_rels/slide7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1120.png"/><Relationship Id="rId4" Type="http://schemas.openxmlformats.org/officeDocument/2006/relationships/image" Target="../media/image1110.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81.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360.png"/><Relationship Id="rId7" Type="http://schemas.openxmlformats.org/officeDocument/2006/relationships/image" Target="../media/image400.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s>
</file>

<file path=ppt/slides/_rels/slide82.xml.rels><?xml version="1.0" encoding="UTF-8" standalone="yes"?>
<Relationships xmlns="http://schemas.openxmlformats.org/package/2006/relationships"><Relationship Id="rId8" Type="http://schemas.openxmlformats.org/officeDocument/2006/relationships/image" Target="../media/image1560.png"/><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 Id="rId9" Type="http://schemas.openxmlformats.org/officeDocument/2006/relationships/image" Target="../media/image1570.png"/></Relationships>
</file>

<file path=ppt/slides/_rels/slide8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84.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85.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86.xml.rels><?xml version="1.0" encoding="UTF-8" standalone="yes"?>
<Relationships xmlns="http://schemas.openxmlformats.org/package/2006/relationships"><Relationship Id="rId8" Type="http://schemas.openxmlformats.org/officeDocument/2006/relationships/image" Target="../media/image1320.png"/><Relationship Id="rId3" Type="http://schemas.openxmlformats.org/officeDocument/2006/relationships/image" Target="../media/image1270.png"/><Relationship Id="rId7" Type="http://schemas.openxmlformats.org/officeDocument/2006/relationships/image" Target="../media/image1310.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0.png"/><Relationship Id="rId5" Type="http://schemas.openxmlformats.org/officeDocument/2006/relationships/image" Target="../media/image1290.png"/><Relationship Id="rId4" Type="http://schemas.openxmlformats.org/officeDocument/2006/relationships/image" Target="../media/image1280.png"/><Relationship Id="rId9" Type="http://schemas.openxmlformats.org/officeDocument/2006/relationships/image" Target="../media/image1330.png"/></Relationships>
</file>

<file path=ppt/slides/_rels/slide87.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image" Target="../media/image1340.png"/><Relationship Id="rId1" Type="http://schemas.openxmlformats.org/officeDocument/2006/relationships/slideLayout" Target="../slideLayouts/slideLayout2.xml"/><Relationship Id="rId5" Type="http://schemas.openxmlformats.org/officeDocument/2006/relationships/image" Target="../media/image1370.png"/><Relationship Id="rId4" Type="http://schemas.openxmlformats.org/officeDocument/2006/relationships/image" Target="../media/image1360.png"/></Relationships>
</file>

<file path=ppt/slides/_rels/slide88.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TP555 - Inteligência Artificial e Machine Learning:</a:t>
            </a:r>
            <a:r>
              <a:rPr lang="pt-BR" dirty="0"/>
              <a:t/>
            </a:r>
            <a:br>
              <a:rPr lang="pt-BR" dirty="0"/>
            </a:br>
            <a:r>
              <a:rPr lang="pt-BR" b="1" i="1" dirty="0"/>
              <a:t>Regressão </a:t>
            </a:r>
            <a:r>
              <a:rPr lang="pt-BR" b="1" i="1" dirty="0" smtClean="0"/>
              <a:t>Linear</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Minimizando a 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08635" cy="4858955"/>
              </a:xfrm>
            </p:spPr>
            <p:txBody>
              <a:bodyPr>
                <a:normAutofit lnSpcReduction="10000"/>
              </a:bodyPr>
              <a:lstStyle/>
              <a:p>
                <a:r>
                  <a:rPr lang="pt-BR" b="1" dirty="0" smtClean="0"/>
                  <a:t>Observações</a:t>
                </a:r>
                <a:r>
                  <a:rPr lang="pt-BR" dirty="0" smtClean="0"/>
                  <a:t>:</a:t>
                </a:r>
              </a:p>
              <a:p>
                <a:pPr marL="514350" indent="-514350">
                  <a:buFont typeface="+mj-lt"/>
                  <a:buAutoNum type="arabicPeriod"/>
                </a:pPr>
                <a:r>
                  <a:rPr lang="pt-BR" dirty="0" smtClean="0"/>
                  <a:t>O </a:t>
                </a:r>
                <a:r>
                  <a:rPr lang="pt-BR" dirty="0"/>
                  <a:t>método encontra uma </a:t>
                </a:r>
                <a:r>
                  <a:rPr lang="pt-BR" b="1" i="1" dirty="0"/>
                  <a:t>solução única</a:t>
                </a:r>
                <a:r>
                  <a:rPr lang="pt-BR" dirty="0"/>
                  <a:t> se e somente se a matriz </a:t>
                </a:r>
                <a:r>
                  <a:rPr lang="pt-BR" dirty="0" smtClean="0"/>
                  <a:t>quadrada,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smtClean="0"/>
                  <a:t>,</a:t>
                </a:r>
                <a:r>
                  <a:rPr lang="pt-BR" dirty="0"/>
                  <a:t> for </a:t>
                </a:r>
                <a:r>
                  <a:rPr lang="pt-BR" b="1" i="1" dirty="0"/>
                  <a:t>invertível</a:t>
                </a:r>
                <a:r>
                  <a:rPr lang="pt-BR" dirty="0"/>
                  <a:t> </a:t>
                </a:r>
                <a:r>
                  <a:rPr lang="pt-BR" dirty="0" smtClean="0"/>
                  <a:t>(se ela for </a:t>
                </a:r>
                <a:r>
                  <a:rPr lang="pt-BR" b="1" i="1" dirty="0"/>
                  <a:t>não-singular</a:t>
                </a:r>
                <a:r>
                  <a:rPr lang="pt-BR" dirty="0"/>
                  <a:t>), ou seja, com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smtClean="0"/>
                  <a:t>.</a:t>
                </a:r>
              </a:p>
              <a:p>
                <a:pPr marL="514350" indent="-514350">
                  <a:buFont typeface="+mj-lt"/>
                  <a:buAutoNum type="arabicPeriod"/>
                </a:pPr>
                <a:r>
                  <a:rPr lang="pt-BR" dirty="0" smtClean="0"/>
                  <a:t>O </a:t>
                </a:r>
                <a:r>
                  <a:rPr lang="pt-BR" dirty="0"/>
                  <a:t>método só funciona para sistemas </a:t>
                </a:r>
                <a:r>
                  <a:rPr lang="pt-BR" b="1" i="1" dirty="0" smtClean="0"/>
                  <a:t>determinados</a:t>
                </a:r>
                <a:r>
                  <a:rPr lang="pt-BR" dirty="0" smtClean="0"/>
                  <a:t> ou </a:t>
                </a:r>
                <a:r>
                  <a:rPr lang="pt-BR" b="1" i="1" dirty="0" smtClean="0"/>
                  <a:t>sobredeterminados</a:t>
                </a:r>
                <a:r>
                  <a:rPr lang="pt-BR" dirty="0" smtClean="0"/>
                  <a:t>, </a:t>
                </a:r>
                <a:r>
                  <a:rPr lang="pt-BR" dirty="0"/>
                  <a:t>ou seja, </a:t>
                </a:r>
                <a:r>
                  <a:rPr lang="pt-BR" dirty="0" smtClean="0"/>
                  <a:t>quando o número de equações </a:t>
                </a:r>
                <a:r>
                  <a:rPr lang="pt-BR" dirty="0"/>
                  <a:t>(i.e.,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a:t>
                </a:r>
                <a:r>
                  <a:rPr lang="pt-BR" dirty="0" smtClean="0"/>
                  <a:t>é igual ou maior do </a:t>
                </a:r>
                <a:r>
                  <a:rPr lang="pt-BR" dirty="0"/>
                  <a:t>que </a:t>
                </a:r>
                <a:r>
                  <a:rPr lang="pt-BR" dirty="0" smtClean="0"/>
                  <a:t>o número de incógnitas </a:t>
                </a:r>
                <a:r>
                  <a:rPr lang="pt-BR" dirty="0"/>
                  <a:t>(i.e., pesos), </a:t>
                </a:r>
                <a:r>
                  <a:rPr lang="pt-BR" dirty="0" smtClean="0"/>
                  <a:t>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endParaRPr lang="pt-BR" dirty="0" smtClean="0"/>
              </a:p>
              <a:p>
                <a:pPr marL="514350" indent="-514350">
                  <a:buFont typeface="+mj-lt"/>
                  <a:buAutoNum type="arabicPeriod"/>
                </a:pPr>
                <a:r>
                  <a:rPr lang="pt-BR" dirty="0" smtClean="0"/>
                  <a:t>Para </a:t>
                </a:r>
                <a:r>
                  <a:rPr lang="pt-BR" dirty="0"/>
                  <a:t>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smtClean="0"/>
                  <a:t>singular</a:t>
                </a:r>
                <a:r>
                  <a:rPr lang="pt-BR" dirty="0" smtClean="0"/>
                  <a:t> (ou seja, a matriz não tem uma inversa). </a:t>
                </a:r>
                <a:r>
                  <a:rPr lang="pt-BR" dirty="0"/>
                  <a:t>Neste caso, não existe solução ou ela não é única</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08635" cy="4858955"/>
              </a:xfrm>
              <a:blipFill rotWithShape="0">
                <a:blip r:embed="rId3"/>
                <a:stretch>
                  <a:fillRect l="-1097" t="-2757" r="-1536"/>
                </a:stretch>
              </a:blipFill>
            </p:spPr>
            <p:txBody>
              <a:bodyPr/>
              <a:lstStyle/>
              <a:p>
                <a:r>
                  <a:rPr lang="pt-BR">
                    <a:noFill/>
                  </a:rPr>
                  <a:t> </a:t>
                </a:r>
              </a:p>
            </p:txBody>
          </p:sp>
        </mc:Fallback>
      </mc:AlternateContent>
    </p:spTree>
    <p:extLst>
      <p:ext uri="{BB962C8B-B14F-4D97-AF65-F5344CB8AC3E}">
        <p14:creationId xmlns:p14="http://schemas.microsoft.com/office/powerpoint/2010/main" val="3994353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pt-BR" dirty="0"/>
                  <a:t>Causas para singularidade de </a:t>
                </a:r>
                <a14:m>
                  <m:oMath xmlns:m="http://schemas.openxmlformats.org/officeDocument/2006/math">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el-GR" b="1" i="1">
                        <a:latin typeface="Cambria Math" panose="02040503050406030204" pitchFamily="18" charset="0"/>
                      </a:rPr>
                      <m:t>𝜱</m:t>
                    </m:r>
                  </m:oMath>
                </a14:m>
                <a:r>
                  <a:rPr lang="pt-BR" dirty="0"/>
                  <a:t> </a:t>
                </a:r>
                <a:endParaRPr lang="nl-BE"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3336" y="1690688"/>
                <a:ext cx="9285459" cy="4934964"/>
              </a:xfrm>
            </p:spPr>
            <p:txBody>
              <a:bodyPr>
                <a:normAutofit fontScale="92500"/>
              </a:bodyPr>
              <a:lstStyle/>
              <a:p>
                <a:pPr marL="0" indent="0">
                  <a:buNone/>
                </a:pPr>
                <a:r>
                  <a:rPr lang="pt-BR" dirty="0" smtClean="0"/>
                  <a:t>Algumas causas para a singularidade são:</a:t>
                </a:r>
              </a:p>
              <a:p>
                <a:r>
                  <a:rPr lang="pt-BR" dirty="0" smtClean="0"/>
                  <a:t>Atributos, </a:t>
                </a:r>
                <a14:m>
                  <m:oMath xmlns:m="http://schemas.openxmlformats.org/officeDocument/2006/math">
                    <m:r>
                      <a:rPr lang="pt-BR" b="1" i="1" smtClean="0">
                        <a:latin typeface="Cambria Math" panose="02040503050406030204" pitchFamily="18" charset="0"/>
                      </a:rPr>
                      <m:t>𝒙</m:t>
                    </m:r>
                  </m:oMath>
                </a14:m>
                <a:r>
                  <a:rPr lang="pt-BR" dirty="0"/>
                  <a:t>, redundantes: pelo menos um </a:t>
                </a:r>
                <a:r>
                  <a:rPr lang="pt-BR" dirty="0" smtClean="0"/>
                  <a:t>dos atributos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𝐾</m:t>
                        </m:r>
                      </m:sub>
                    </m:sSub>
                  </m:oMath>
                </a14:m>
                <a:r>
                  <a:rPr lang="pt-BR" dirty="0"/>
                  <a:t> é linearmente dependente.</a:t>
                </a:r>
              </a:p>
              <a:p>
                <a:pPr lvl="1">
                  <a:buFont typeface="Courier New" panose="02070309020205020404" pitchFamily="49" charset="0"/>
                  <a:buChar char="o"/>
                </a:pPr>
                <a:r>
                  <a:rPr lang="pt-BR" b="1" dirty="0"/>
                  <a:t>Ex</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área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área em </a:t>
                </a:r>
                <a14:m>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𝑝</m:t>
                        </m:r>
                        <m:r>
                          <a:rPr lang="pt-BR" b="0" i="1" smtClean="0">
                            <a:latin typeface="Cambria Math" panose="02040503050406030204" pitchFamily="18" charset="0"/>
                          </a:rPr>
                          <m:t>é</m:t>
                        </m:r>
                        <m:r>
                          <a:rPr lang="pt-BR" b="0" i="1" smtClean="0">
                            <a:latin typeface="Cambria Math" panose="02040503050406030204" pitchFamily="18" charset="0"/>
                          </a:rPr>
                          <m:t>𝑠</m:t>
                        </m:r>
                      </m:e>
                      <m:sup>
                        <m:r>
                          <a:rPr lang="pt-BR" i="1">
                            <a:latin typeface="Cambria Math" panose="02040503050406030204" pitchFamily="18" charset="0"/>
                          </a:rPr>
                          <m:t>2</m:t>
                        </m:r>
                      </m:sup>
                    </m:sSup>
                    <m:r>
                      <a:rPr lang="pt-BR" b="0" i="0" smtClean="0">
                        <a:latin typeface="Cambria Math" panose="02040503050406030204" pitchFamily="18" charset="0"/>
                      </a:rPr>
                      <m:t>⇒</m:t>
                    </m:r>
                  </m:oMath>
                </a14:m>
                <a:r>
                  <a:rPr lang="pt-BR" dirty="0"/>
                  <a:t> 1</a:t>
                </a:r>
                <a14:m>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 </m:t>
                        </m:r>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 10.7639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𝑝</m:t>
                        </m:r>
                        <m:r>
                          <a:rPr lang="pt-BR" i="1">
                            <a:latin typeface="Cambria Math" panose="02040503050406030204" pitchFamily="18" charset="0"/>
                          </a:rPr>
                          <m:t>é</m:t>
                        </m:r>
                        <m:r>
                          <a:rPr lang="pt-BR" i="1">
                            <a:latin typeface="Cambria Math" panose="02040503050406030204" pitchFamily="18" charset="0"/>
                          </a:rPr>
                          <m:t>𝑠</m:t>
                        </m:r>
                      </m:e>
                      <m:sup>
                        <m:r>
                          <a:rPr lang="pt-BR" i="1">
                            <a:latin typeface="Cambria Math" panose="02040503050406030204" pitchFamily="18" charset="0"/>
                          </a:rPr>
                          <m:t>2</m:t>
                        </m:r>
                      </m:sup>
                    </m:sSup>
                  </m:oMath>
                </a14:m>
                <a:r>
                  <a:rPr lang="pt-BR" dirty="0"/>
                  <a:t>.</a:t>
                </a:r>
              </a:p>
              <a:p>
                <a:pPr lvl="1">
                  <a:buFont typeface="Courier New" panose="02070309020205020404" pitchFamily="49" charset="0"/>
                  <a:buChar char="o"/>
                </a:pPr>
                <a:r>
                  <a:rPr lang="pt-BR" b="1" dirty="0"/>
                  <a:t>Solução</a:t>
                </a:r>
                <a:r>
                  <a:rPr lang="pt-BR" dirty="0"/>
                  <a:t>: remover </a:t>
                </a:r>
                <a:r>
                  <a:rPr lang="pt-BR" dirty="0" smtClean="0"/>
                  <a:t>um dos atributos </a:t>
                </a:r>
                <a:r>
                  <a:rPr lang="pt-BR" dirty="0"/>
                  <a:t>que são linearmente dependentes.</a:t>
                </a:r>
              </a:p>
              <a:p>
                <a:pPr lvl="2">
                  <a:buFont typeface="Wingdings" panose="05000000000000000000" pitchFamily="2" charset="2"/>
                  <a:buChar char="q"/>
                </a:pPr>
                <a:r>
                  <a:rPr lang="pt-BR" b="1" dirty="0"/>
                  <a:t>Técnicas</a:t>
                </a:r>
                <a:r>
                  <a:rPr lang="pt-BR" dirty="0"/>
                  <a:t>: seleção de </a:t>
                </a:r>
                <a:r>
                  <a:rPr lang="pt-BR" dirty="0" smtClean="0"/>
                  <a:t>atributos (LASSO) </a:t>
                </a:r>
                <a:r>
                  <a:rPr lang="pt-BR" dirty="0"/>
                  <a:t>e</a:t>
                </a:r>
                <a:r>
                  <a:rPr lang="pt-BR" dirty="0" smtClean="0"/>
                  <a:t> </a:t>
                </a:r>
                <a:r>
                  <a:rPr lang="pt-BR" dirty="0"/>
                  <a:t>redução de dimensionalidade (PCA).</a:t>
                </a:r>
              </a:p>
              <a:p>
                <a:r>
                  <a:rPr lang="pt-BR" dirty="0"/>
                  <a:t>Número de </a:t>
                </a:r>
                <a:r>
                  <a:rPr lang="pt-BR" dirty="0" smtClean="0"/>
                  <a:t>atributos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oMath>
                </a14:m>
                <a:r>
                  <a:rPr lang="pt-BR" dirty="0"/>
                  <a:t>) maior do que o de observações (</a:t>
                </a: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0</m:t>
                        </m:r>
                      </m:e>
                    </m:d>
                    <m:r>
                      <m:rPr>
                        <m:nor/>
                      </m:rPr>
                      <a:rPr lang="pt-BR" b="0" i="1" dirty="0" smtClean="0"/>
                      <m:t>, </m:t>
                    </m:r>
                    <m:r>
                      <m:rPr>
                        <m:nor/>
                      </m:rPr>
                      <a:rPr lang="pt-BR" b="0" i="1" dirty="0" smtClean="0"/>
                      <m:t>y</m:t>
                    </m:r>
                    <m:d>
                      <m:dPr>
                        <m:ctrlPr>
                          <a:rPr lang="pt-BR" b="0" i="1" dirty="0" smtClean="0">
                            <a:latin typeface="Cambria Math" panose="02040503050406030204" pitchFamily="18" charset="0"/>
                          </a:rPr>
                        </m:ctrlPr>
                      </m:dPr>
                      <m:e>
                        <m:r>
                          <a:rPr lang="pt-BR" b="0" i="1" dirty="0" smtClean="0">
                            <a:latin typeface="Cambria Math" panose="02040503050406030204" pitchFamily="18" charset="0"/>
                          </a:rPr>
                          <m:t>1</m:t>
                        </m:r>
                      </m:e>
                    </m:d>
                    <m:r>
                      <m:rPr>
                        <m:nor/>
                      </m:rPr>
                      <a:rPr lang="pt-BR" b="0" i="1" dirty="0" smtClean="0"/>
                      <m:t>,</m:t>
                    </m:r>
                    <m:r>
                      <a:rPr lang="pt-BR" b="0" i="1" dirty="0" smtClean="0">
                        <a:latin typeface="Cambria Math" panose="02040503050406030204" pitchFamily="18" charset="0"/>
                      </a:rPr>
                      <m:t>…,</m:t>
                    </m:r>
                    <m:r>
                      <a:rPr lang="pt-BR" b="0" i="1" dirty="0" smtClean="0">
                        <a:latin typeface="Cambria Math" panose="02040503050406030204" pitchFamily="18" charset="0"/>
                      </a:rPr>
                      <m:t>𝑦</m:t>
                    </m:r>
                    <m:r>
                      <a:rPr lang="pt-BR" b="0" i="1" dirty="0" smtClean="0">
                        <a:latin typeface="Cambria Math" panose="02040503050406030204" pitchFamily="18" charset="0"/>
                      </a:rPr>
                      <m:t>(</m:t>
                    </m:r>
                    <m:r>
                      <a:rPr lang="pt-BR" b="0" i="1" dirty="0" smtClean="0">
                        <a:latin typeface="Cambria Math" panose="02040503050406030204" pitchFamily="18" charset="0"/>
                      </a:rPr>
                      <m:t>𝑁</m:t>
                    </m:r>
                    <m:r>
                      <a:rPr lang="pt-BR" b="0" i="1" dirty="0" smtClean="0">
                        <a:latin typeface="Cambria Math" panose="02040503050406030204" pitchFamily="18" charset="0"/>
                      </a:rPr>
                      <m:t>−1)</m:t>
                    </m:r>
                  </m:oMath>
                </a14:m>
                <a:r>
                  <a:rPr lang="pt-BR" dirty="0"/>
                  <a:t>), i.e.,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&gt;</m:t>
                    </m:r>
                    <m:r>
                      <a:rPr lang="pt-BR" b="0" i="1" smtClean="0">
                        <a:latin typeface="Cambria Math" panose="02040503050406030204" pitchFamily="18" charset="0"/>
                      </a:rPr>
                      <m:t>𝑁</m:t>
                    </m:r>
                  </m:oMath>
                </a14:m>
                <a:r>
                  <a:rPr lang="pt-BR" dirty="0"/>
                  <a:t> (</a:t>
                </a:r>
                <a:r>
                  <a:rPr lang="pt-BR" b="1" i="1" dirty="0"/>
                  <a:t>sistema</a:t>
                </a:r>
                <a:r>
                  <a:rPr lang="pt-BR" dirty="0"/>
                  <a:t> </a:t>
                </a:r>
                <a:r>
                  <a:rPr lang="pt-BR" b="1" i="1" dirty="0"/>
                  <a:t>subdeterminado</a:t>
                </a:r>
                <a:r>
                  <a:rPr lang="pt-BR" dirty="0"/>
                  <a:t>):  </a:t>
                </a:r>
              </a:p>
              <a:p>
                <a:pPr lvl="1">
                  <a:buFont typeface="Courier New" panose="02070309020205020404" pitchFamily="49" charset="0"/>
                  <a:buChar char="o"/>
                </a:pPr>
                <a:r>
                  <a:rPr lang="pt-BR" b="1" i="1" dirty="0"/>
                  <a:t>Sistema subdeterminado</a:t>
                </a:r>
                <a:r>
                  <a:rPr lang="pt-BR" dirty="0"/>
                  <a:t>: sistema não tem solução ou existe um número infinito delas (Ex.: quantos </a:t>
                </a:r>
                <a:r>
                  <a:rPr lang="pt-BR" dirty="0" smtClean="0"/>
                  <a:t>planos 2D podem </a:t>
                </a:r>
                <a:r>
                  <a:rPr lang="pt-BR" dirty="0"/>
                  <a:t>passar por uma reta, 1D?).</a:t>
                </a:r>
              </a:p>
              <a:p>
                <a:pPr lvl="1">
                  <a:buFont typeface="Courier New" panose="02070309020205020404" pitchFamily="49" charset="0"/>
                  <a:buChar char="o"/>
                </a:pPr>
                <a:r>
                  <a:rPr lang="pt-BR" b="1" dirty="0"/>
                  <a:t>Solução</a:t>
                </a:r>
                <a:r>
                  <a:rPr lang="pt-BR" dirty="0"/>
                  <a:t>: coletar mais exemplos, remover </a:t>
                </a:r>
                <a:r>
                  <a:rPr lang="pt-BR" dirty="0" smtClean="0"/>
                  <a:t>atributos ou </a:t>
                </a:r>
                <a:r>
                  <a:rPr lang="pt-BR" dirty="0"/>
                  <a:t>replicar exemplos adicionando </a:t>
                </a:r>
                <a:r>
                  <a:rPr lang="pt-BR" dirty="0" smtClean="0"/>
                  <a:t>ruído à eles.</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3336" y="1690688"/>
                <a:ext cx="9285459" cy="4934964"/>
              </a:xfrm>
              <a:blipFill rotWithShape="0">
                <a:blip r:embed="rId4"/>
                <a:stretch>
                  <a:fillRect l="-1182" t="-1852" r="-131" b="-1235"/>
                </a:stretch>
              </a:blipFill>
            </p:spPr>
            <p:txBody>
              <a:bodyPr/>
              <a:lstStyle/>
              <a:p>
                <a:r>
                  <a:rPr lang="pt-BR">
                    <a:noFill/>
                  </a:rPr>
                  <a:t> </a:t>
                </a:r>
              </a:p>
            </p:txBody>
          </p:sp>
        </mc:Fallback>
      </mc:AlternateContent>
      <p:grpSp>
        <p:nvGrpSpPr>
          <p:cNvPr id="6" name="Group 5"/>
          <p:cNvGrpSpPr/>
          <p:nvPr/>
        </p:nvGrpSpPr>
        <p:grpSpPr>
          <a:xfrm>
            <a:off x="10057978" y="4438932"/>
            <a:ext cx="1990160" cy="2362989"/>
            <a:chOff x="10071296" y="155395"/>
            <a:chExt cx="1990160" cy="2362989"/>
          </a:xfrm>
        </p:grpSpPr>
        <p:pic>
          <p:nvPicPr>
            <p:cNvPr id="1028" name="Picture 4" descr="https://jaredantrobus.com/teaching/2015/Summer/MA162/2.1_3.png"/>
            <p:cNvPicPr>
              <a:picLocks noChangeAspect="1" noChangeArrowheads="1"/>
            </p:cNvPicPr>
            <p:nvPr/>
          </p:nvPicPr>
          <p:blipFill rotWithShape="1">
            <a:blip r:embed="rId5">
              <a:extLst>
                <a:ext uri="{28A0092B-C50C-407E-A947-70E740481C1C}">
                  <a14:useLocalDpi xmlns:a14="http://schemas.microsoft.com/office/drawing/2010/main" val="0"/>
                </a:ext>
              </a:extLst>
            </a:blip>
            <a:srcRect l="8345" t="12590" r="11551" b="12067"/>
            <a:stretch/>
          </p:blipFill>
          <p:spPr bwMode="auto">
            <a:xfrm>
              <a:off x="10123659" y="155395"/>
              <a:ext cx="1885435" cy="18922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071296" y="2056719"/>
              <a:ext cx="1990160" cy="461665"/>
            </a:xfrm>
            <a:prstGeom prst="rect">
              <a:avLst/>
            </a:prstGeom>
            <a:noFill/>
          </p:spPr>
          <p:txBody>
            <a:bodyPr wrap="square" rtlCol="0">
              <a:spAutoFit/>
            </a:bodyPr>
            <a:lstStyle/>
            <a:p>
              <a:pPr algn="ctr"/>
              <a:r>
                <a:rPr lang="pt-BR" sz="1200" dirty="0" smtClean="0"/>
                <a:t>Sistema com infinitas soluções</a:t>
              </a:r>
              <a:endParaRPr lang="pt-BR" sz="1200" dirty="0"/>
            </a:p>
          </p:txBody>
        </p:sp>
      </p:grpSp>
      <p:grpSp>
        <p:nvGrpSpPr>
          <p:cNvPr id="9" name="Group 8"/>
          <p:cNvGrpSpPr/>
          <p:nvPr/>
        </p:nvGrpSpPr>
        <p:grpSpPr>
          <a:xfrm>
            <a:off x="10057978" y="2342347"/>
            <a:ext cx="1990160" cy="2028431"/>
            <a:chOff x="10144661" y="2517916"/>
            <a:chExt cx="1990160" cy="2028431"/>
          </a:xfrm>
        </p:grpSpPr>
        <p:pic>
          <p:nvPicPr>
            <p:cNvPr id="1030" name="Picture 6" descr="https://jaredantrobus.com/teaching/2015/Summer/MA162/2.1_4.png"/>
            <p:cNvPicPr>
              <a:picLocks noChangeAspect="1" noChangeArrowheads="1"/>
            </p:cNvPicPr>
            <p:nvPr/>
          </p:nvPicPr>
          <p:blipFill rotWithShape="1">
            <a:blip r:embed="rId6">
              <a:extLst>
                <a:ext uri="{28A0092B-C50C-407E-A947-70E740481C1C}">
                  <a14:useLocalDpi xmlns:a14="http://schemas.microsoft.com/office/drawing/2010/main" val="0"/>
                </a:ext>
              </a:extLst>
            </a:blip>
            <a:srcRect l="26581" t="9161" r="15744" b="13756"/>
            <a:stretch/>
          </p:blipFill>
          <p:spPr bwMode="auto">
            <a:xfrm>
              <a:off x="10506178" y="2517916"/>
              <a:ext cx="1222476" cy="17514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144661" y="4269348"/>
              <a:ext cx="1990160" cy="276999"/>
            </a:xfrm>
            <a:prstGeom prst="rect">
              <a:avLst/>
            </a:prstGeom>
            <a:noFill/>
          </p:spPr>
          <p:txBody>
            <a:bodyPr wrap="square" rtlCol="0">
              <a:spAutoFit/>
            </a:bodyPr>
            <a:lstStyle/>
            <a:p>
              <a:pPr algn="ctr"/>
              <a:r>
                <a:rPr lang="pt-BR" sz="1200" dirty="0" smtClean="0"/>
                <a:t>Sistema sem solução</a:t>
              </a:r>
              <a:endParaRPr lang="pt-BR" sz="1200" dirty="0"/>
            </a:p>
          </p:txBody>
        </p:sp>
      </p:grpSp>
      <p:grpSp>
        <p:nvGrpSpPr>
          <p:cNvPr id="7" name="Group 6"/>
          <p:cNvGrpSpPr/>
          <p:nvPr/>
        </p:nvGrpSpPr>
        <p:grpSpPr>
          <a:xfrm>
            <a:off x="9927341" y="102338"/>
            <a:ext cx="2173159" cy="2131464"/>
            <a:chOff x="10030838" y="4586521"/>
            <a:chExt cx="2173159" cy="2131464"/>
          </a:xfrm>
        </p:grpSpPr>
        <p:pic>
          <p:nvPicPr>
            <p:cNvPr id="1026" name="Picture 2" descr="https://jaredantrobus.com/teaching/2015/Summer/MA162/2.1_2.png"/>
            <p:cNvPicPr>
              <a:picLocks noChangeAspect="1" noChangeArrowheads="1"/>
            </p:cNvPicPr>
            <p:nvPr/>
          </p:nvPicPr>
          <p:blipFill rotWithShape="1">
            <a:blip r:embed="rId7">
              <a:extLst>
                <a:ext uri="{28A0092B-C50C-407E-A947-70E740481C1C}">
                  <a14:useLocalDpi xmlns:a14="http://schemas.microsoft.com/office/drawing/2010/main" val="0"/>
                </a:ext>
              </a:extLst>
            </a:blip>
            <a:srcRect l="4859" t="6186" r="2811" b="9007"/>
            <a:stretch/>
          </p:blipFill>
          <p:spPr bwMode="auto">
            <a:xfrm>
              <a:off x="10270389" y="4586521"/>
              <a:ext cx="1738705" cy="18912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030838" y="6440986"/>
              <a:ext cx="2173159" cy="276999"/>
            </a:xfrm>
            <a:prstGeom prst="rect">
              <a:avLst/>
            </a:prstGeom>
          </p:spPr>
          <p:txBody>
            <a:bodyPr wrap="none">
              <a:spAutoFit/>
            </a:bodyPr>
            <a:lstStyle/>
            <a:p>
              <a:pPr algn="ctr"/>
              <a:r>
                <a:rPr lang="pt-BR" sz="1200" dirty="0"/>
                <a:t>Sistema </a:t>
              </a:r>
              <a:r>
                <a:rPr lang="pt-BR" sz="1200" dirty="0" smtClean="0"/>
                <a:t>com uma única solução</a:t>
              </a:r>
              <a:endParaRPr lang="pt-BR" sz="1200" dirty="0"/>
            </a:p>
          </p:txBody>
        </p:sp>
      </p:grpSp>
    </p:spTree>
    <p:extLst>
      <p:ext uri="{BB962C8B-B14F-4D97-AF65-F5344CB8AC3E}">
        <p14:creationId xmlns:p14="http://schemas.microsoft.com/office/powerpoint/2010/main" val="2396187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2314" y="2916923"/>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87050"/>
            <a:ext cx="10515600" cy="780976"/>
          </a:xfrm>
        </p:spPr>
        <p:txBody>
          <a:bodyPr/>
          <a:lstStyle/>
          <a:p>
            <a:r>
              <a:rPr lang="pt-BR" dirty="0"/>
              <a:t>Regressão Linear em Python</a:t>
            </a:r>
            <a:endParaRPr lang="nl-BE" dirty="0"/>
          </a:p>
        </p:txBody>
      </p:sp>
      <p:sp>
        <p:nvSpPr>
          <p:cNvPr id="11" name="Rectangle 10"/>
          <p:cNvSpPr/>
          <p:nvPr/>
        </p:nvSpPr>
        <p:spPr>
          <a:xfrm>
            <a:off x="838200" y="940595"/>
            <a:ext cx="5066412" cy="3985706"/>
          </a:xfrm>
          <a:prstGeom prst="rect">
            <a:avLst/>
          </a:prstGeom>
        </p:spPr>
        <p:txBody>
          <a:bodyPr wrap="square">
            <a:spAutoFit/>
          </a:bodyPr>
          <a:lstStyle/>
          <a:p>
            <a:r>
              <a:rPr lang="en-US" sz="1100" dirty="0">
                <a:solidFill>
                  <a:srgbClr val="008000"/>
                </a:solidFill>
                <a:highlight>
                  <a:srgbClr val="FFFFFF"/>
                </a:highlight>
              </a:rPr>
              <a:t># Import all the necessary libraries.</a:t>
            </a:r>
            <a:endParaRPr lang="en-US" sz="1100" dirty="0">
              <a:solidFill>
                <a:srgbClr val="000000"/>
              </a:solidFill>
              <a:highlight>
                <a:srgbClr val="FFFFFF"/>
              </a:highlight>
            </a:endParaRPr>
          </a:p>
          <a:p>
            <a:r>
              <a:rPr lang="nl-BE" sz="1100" b="1" dirty="0">
                <a:solidFill>
                  <a:srgbClr val="0000FF"/>
                </a:solidFill>
                <a:highlight>
                  <a:srgbClr val="FFFFFF"/>
                </a:highlight>
              </a:rPr>
              <a:t>import</a:t>
            </a:r>
            <a:r>
              <a:rPr lang="nl-BE" sz="1100" dirty="0">
                <a:solidFill>
                  <a:srgbClr val="000000"/>
                </a:solidFill>
                <a:highlight>
                  <a:srgbClr val="FFFFFF"/>
                </a:highlight>
              </a:rPr>
              <a:t> </a:t>
            </a:r>
            <a:r>
              <a:rPr lang="nl-BE" sz="1100" dirty="0" err="1">
                <a:solidFill>
                  <a:srgbClr val="000000"/>
                </a:solidFill>
                <a:highlight>
                  <a:srgbClr val="FFFFFF"/>
                </a:highlight>
              </a:rPr>
              <a:t>numpy</a:t>
            </a:r>
            <a:r>
              <a:rPr lang="nl-BE" sz="1100" dirty="0">
                <a:solidFill>
                  <a:srgbClr val="000000"/>
                </a:solidFill>
                <a:highlight>
                  <a:srgbClr val="FFFFFF"/>
                </a:highlight>
              </a:rPr>
              <a:t> </a:t>
            </a:r>
            <a:r>
              <a:rPr lang="nl-BE" sz="1100" b="1" dirty="0">
                <a:solidFill>
                  <a:srgbClr val="0000FF"/>
                </a:solidFill>
                <a:highlight>
                  <a:srgbClr val="FFFFFF"/>
                </a:highlight>
              </a:rPr>
              <a:t>as</a:t>
            </a:r>
            <a:r>
              <a:rPr lang="nl-BE" sz="1100" dirty="0">
                <a:solidFill>
                  <a:srgbClr val="000000"/>
                </a:solidFill>
                <a:highlight>
                  <a:srgbClr val="FFFFFF"/>
                </a:highlight>
              </a:rPr>
              <a:t> </a:t>
            </a:r>
            <a:r>
              <a:rPr lang="nl-BE" sz="1100" dirty="0" err="1">
                <a:solidFill>
                  <a:srgbClr val="000000"/>
                </a:solidFill>
                <a:highlight>
                  <a:srgbClr val="FFFFFF"/>
                </a:highlight>
              </a:rPr>
              <a:t>np</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8000"/>
                </a:solidFill>
                <a:highlight>
                  <a:srgbClr val="FFFFFF"/>
                </a:highlight>
              </a:rPr>
              <a:t># </a:t>
            </a:r>
            <a:r>
              <a:rPr lang="nl-BE" sz="1100" dirty="0" err="1">
                <a:solidFill>
                  <a:srgbClr val="008000"/>
                </a:solidFill>
                <a:highlight>
                  <a:srgbClr val="FFFFFF"/>
                </a:highlight>
              </a:rPr>
              <a:t>Generate</a:t>
            </a:r>
            <a:r>
              <a:rPr lang="nl-BE" sz="1100" dirty="0">
                <a:solidFill>
                  <a:srgbClr val="008000"/>
                </a:solidFill>
                <a:highlight>
                  <a:srgbClr val="FFFFFF"/>
                </a:highlight>
              </a:rPr>
              <a:t> input/</a:t>
            </a:r>
            <a:r>
              <a:rPr lang="nl-BE" sz="1100" dirty="0" err="1">
                <a:solidFill>
                  <a:srgbClr val="008000"/>
                </a:solidFill>
                <a:highlight>
                  <a:srgbClr val="FFFFFF"/>
                </a:highlight>
              </a:rPr>
              <a:t>ouput</a:t>
            </a:r>
            <a:r>
              <a:rPr lang="nl-BE" sz="1100" dirty="0">
                <a:solidFill>
                  <a:srgbClr val="008000"/>
                </a:solidFill>
                <a:highlight>
                  <a:srgbClr val="FFFFFF"/>
                </a:highlight>
              </a:rPr>
              <a:t> (features/labels) </a:t>
            </a:r>
            <a:r>
              <a:rPr lang="nl-BE" sz="1100" dirty="0" err="1">
                <a:solidFill>
                  <a:srgbClr val="008000"/>
                </a:solidFill>
                <a:highlight>
                  <a:srgbClr val="FFFFFF"/>
                </a:highlight>
              </a:rPr>
              <a:t>values</a:t>
            </a:r>
            <a:r>
              <a:rPr lang="nl-BE" sz="1100" dirty="0">
                <a:solidFill>
                  <a:srgbClr val="008000"/>
                </a:solidFill>
                <a:highlight>
                  <a:srgbClr val="FFFFFF"/>
                </a:highlight>
              </a:rPr>
              <a:t>.</a:t>
            </a:r>
            <a:endParaRPr lang="nl-BE" sz="1100" dirty="0">
              <a:solidFill>
                <a:srgbClr val="000000"/>
              </a:solidFill>
              <a:highlight>
                <a:srgbClr val="FFFFFF"/>
              </a:highlight>
            </a:endParaRPr>
          </a:p>
          <a:p>
            <a:r>
              <a:rPr lang="en-US" sz="1100" dirty="0">
                <a:solidFill>
                  <a:srgbClr val="000000"/>
                </a:solidFill>
                <a:highlight>
                  <a:srgbClr val="FFFFFF"/>
                </a:highlight>
              </a:rPr>
              <a:t>N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FF0000"/>
                </a:solidFill>
                <a:highlight>
                  <a:srgbClr val="FFFFFF"/>
                </a:highlight>
              </a:rPr>
              <a:t>100</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Number of observations.</a:t>
            </a:r>
            <a:endParaRPr lang="en-US"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0000"/>
                </a:solidFill>
                <a:highlight>
                  <a:srgbClr val="FFFFFF"/>
                </a:highlight>
              </a:rPr>
              <a:t>x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2</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err="1">
                <a:solidFill>
                  <a:srgbClr val="000000"/>
                </a:solidFill>
                <a:highlight>
                  <a:srgbClr val="FFFFFF"/>
                </a:highlight>
              </a:rPr>
              <a:t>np</a:t>
            </a:r>
            <a:r>
              <a:rPr lang="nl-BE" sz="1100" b="1" dirty="0" err="1">
                <a:solidFill>
                  <a:srgbClr val="000080"/>
                </a:solidFill>
                <a:highlight>
                  <a:srgbClr val="FFFFFF"/>
                </a:highlight>
              </a:rPr>
              <a:t>.</a:t>
            </a:r>
            <a:r>
              <a:rPr lang="nl-BE" sz="1100" dirty="0" err="1">
                <a:solidFill>
                  <a:srgbClr val="000000"/>
                </a:solidFill>
                <a:highlight>
                  <a:srgbClr val="FFFFFF"/>
                </a:highlight>
              </a:rPr>
              <a:t>random</a:t>
            </a:r>
            <a:r>
              <a:rPr lang="nl-BE" sz="1100" b="1" dirty="0" err="1">
                <a:solidFill>
                  <a:srgbClr val="000080"/>
                </a:solidFill>
                <a:highlight>
                  <a:srgbClr val="FFFFFF"/>
                </a:highlight>
              </a:rPr>
              <a:t>.</a:t>
            </a:r>
            <a:r>
              <a:rPr lang="nl-BE" sz="1100" dirty="0" err="1">
                <a:solidFill>
                  <a:srgbClr val="000000"/>
                </a:solidFill>
                <a:highlight>
                  <a:srgbClr val="FFFFFF"/>
                </a:highlight>
              </a:rPr>
              <a:t>rand</a:t>
            </a:r>
            <a:r>
              <a:rPr lang="nl-BE" sz="1100" b="1" dirty="0">
                <a:solidFill>
                  <a:srgbClr val="000080"/>
                </a:solidFill>
                <a:highlight>
                  <a:srgbClr val="FFFFFF"/>
                </a:highlight>
              </a:rPr>
              <a:t>(</a:t>
            </a:r>
            <a:r>
              <a:rPr lang="nl-BE" sz="1100" dirty="0">
                <a:solidFill>
                  <a:srgbClr val="000000"/>
                </a:solidFill>
                <a:highlight>
                  <a:srgbClr val="FFFFFF"/>
                </a:highlight>
              </a:rPr>
              <a:t>N</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1</a:t>
            </a:r>
            <a:r>
              <a:rPr lang="nl-BE" sz="1100" b="1" dirty="0">
                <a:solidFill>
                  <a:srgbClr val="000080"/>
                </a:solidFill>
                <a:highlight>
                  <a:srgbClr val="FFFFFF"/>
                </a:highlight>
              </a:rPr>
              <a:t>)</a:t>
            </a:r>
            <a:endParaRPr lang="nl-BE" sz="1100" dirty="0">
              <a:solidFill>
                <a:srgbClr val="000000"/>
              </a:solidFill>
              <a:highlight>
                <a:srgbClr val="FFFFFF"/>
              </a:highlight>
            </a:endParaRPr>
          </a:p>
          <a:p>
            <a:r>
              <a:rPr lang="es-ES" sz="1100" dirty="0">
                <a:solidFill>
                  <a:srgbClr val="000000"/>
                </a:solidFill>
                <a:highlight>
                  <a:srgbClr val="FFFFFF"/>
                </a:highlight>
              </a:rPr>
              <a:t>y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4</a:t>
            </a:r>
            <a:r>
              <a:rPr lang="es-ES" sz="1100" dirty="0">
                <a:solidFill>
                  <a:srgbClr val="000000"/>
                </a:solidFill>
                <a:highlight>
                  <a:srgbClr val="FFFFFF"/>
                </a:highlight>
              </a:rPr>
              <a:t>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3</a:t>
            </a:r>
            <a:r>
              <a:rPr lang="es-ES" sz="1100" dirty="0">
                <a:solidFill>
                  <a:srgbClr val="000000"/>
                </a:solidFill>
                <a:highlight>
                  <a:srgbClr val="FFFFFF"/>
                </a:highlight>
              </a:rPr>
              <a:t> </a:t>
            </a:r>
            <a:r>
              <a:rPr lang="es-ES" sz="1100" b="1" dirty="0">
                <a:solidFill>
                  <a:srgbClr val="000080"/>
                </a:solidFill>
                <a:highlight>
                  <a:srgbClr val="FFFFFF"/>
                </a:highlight>
              </a:rPr>
              <a:t>*</a:t>
            </a:r>
            <a:r>
              <a:rPr lang="es-ES" sz="1100" dirty="0">
                <a:solidFill>
                  <a:srgbClr val="000000"/>
                </a:solidFill>
                <a:highlight>
                  <a:srgbClr val="FFFFFF"/>
                </a:highlight>
              </a:rPr>
              <a:t> x </a:t>
            </a:r>
            <a:endParaRPr lang="es-ES" sz="1100" dirty="0" smtClean="0">
              <a:solidFill>
                <a:srgbClr val="000000"/>
              </a:solidFill>
              <a:highlight>
                <a:srgbClr val="FFFFFF"/>
              </a:highlight>
            </a:endParaRPr>
          </a:p>
          <a:p>
            <a:r>
              <a:rPr lang="es-ES" sz="1100" dirty="0" err="1" smtClean="0">
                <a:solidFill>
                  <a:srgbClr val="000000"/>
                </a:solidFill>
                <a:highlight>
                  <a:srgbClr val="FFFFFF"/>
                </a:highlight>
              </a:rPr>
              <a:t>y_noisy</a:t>
            </a:r>
            <a:r>
              <a:rPr lang="es-ES" sz="1100" dirty="0" smtClean="0">
                <a:solidFill>
                  <a:srgbClr val="000000"/>
                </a:solidFill>
                <a:highlight>
                  <a:srgbClr val="FFFFFF"/>
                </a:highlight>
              </a:rPr>
              <a:t> </a:t>
            </a:r>
            <a:r>
              <a:rPr lang="es-ES" sz="1100" dirty="0">
                <a:solidFill>
                  <a:srgbClr val="000000"/>
                </a:solidFill>
                <a:highlight>
                  <a:srgbClr val="FFFFFF"/>
                </a:highlight>
              </a:rPr>
              <a:t>= y </a:t>
            </a:r>
            <a:r>
              <a:rPr lang="es-ES" sz="1100" b="1" dirty="0" smtClean="0">
                <a:solidFill>
                  <a:srgbClr val="000080"/>
                </a:solidFill>
                <a:highlight>
                  <a:srgbClr val="FFFFFF"/>
                </a:highlight>
              </a:rPr>
              <a:t>+</a:t>
            </a:r>
            <a:r>
              <a:rPr lang="es-ES" sz="1100" dirty="0" smtClean="0">
                <a:solidFill>
                  <a:srgbClr val="000000"/>
                </a:solidFill>
                <a:highlight>
                  <a:srgbClr val="FFFFFF"/>
                </a:highlight>
              </a:rPr>
              <a:t> </a:t>
            </a:r>
            <a:r>
              <a:rPr lang="es-ES" sz="1100" dirty="0" err="1">
                <a:solidFill>
                  <a:srgbClr val="000000"/>
                </a:solidFill>
                <a:highlight>
                  <a:srgbClr val="FFFFFF"/>
                </a:highlight>
              </a:rPr>
              <a:t>np.random.randn</a:t>
            </a:r>
            <a:r>
              <a:rPr lang="es-ES" sz="1100" dirty="0">
                <a:solidFill>
                  <a:srgbClr val="000000"/>
                </a:solidFill>
                <a:highlight>
                  <a:srgbClr val="FFFFFF"/>
                </a:highlight>
              </a:rPr>
              <a:t>(N</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a:t>
            </a:r>
            <a:r>
              <a:rPr lang="es-ES" sz="1100" b="1" dirty="0">
                <a:solidFill>
                  <a:srgbClr val="000080"/>
                </a:solidFill>
                <a:highlight>
                  <a:srgbClr val="FFFFFF"/>
                </a:highlight>
              </a:rPr>
              <a:t>)</a:t>
            </a:r>
            <a:endParaRPr lang="es-ES" sz="1100" dirty="0">
              <a:solidFill>
                <a:srgbClr val="000000"/>
              </a:solidFill>
              <a:highlight>
                <a:srgbClr val="FFFFFF"/>
              </a:highlight>
            </a:endParaRPr>
          </a:p>
          <a:p>
            <a:endParaRPr lang="nl-BE" sz="1100" dirty="0">
              <a:solidFill>
                <a:srgbClr val="000000"/>
              </a:solidFill>
              <a:highlight>
                <a:srgbClr val="FFFFFF"/>
              </a:highlight>
            </a:endParaRPr>
          </a:p>
          <a:p>
            <a:r>
              <a:rPr lang="en-US" sz="1100" dirty="0">
                <a:solidFill>
                  <a:srgbClr val="008000"/>
                </a:solidFill>
                <a:highlight>
                  <a:srgbClr val="FFFFFF"/>
                </a:highlight>
              </a:rPr>
              <a:t># Solve by applying the least-Squares method.</a:t>
            </a:r>
            <a:endParaRPr lang="en-US" sz="1100" dirty="0">
              <a:solidFill>
                <a:srgbClr val="000000"/>
              </a:solidFill>
              <a:highlight>
                <a:srgbClr val="FFFFFF"/>
              </a:highlight>
            </a:endParaRPr>
          </a:p>
          <a:p>
            <a:r>
              <a:rPr lang="en-US" sz="1100" dirty="0">
                <a:solidFill>
                  <a:srgbClr val="008000"/>
                </a:solidFill>
                <a:highlight>
                  <a:srgbClr val="FFFFFF"/>
                </a:highlight>
              </a:rPr>
              <a:t># We use the </a:t>
            </a:r>
            <a:r>
              <a:rPr lang="en-US" sz="1100" dirty="0" err="1">
                <a:solidFill>
                  <a:srgbClr val="008000"/>
                </a:solidFill>
                <a:highlight>
                  <a:srgbClr val="FFFFFF"/>
                </a:highlight>
              </a:rPr>
              <a:t>inv</a:t>
            </a:r>
            <a:r>
              <a:rPr lang="en-US" sz="1100" dirty="0">
                <a:solidFill>
                  <a:srgbClr val="008000"/>
                </a:solidFill>
                <a:highlight>
                  <a:srgbClr val="FFFFFF"/>
                </a:highlight>
              </a:rPr>
              <a:t>() function from </a:t>
            </a:r>
            <a:r>
              <a:rPr lang="en-US" sz="1100" dirty="0" err="1">
                <a:solidFill>
                  <a:srgbClr val="008000"/>
                </a:solidFill>
                <a:highlight>
                  <a:srgbClr val="FFFFFF"/>
                </a:highlight>
              </a:rPr>
              <a:t>NumPy’s</a:t>
            </a:r>
            <a:r>
              <a:rPr lang="en-US" sz="1100" dirty="0">
                <a:solidFill>
                  <a:srgbClr val="008000"/>
                </a:solidFill>
                <a:highlight>
                  <a:srgbClr val="FFFFFF"/>
                </a:highlight>
              </a:rPr>
              <a:t> Linear Algebra module (</a:t>
            </a:r>
            <a:r>
              <a:rPr lang="en-US" sz="1100" dirty="0" err="1">
                <a:solidFill>
                  <a:srgbClr val="008000"/>
                </a:solidFill>
                <a:highlight>
                  <a:srgbClr val="FFFFFF"/>
                </a:highlight>
              </a:rPr>
              <a:t>np.linalg</a:t>
            </a:r>
            <a:r>
              <a:rPr lang="en-US" sz="1100" dirty="0">
                <a:solidFill>
                  <a:srgbClr val="008000"/>
                </a:solidFill>
                <a:highlight>
                  <a:srgbClr val="FFFFFF"/>
                </a:highlight>
              </a:rPr>
              <a:t>) to compute the inverse of a matrix.</a:t>
            </a:r>
            <a:endParaRPr lang="en-US" sz="1100" dirty="0">
              <a:solidFill>
                <a:srgbClr val="000000"/>
              </a:solidFill>
              <a:highlight>
                <a:srgbClr val="FFFFFF"/>
              </a:highlight>
            </a:endParaRPr>
          </a:p>
          <a:p>
            <a:r>
              <a:rPr lang="en-US" sz="1100" dirty="0">
                <a:solidFill>
                  <a:srgbClr val="008000"/>
                </a:solidFill>
                <a:highlight>
                  <a:srgbClr val="FFFFFF"/>
                </a:highlight>
              </a:rPr>
              <a:t># We use dot() method for matrix multiplication.</a:t>
            </a:r>
            <a:endParaRPr lang="en-US" sz="1100" dirty="0">
              <a:solidFill>
                <a:srgbClr val="000000"/>
              </a:solidFill>
              <a:highlight>
                <a:srgbClr val="FFFFFF"/>
              </a:highlight>
            </a:endParaRPr>
          </a:p>
          <a:p>
            <a:r>
              <a:rPr lang="en-US" sz="1100" dirty="0" err="1">
                <a:solidFill>
                  <a:srgbClr val="000000"/>
                </a:solidFill>
                <a:highlight>
                  <a:srgbClr val="FFFFFF"/>
                </a:highlight>
              </a:rPr>
              <a:t>X_b</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np</a:t>
            </a:r>
            <a:r>
              <a:rPr lang="en-US" sz="1100" b="1" dirty="0" err="1">
                <a:solidFill>
                  <a:srgbClr val="000080"/>
                </a:solidFill>
                <a:highlight>
                  <a:srgbClr val="FFFFFF"/>
                </a:highlight>
              </a:rPr>
              <a:t>.</a:t>
            </a:r>
            <a:r>
              <a:rPr lang="en-US" sz="1100" dirty="0" err="1">
                <a:solidFill>
                  <a:srgbClr val="000000"/>
                </a:solidFill>
                <a:highlight>
                  <a:srgbClr val="FFFFFF"/>
                </a:highlight>
              </a:rPr>
              <a:t>c</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err="1">
                <a:solidFill>
                  <a:srgbClr val="000000"/>
                </a:solidFill>
                <a:highlight>
                  <a:srgbClr val="FFFFFF"/>
                </a:highlight>
              </a:rPr>
              <a:t>np</a:t>
            </a:r>
            <a:r>
              <a:rPr lang="en-US" sz="1100" b="1" dirty="0" err="1">
                <a:solidFill>
                  <a:srgbClr val="000080"/>
                </a:solidFill>
                <a:highlight>
                  <a:srgbClr val="FFFFFF"/>
                </a:highlight>
              </a:rPr>
              <a:t>.</a:t>
            </a:r>
            <a:r>
              <a:rPr lang="en-US" sz="1100" dirty="0" err="1">
                <a:solidFill>
                  <a:srgbClr val="000000"/>
                </a:solidFill>
                <a:highlight>
                  <a:srgbClr val="FFFFFF"/>
                </a:highlight>
              </a:rPr>
              <a:t>ones</a:t>
            </a:r>
            <a:r>
              <a:rPr lang="en-US" sz="1100" b="1" dirty="0">
                <a:solidFill>
                  <a:srgbClr val="000080"/>
                </a:solidFill>
                <a:highlight>
                  <a:srgbClr val="FFFFFF"/>
                </a:highlight>
              </a:rPr>
              <a:t>((</a:t>
            </a:r>
            <a:r>
              <a:rPr lang="en-US" sz="1100" dirty="0">
                <a:solidFill>
                  <a:srgbClr val="000000"/>
                </a:solidFill>
                <a:highlight>
                  <a:srgbClr val="FFFFFF"/>
                </a:highlight>
              </a:rPr>
              <a:t>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FF0000"/>
                </a:solidFill>
                <a:highlight>
                  <a:srgbClr val="FFFFFF"/>
                </a:highlight>
              </a:rPr>
              <a:t>1</a:t>
            </a:r>
            <a:r>
              <a:rPr lang="en-US" sz="1100" b="1" dirty="0">
                <a:solidFill>
                  <a:srgbClr val="000080"/>
                </a:solidFill>
                <a:highlight>
                  <a:srgbClr val="FFFFFF"/>
                </a:highlight>
              </a:rPr>
              <a:t>)),</a:t>
            </a:r>
            <a:r>
              <a:rPr lang="en-US" sz="1100" dirty="0">
                <a:solidFill>
                  <a:srgbClr val="000000"/>
                </a:solidFill>
                <a:highlight>
                  <a:srgbClr val="FFFFFF"/>
                </a:highlight>
              </a:rPr>
              <a:t> x</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add x0 = 1 to each instance</a:t>
            </a:r>
            <a:endParaRPr lang="en-US" sz="1100" dirty="0">
              <a:solidFill>
                <a:srgbClr val="000000"/>
              </a:solidFill>
              <a:highlight>
                <a:srgbClr val="FFFFFF"/>
              </a:highlight>
            </a:endParaRPr>
          </a:p>
          <a:p>
            <a:r>
              <a:rPr lang="nl-BE" sz="1100" dirty="0">
                <a:solidFill>
                  <a:srgbClr val="000000"/>
                </a:solidFill>
                <a:highlight>
                  <a:srgbClr val="FFFFFF"/>
                </a:highlight>
              </a:rPr>
              <a:t>a_optimum </a:t>
            </a:r>
            <a:r>
              <a:rPr lang="nl-BE" sz="1100" b="1" dirty="0">
                <a:solidFill>
                  <a:srgbClr val="000080"/>
                </a:solidFill>
                <a:highlight>
                  <a:srgbClr val="FFFFFF"/>
                </a:highlight>
              </a:rPr>
              <a:t>=</a:t>
            </a:r>
            <a:r>
              <a:rPr lang="nl-BE" sz="1100" dirty="0">
                <a:solidFill>
                  <a:srgbClr val="000000"/>
                </a:solidFill>
                <a:highlight>
                  <a:srgbClr val="FFFFFF"/>
                </a:highlight>
              </a:rPr>
              <a:t> np</a:t>
            </a:r>
            <a:r>
              <a:rPr lang="nl-BE" sz="1100" b="1" dirty="0">
                <a:solidFill>
                  <a:srgbClr val="000080"/>
                </a:solidFill>
                <a:highlight>
                  <a:srgbClr val="FFFFFF"/>
                </a:highlight>
              </a:rPr>
              <a:t>.</a:t>
            </a:r>
            <a:r>
              <a:rPr lang="nl-BE" sz="1100" dirty="0">
                <a:solidFill>
                  <a:srgbClr val="000000"/>
                </a:solidFill>
                <a:highlight>
                  <a:srgbClr val="FFFFFF"/>
                </a:highlight>
              </a:rPr>
              <a:t>linalg</a:t>
            </a:r>
            <a:r>
              <a:rPr lang="nl-BE" sz="1100" b="1" dirty="0">
                <a:solidFill>
                  <a:srgbClr val="000080"/>
                </a:solidFill>
                <a:highlight>
                  <a:srgbClr val="FFFFFF"/>
                </a:highlight>
              </a:rPr>
              <a:t>.</a:t>
            </a:r>
            <a:r>
              <a:rPr lang="nl-BE" sz="1100" dirty="0">
                <a:solidFill>
                  <a:srgbClr val="000000"/>
                </a:solidFill>
                <a:highlight>
                  <a:srgbClr val="FFFFFF"/>
                </a:highlight>
              </a:rPr>
              <a:t>inv</a:t>
            </a:r>
            <a:r>
              <a:rPr lang="nl-BE" sz="1100" b="1" dirty="0">
                <a:solidFill>
                  <a:srgbClr val="000080"/>
                </a:solidFill>
                <a:highlight>
                  <a:srgbClr val="FFFFFF"/>
                </a:highlight>
              </a:rPr>
              <a:t>(</a:t>
            </a:r>
            <a:r>
              <a:rPr lang="nl-BE" sz="1100" dirty="0">
                <a:solidFill>
                  <a:srgbClr val="000000"/>
                </a:solidFill>
                <a:highlight>
                  <a:srgbClr val="FFFFFF"/>
                </a:highlight>
              </a:rPr>
              <a:t>X_b</a:t>
            </a:r>
            <a:r>
              <a:rPr lang="nl-BE" sz="1100" b="1" dirty="0">
                <a:solidFill>
                  <a:srgbClr val="000080"/>
                </a:solidFill>
                <a:highlight>
                  <a:srgbClr val="FFFFFF"/>
                </a:highlight>
              </a:rPr>
              <a:t>.</a:t>
            </a:r>
            <a:r>
              <a:rPr lang="nl-BE" sz="1100" dirty="0">
                <a:solidFill>
                  <a:srgbClr val="000000"/>
                </a:solidFill>
                <a:highlight>
                  <a:srgbClr val="FFFFFF"/>
                </a:highlight>
              </a:rPr>
              <a:t>T</a:t>
            </a:r>
            <a:r>
              <a:rPr lang="nl-BE" sz="1100" b="1" dirty="0">
                <a:solidFill>
                  <a:srgbClr val="000080"/>
                </a:solidFill>
                <a:highlight>
                  <a:srgbClr val="FFFFFF"/>
                </a:highlight>
              </a:rPr>
              <a:t>.</a:t>
            </a:r>
            <a:r>
              <a:rPr lang="nl-BE" sz="1100" dirty="0">
                <a:solidFill>
                  <a:srgbClr val="000000"/>
                </a:solidFill>
                <a:highlight>
                  <a:srgbClr val="FFFFFF"/>
                </a:highlight>
              </a:rPr>
              <a:t>dot</a:t>
            </a:r>
            <a:r>
              <a:rPr lang="nl-BE" sz="1100" b="1" dirty="0">
                <a:solidFill>
                  <a:srgbClr val="000080"/>
                </a:solidFill>
                <a:highlight>
                  <a:srgbClr val="FFFFFF"/>
                </a:highlight>
              </a:rPr>
              <a:t>(</a:t>
            </a:r>
            <a:r>
              <a:rPr lang="nl-BE" sz="1100" dirty="0">
                <a:solidFill>
                  <a:srgbClr val="000000"/>
                </a:solidFill>
                <a:highlight>
                  <a:srgbClr val="FFFFFF"/>
                </a:highlight>
              </a:rPr>
              <a:t>X_b</a:t>
            </a:r>
            <a:r>
              <a:rPr lang="nl-BE" sz="1100" b="1" dirty="0">
                <a:solidFill>
                  <a:srgbClr val="000080"/>
                </a:solidFill>
                <a:highlight>
                  <a:srgbClr val="FFFFFF"/>
                </a:highlight>
              </a:rPr>
              <a:t>)).</a:t>
            </a:r>
            <a:r>
              <a:rPr lang="nl-BE" sz="1100" dirty="0">
                <a:solidFill>
                  <a:srgbClr val="000000"/>
                </a:solidFill>
                <a:highlight>
                  <a:srgbClr val="FFFFFF"/>
                </a:highlight>
              </a:rPr>
              <a:t>dot</a:t>
            </a:r>
            <a:r>
              <a:rPr lang="nl-BE" sz="1100" b="1" dirty="0">
                <a:solidFill>
                  <a:srgbClr val="000080"/>
                </a:solidFill>
                <a:highlight>
                  <a:srgbClr val="FFFFFF"/>
                </a:highlight>
              </a:rPr>
              <a:t>(</a:t>
            </a:r>
            <a:r>
              <a:rPr lang="nl-BE" sz="1100" dirty="0">
                <a:solidFill>
                  <a:srgbClr val="000000"/>
                </a:solidFill>
                <a:highlight>
                  <a:srgbClr val="FFFFFF"/>
                </a:highlight>
              </a:rPr>
              <a:t>X_b</a:t>
            </a:r>
            <a:r>
              <a:rPr lang="nl-BE" sz="1100" b="1" dirty="0">
                <a:solidFill>
                  <a:srgbClr val="000080"/>
                </a:solidFill>
                <a:highlight>
                  <a:srgbClr val="FFFFFF"/>
                </a:highlight>
              </a:rPr>
              <a:t>.</a:t>
            </a:r>
            <a:r>
              <a:rPr lang="nl-BE" sz="1100" dirty="0">
                <a:solidFill>
                  <a:srgbClr val="000000"/>
                </a:solidFill>
                <a:highlight>
                  <a:srgbClr val="FFFFFF"/>
                </a:highlight>
              </a:rPr>
              <a:t>T</a:t>
            </a:r>
            <a:r>
              <a:rPr lang="nl-BE" sz="1100" b="1" dirty="0">
                <a:solidFill>
                  <a:srgbClr val="000080"/>
                </a:solidFill>
                <a:highlight>
                  <a:srgbClr val="FFFFFF"/>
                </a:highlight>
              </a:rPr>
              <a:t>).</a:t>
            </a:r>
            <a:r>
              <a:rPr lang="nl-BE" sz="1100" dirty="0" smtClean="0">
                <a:solidFill>
                  <a:srgbClr val="000000"/>
                </a:solidFill>
                <a:highlight>
                  <a:srgbClr val="FFFFFF"/>
                </a:highlight>
              </a:rPr>
              <a:t>dot</a:t>
            </a:r>
            <a:r>
              <a:rPr lang="nl-BE" sz="1100" b="1" dirty="0" smtClean="0">
                <a:solidFill>
                  <a:srgbClr val="000080"/>
                </a:solidFill>
                <a:highlight>
                  <a:srgbClr val="FFFFFF"/>
                </a:highlight>
              </a:rPr>
              <a:t>(</a:t>
            </a:r>
            <a:r>
              <a:rPr lang="es-ES" sz="1100" dirty="0" err="1">
                <a:solidFill>
                  <a:srgbClr val="000000"/>
                </a:solidFill>
                <a:highlight>
                  <a:srgbClr val="FFFFFF"/>
                </a:highlight>
              </a:rPr>
              <a:t>y_noisy</a:t>
            </a:r>
            <a:r>
              <a:rPr lang="nl-BE" sz="1100" b="1" dirty="0" smtClean="0">
                <a:solidFill>
                  <a:srgbClr val="000080"/>
                </a:solidFill>
                <a:highlight>
                  <a:srgbClr val="FFFFFF"/>
                </a:highlight>
              </a:rPr>
              <a:t>)</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8000"/>
                </a:solidFill>
                <a:highlight>
                  <a:srgbClr val="FFFFFF"/>
                </a:highlight>
              </a:rPr>
              <a:t># Print best solution.</a:t>
            </a:r>
            <a:endParaRPr lang="nl-BE" sz="1100" dirty="0">
              <a:solidFill>
                <a:srgbClr val="000000"/>
              </a:solidFill>
              <a:highlight>
                <a:srgbClr val="FFFFFF"/>
              </a:highlight>
            </a:endParaRPr>
          </a:p>
          <a:p>
            <a:r>
              <a:rPr lang="nl-BE" sz="1100" b="1" dirty="0">
                <a:solidFill>
                  <a:srgbClr val="880088"/>
                </a:solidFill>
                <a:highlight>
                  <a:srgbClr val="FFFFFF"/>
                </a:highlight>
              </a:rPr>
              <a:t>print</a:t>
            </a:r>
            <a:r>
              <a:rPr lang="nl-BE" sz="1100" b="1" dirty="0">
                <a:solidFill>
                  <a:srgbClr val="000080"/>
                </a:solidFill>
                <a:highlight>
                  <a:srgbClr val="FFFFFF"/>
                </a:highlight>
              </a:rPr>
              <a:t>(</a:t>
            </a:r>
            <a:r>
              <a:rPr lang="nl-BE" sz="1100" dirty="0">
                <a:solidFill>
                  <a:srgbClr val="808080"/>
                </a:solidFill>
                <a:highlight>
                  <a:srgbClr val="FFFFFF"/>
                </a:highlight>
              </a:rPr>
              <a:t>'a0: %1.4f'</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err="1">
                <a:solidFill>
                  <a:srgbClr val="000000"/>
                </a:solidFill>
                <a:highlight>
                  <a:srgbClr val="FFFFFF"/>
                </a:highlight>
              </a:rPr>
              <a:t>a_optimum</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endParaRPr lang="nl-BE" sz="1100" dirty="0">
              <a:solidFill>
                <a:srgbClr val="000000"/>
              </a:solidFill>
              <a:highlight>
                <a:srgbClr val="FFFFFF"/>
              </a:highlight>
            </a:endParaRPr>
          </a:p>
          <a:p>
            <a:r>
              <a:rPr lang="nl-BE" sz="1100" b="1" dirty="0">
                <a:solidFill>
                  <a:srgbClr val="880088"/>
                </a:solidFill>
                <a:highlight>
                  <a:srgbClr val="FFFFFF"/>
                </a:highlight>
              </a:rPr>
              <a:t>print</a:t>
            </a:r>
            <a:r>
              <a:rPr lang="nl-BE" sz="1100" b="1" dirty="0">
                <a:solidFill>
                  <a:srgbClr val="000080"/>
                </a:solidFill>
                <a:highlight>
                  <a:srgbClr val="FFFFFF"/>
                </a:highlight>
              </a:rPr>
              <a:t>(</a:t>
            </a:r>
            <a:r>
              <a:rPr lang="nl-BE" sz="1100" dirty="0">
                <a:solidFill>
                  <a:srgbClr val="808080"/>
                </a:solidFill>
                <a:highlight>
                  <a:srgbClr val="FFFFFF"/>
                </a:highlight>
              </a:rPr>
              <a:t>'a1: %1.4f'</a:t>
            </a:r>
            <a:r>
              <a:rPr lang="nl-BE" sz="1100" dirty="0">
                <a:solidFill>
                  <a:srgbClr val="000000"/>
                </a:solidFill>
                <a:highlight>
                  <a:srgbClr val="FFFFFF"/>
                </a:highlight>
              </a:rPr>
              <a:t> </a:t>
            </a:r>
            <a:r>
              <a:rPr lang="nl-BE" sz="1100" b="1" dirty="0">
                <a:solidFill>
                  <a:srgbClr val="000080"/>
                </a:solidFill>
                <a:highlight>
                  <a:srgbClr val="FFFFFF"/>
                </a:highlight>
              </a:rPr>
              <a:t>% (</a:t>
            </a:r>
            <a:r>
              <a:rPr lang="nl-BE" sz="1100" dirty="0" err="1">
                <a:solidFill>
                  <a:srgbClr val="000000"/>
                </a:solidFill>
                <a:highlight>
                  <a:srgbClr val="FFFFFF"/>
                </a:highlight>
              </a:rPr>
              <a:t>a_optimum</a:t>
            </a:r>
            <a:r>
              <a:rPr lang="nl-BE" sz="1100" b="1" dirty="0">
                <a:solidFill>
                  <a:srgbClr val="000080"/>
                </a:solidFill>
                <a:highlight>
                  <a:srgbClr val="FFFFFF"/>
                </a:highlight>
              </a:rPr>
              <a:t>[</a:t>
            </a:r>
            <a:r>
              <a:rPr lang="nl-BE" sz="1100" dirty="0">
                <a:solidFill>
                  <a:srgbClr val="FF0000"/>
                </a:solidFill>
                <a:highlight>
                  <a:srgbClr val="FFFFFF"/>
                </a:highlight>
              </a:rPr>
              <a:t>1</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p>
          <a:p>
            <a:endParaRPr lang="nl-BE" sz="1100" dirty="0">
              <a:solidFill>
                <a:srgbClr val="000000"/>
              </a:solidFill>
              <a:highlight>
                <a:srgbClr val="FFFFFF"/>
              </a:highlight>
            </a:endParaRPr>
          </a:p>
          <a:p>
            <a:r>
              <a:rPr lang="nl-BE" sz="1100" dirty="0">
                <a:solidFill>
                  <a:srgbClr val="000000"/>
                </a:solidFill>
                <a:highlight>
                  <a:srgbClr val="FFFFFF"/>
                </a:highlight>
              </a:rPr>
              <a:t>a0</a:t>
            </a:r>
            <a:r>
              <a:rPr lang="nl-BE" sz="1100" b="1" dirty="0">
                <a:solidFill>
                  <a:srgbClr val="000080"/>
                </a:solidFill>
                <a:highlight>
                  <a:srgbClr val="FFFFFF"/>
                </a:highlight>
              </a:rPr>
              <a:t>:</a:t>
            </a:r>
            <a:r>
              <a:rPr lang="nl-BE" sz="1100" dirty="0">
                <a:solidFill>
                  <a:srgbClr val="000000"/>
                </a:solidFill>
                <a:highlight>
                  <a:srgbClr val="FFFFFF"/>
                </a:highlight>
              </a:rPr>
              <a:t> </a:t>
            </a:r>
            <a:r>
              <a:rPr lang="pt-BR" sz="1100" dirty="0" smtClean="0">
                <a:solidFill>
                  <a:srgbClr val="FF0000"/>
                </a:solidFill>
                <a:highlight>
                  <a:srgbClr val="FFFFFF"/>
                </a:highlight>
              </a:rPr>
              <a:t>4.0763</a:t>
            </a:r>
            <a:r>
              <a:rPr lang="nl-BE" sz="1100" dirty="0" smtClean="0">
                <a:solidFill>
                  <a:srgbClr val="FF0000"/>
                </a:solidFill>
                <a:highlight>
                  <a:srgbClr val="FFFFFF"/>
                </a:highlight>
              </a:rPr>
              <a:t> </a:t>
            </a:r>
            <a:endParaRPr lang="nl-BE" sz="1100" dirty="0">
              <a:solidFill>
                <a:srgbClr val="FF0000"/>
              </a:solidFill>
              <a:highlight>
                <a:srgbClr val="FFFFFF"/>
              </a:highlight>
            </a:endParaRPr>
          </a:p>
          <a:p>
            <a:r>
              <a:rPr lang="nl-BE" sz="1100" dirty="0">
                <a:solidFill>
                  <a:srgbClr val="000000"/>
                </a:solidFill>
                <a:highlight>
                  <a:srgbClr val="FFFFFF"/>
                </a:highlight>
              </a:rPr>
              <a:t>a1</a:t>
            </a:r>
            <a:r>
              <a:rPr lang="nl-BE" sz="1100" b="1" dirty="0">
                <a:solidFill>
                  <a:srgbClr val="000080"/>
                </a:solidFill>
                <a:highlight>
                  <a:srgbClr val="FFFFFF"/>
                </a:highlight>
              </a:rPr>
              <a:t>:</a:t>
            </a:r>
            <a:r>
              <a:rPr lang="nl-BE" sz="1100" dirty="0">
                <a:solidFill>
                  <a:srgbClr val="000000"/>
                </a:solidFill>
                <a:highlight>
                  <a:srgbClr val="FFFFFF"/>
                </a:highlight>
              </a:rPr>
              <a:t> </a:t>
            </a:r>
            <a:r>
              <a:rPr lang="pt-BR" sz="1100" dirty="0" smtClean="0">
                <a:solidFill>
                  <a:srgbClr val="FF0000"/>
                </a:solidFill>
                <a:highlight>
                  <a:srgbClr val="FFFFFF"/>
                </a:highlight>
              </a:rPr>
              <a:t>2.9413</a:t>
            </a:r>
            <a:endParaRPr lang="nl-BE" sz="1100" dirty="0">
              <a:solidFill>
                <a:srgbClr val="FF0000"/>
              </a:solidFill>
              <a:highlight>
                <a:srgbClr val="FFFFFF"/>
              </a:highlight>
            </a:endParaRPr>
          </a:p>
        </p:txBody>
      </p:sp>
      <p:sp>
        <p:nvSpPr>
          <p:cNvPr id="12" name="Rectangle 11"/>
          <p:cNvSpPr/>
          <p:nvPr/>
        </p:nvSpPr>
        <p:spPr>
          <a:xfrm>
            <a:off x="6248401" y="946753"/>
            <a:ext cx="5404884" cy="2292935"/>
          </a:xfrm>
          <a:prstGeom prst="rect">
            <a:avLst/>
          </a:prstGeom>
        </p:spPr>
        <p:txBody>
          <a:bodyPr wrap="square">
            <a:spAutoFit/>
          </a:bodyPr>
          <a:lstStyle/>
          <a:p>
            <a:r>
              <a:rPr lang="en-US" sz="1100" dirty="0">
                <a:solidFill>
                  <a:srgbClr val="008000"/>
                </a:solidFill>
                <a:highlight>
                  <a:srgbClr val="FFFFFF"/>
                </a:highlight>
              </a:rPr>
              <a:t># The equivalent solution using the </a:t>
            </a:r>
            <a:r>
              <a:rPr lang="en-US" sz="1100" dirty="0" err="1">
                <a:solidFill>
                  <a:srgbClr val="008000"/>
                </a:solidFill>
                <a:highlight>
                  <a:srgbClr val="FFFFFF"/>
                </a:highlight>
              </a:rPr>
              <a:t>Scikit</a:t>
            </a:r>
            <a:r>
              <a:rPr lang="en-US" sz="1100" dirty="0">
                <a:solidFill>
                  <a:srgbClr val="008000"/>
                </a:solidFill>
                <a:highlight>
                  <a:srgbClr val="FFFFFF"/>
                </a:highlight>
              </a:rPr>
              <a:t>-Learn library is given below</a:t>
            </a:r>
            <a:endParaRPr lang="en-US" sz="1100" dirty="0">
              <a:solidFill>
                <a:srgbClr val="000000"/>
              </a:solidFill>
              <a:highlight>
                <a:srgbClr val="FFFFFF"/>
              </a:highlight>
            </a:endParaRPr>
          </a:p>
          <a:p>
            <a:r>
              <a:rPr lang="en-US" sz="1100" dirty="0">
                <a:solidFill>
                  <a:srgbClr val="008000"/>
                </a:solidFill>
                <a:highlight>
                  <a:srgbClr val="FFFFFF"/>
                </a:highlight>
              </a:rPr>
              <a:t># Import the linear regression module form the library.</a:t>
            </a:r>
            <a:endParaRPr lang="en-US" sz="1100" dirty="0">
              <a:solidFill>
                <a:srgbClr val="000000"/>
              </a:solidFill>
              <a:highlight>
                <a:srgbClr val="FFFFFF"/>
              </a:highlight>
            </a:endParaRPr>
          </a:p>
          <a:p>
            <a:r>
              <a:rPr lang="nl-BE" sz="1100" b="1" dirty="0" err="1">
                <a:solidFill>
                  <a:srgbClr val="0000FF"/>
                </a:solidFill>
                <a:highlight>
                  <a:srgbClr val="FFFFFF"/>
                </a:highlight>
              </a:rPr>
              <a:t>from</a:t>
            </a:r>
            <a:r>
              <a:rPr lang="nl-BE" sz="1100" dirty="0">
                <a:solidFill>
                  <a:srgbClr val="000000"/>
                </a:solidFill>
                <a:highlight>
                  <a:srgbClr val="FFFFFF"/>
                </a:highlight>
              </a:rPr>
              <a:t> </a:t>
            </a:r>
            <a:r>
              <a:rPr lang="nl-BE" sz="1100" dirty="0" err="1">
                <a:solidFill>
                  <a:srgbClr val="000000"/>
                </a:solidFill>
                <a:highlight>
                  <a:srgbClr val="FFFFFF"/>
                </a:highlight>
              </a:rPr>
              <a:t>sklearn</a:t>
            </a:r>
            <a:r>
              <a:rPr lang="nl-BE" sz="1100" b="1" dirty="0" err="1">
                <a:solidFill>
                  <a:srgbClr val="000080"/>
                </a:solidFill>
                <a:highlight>
                  <a:srgbClr val="FFFFFF"/>
                </a:highlight>
              </a:rPr>
              <a:t>.</a:t>
            </a:r>
            <a:r>
              <a:rPr lang="nl-BE" sz="1100" dirty="0" err="1">
                <a:solidFill>
                  <a:srgbClr val="000000"/>
                </a:solidFill>
                <a:highlight>
                  <a:srgbClr val="FFFFFF"/>
                </a:highlight>
              </a:rPr>
              <a:t>linear_model</a:t>
            </a:r>
            <a:r>
              <a:rPr lang="nl-BE" sz="1100" dirty="0">
                <a:solidFill>
                  <a:srgbClr val="000000"/>
                </a:solidFill>
                <a:highlight>
                  <a:srgbClr val="FFFFFF"/>
                </a:highlight>
              </a:rPr>
              <a:t> </a:t>
            </a:r>
            <a:r>
              <a:rPr lang="nl-BE" sz="1100" b="1" dirty="0">
                <a:solidFill>
                  <a:srgbClr val="0000FF"/>
                </a:solidFill>
                <a:highlight>
                  <a:srgbClr val="FFFFFF"/>
                </a:highlight>
              </a:rPr>
              <a:t>import</a:t>
            </a:r>
            <a:r>
              <a:rPr lang="nl-BE" sz="1100" dirty="0">
                <a:solidFill>
                  <a:srgbClr val="000000"/>
                </a:solidFill>
                <a:highlight>
                  <a:srgbClr val="FFFFFF"/>
                </a:highlight>
              </a:rPr>
              <a:t> </a:t>
            </a:r>
            <a:r>
              <a:rPr lang="nl-BE" sz="1100" dirty="0" err="1">
                <a:solidFill>
                  <a:srgbClr val="000000"/>
                </a:solidFill>
                <a:highlight>
                  <a:srgbClr val="FFFFFF"/>
                </a:highlight>
              </a:rPr>
              <a:t>LinearRegression</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err="1">
                <a:solidFill>
                  <a:srgbClr val="000000"/>
                </a:solidFill>
                <a:highlight>
                  <a:srgbClr val="FFFFFF"/>
                </a:highlight>
              </a:rPr>
              <a:t>lin_reg</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err="1">
                <a:solidFill>
                  <a:srgbClr val="000000"/>
                </a:solidFill>
                <a:highlight>
                  <a:srgbClr val="FFFFFF"/>
                </a:highlight>
              </a:rPr>
              <a:t>LinearRegression</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008000"/>
                </a:solidFill>
                <a:highlight>
                  <a:srgbClr val="FFFFFF"/>
                </a:highlight>
              </a:rPr>
              <a:t># </a:t>
            </a:r>
            <a:r>
              <a:rPr lang="nl-BE" sz="1100" dirty="0" err="1">
                <a:solidFill>
                  <a:srgbClr val="008000"/>
                </a:solidFill>
                <a:highlight>
                  <a:srgbClr val="FFFFFF"/>
                </a:highlight>
              </a:rPr>
              <a:t>instantiate</a:t>
            </a:r>
            <a:r>
              <a:rPr lang="nl-BE" sz="1100" dirty="0">
                <a:solidFill>
                  <a:srgbClr val="008000"/>
                </a:solidFill>
                <a:highlight>
                  <a:srgbClr val="FFFFFF"/>
                </a:highlight>
              </a:rPr>
              <a:t> it.</a:t>
            </a:r>
            <a:endParaRPr lang="nl-BE" sz="1100" dirty="0">
              <a:solidFill>
                <a:srgbClr val="000000"/>
              </a:solidFill>
              <a:highlight>
                <a:srgbClr val="FFFFFF"/>
              </a:highlight>
            </a:endParaRPr>
          </a:p>
          <a:p>
            <a:r>
              <a:rPr lang="nl-BE" sz="1100" dirty="0">
                <a:solidFill>
                  <a:srgbClr val="000000"/>
                </a:solidFill>
                <a:highlight>
                  <a:srgbClr val="FFFFFF"/>
                </a:highlight>
              </a:rPr>
              <a:t>lin_reg</a:t>
            </a:r>
            <a:r>
              <a:rPr lang="nl-BE" sz="1100" b="1" dirty="0">
                <a:solidFill>
                  <a:srgbClr val="000080"/>
                </a:solidFill>
                <a:highlight>
                  <a:srgbClr val="FFFFFF"/>
                </a:highlight>
              </a:rPr>
              <a:t>.</a:t>
            </a:r>
            <a:r>
              <a:rPr lang="nl-BE" sz="1100" dirty="0">
                <a:solidFill>
                  <a:srgbClr val="000000"/>
                </a:solidFill>
                <a:highlight>
                  <a:srgbClr val="FFFFFF"/>
                </a:highlight>
              </a:rPr>
              <a:t>fit</a:t>
            </a:r>
            <a:r>
              <a:rPr lang="nl-BE" sz="1100" b="1" dirty="0">
                <a:solidFill>
                  <a:srgbClr val="000080"/>
                </a:solidFill>
                <a:highlight>
                  <a:srgbClr val="FFFFFF"/>
                </a:highlight>
              </a:rPr>
              <a:t>(</a:t>
            </a:r>
            <a:r>
              <a:rPr lang="nl-BE" sz="1100" dirty="0">
                <a:solidFill>
                  <a:srgbClr val="000000"/>
                </a:solidFill>
                <a:highlight>
                  <a:srgbClr val="FFFFFF"/>
                </a:highlight>
              </a:rPr>
              <a:t>x</a:t>
            </a:r>
            <a:r>
              <a:rPr lang="nl-BE" sz="1100" b="1" dirty="0">
                <a:solidFill>
                  <a:srgbClr val="000080"/>
                </a:solidFill>
                <a:highlight>
                  <a:srgbClr val="FFFFFF"/>
                </a:highlight>
              </a:rPr>
              <a:t>,</a:t>
            </a:r>
            <a:r>
              <a:rPr lang="nl-BE" sz="1100" dirty="0">
                <a:solidFill>
                  <a:srgbClr val="000000"/>
                </a:solidFill>
                <a:highlight>
                  <a:srgbClr val="FFFFFF"/>
                </a:highlight>
              </a:rPr>
              <a:t> </a:t>
            </a:r>
            <a:r>
              <a:rPr lang="es-ES" sz="1100" dirty="0" err="1">
                <a:solidFill>
                  <a:srgbClr val="000000"/>
                </a:solidFill>
                <a:highlight>
                  <a:srgbClr val="FFFFFF"/>
                </a:highlight>
              </a:rPr>
              <a:t>y_noisy</a:t>
            </a:r>
            <a:r>
              <a:rPr lang="nl-BE" sz="1100" b="1" dirty="0" smtClean="0">
                <a:solidFill>
                  <a:srgbClr val="000080"/>
                </a:solidFill>
                <a:highlight>
                  <a:srgbClr val="FFFFFF"/>
                </a:highlight>
              </a:rPr>
              <a:t>)</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en-US" sz="1100" b="1" dirty="0">
                <a:solidFill>
                  <a:srgbClr val="880088"/>
                </a:solidFill>
                <a:highlight>
                  <a:srgbClr val="FFFFFF"/>
                </a:highlight>
              </a:rPr>
              <a:t>print</a:t>
            </a:r>
            <a:r>
              <a:rPr lang="en-US" sz="1100" b="1" dirty="0">
                <a:solidFill>
                  <a:srgbClr val="000080"/>
                </a:solidFill>
                <a:highlight>
                  <a:srgbClr val="FFFFFF"/>
                </a:highlight>
              </a:rPr>
              <a:t>(</a:t>
            </a:r>
            <a:r>
              <a:rPr lang="en-US" sz="1100" dirty="0">
                <a:solidFill>
                  <a:srgbClr val="808080"/>
                </a:solidFill>
                <a:highlight>
                  <a:srgbClr val="FFFFFF"/>
                </a:highlight>
              </a:rPr>
              <a:t>'a0: </a:t>
            </a:r>
            <a:r>
              <a:rPr lang="nl-BE" sz="1100" dirty="0">
                <a:solidFill>
                  <a:srgbClr val="808080"/>
                </a:solidFill>
                <a:highlight>
                  <a:srgbClr val="FFFFFF"/>
                </a:highlight>
              </a:rPr>
              <a:t>%1.4f </a:t>
            </a:r>
            <a:r>
              <a:rPr lang="en-US" sz="1100" dirty="0">
                <a:solidFill>
                  <a:srgbClr val="808080"/>
                </a:solidFill>
                <a:highlight>
                  <a:srgbClr val="FFFFFF"/>
                </a:highlight>
              </a:rPr>
              <a:t>'</a:t>
            </a:r>
            <a:r>
              <a:rPr lang="en-US" sz="1100" dirty="0">
                <a:solidFill>
                  <a:srgbClr val="000000"/>
                </a:solidFill>
                <a:highlight>
                  <a:srgbClr val="FFFFFF"/>
                </a:highlight>
              </a:rPr>
              <a:t> </a:t>
            </a:r>
            <a:r>
              <a:rPr lang="en-US" sz="1100" b="1" dirty="0">
                <a:solidFill>
                  <a:srgbClr val="000080"/>
                </a:solidFill>
                <a:highlight>
                  <a:srgbClr val="FFFFFF"/>
                </a:highlight>
              </a:rPr>
              <a:t>% (</a:t>
            </a:r>
            <a:r>
              <a:rPr lang="en-US" sz="1100" dirty="0" err="1">
                <a:solidFill>
                  <a:srgbClr val="000000"/>
                </a:solidFill>
                <a:highlight>
                  <a:srgbClr val="FFFFFF"/>
                </a:highlight>
              </a:rPr>
              <a:t>lin_reg</a:t>
            </a:r>
            <a:r>
              <a:rPr lang="en-US" sz="1100" b="1" dirty="0" err="1">
                <a:solidFill>
                  <a:srgbClr val="000080"/>
                </a:solidFill>
                <a:highlight>
                  <a:srgbClr val="FFFFFF"/>
                </a:highlight>
              </a:rPr>
              <a:t>.</a:t>
            </a:r>
            <a:r>
              <a:rPr lang="en-US" sz="1100" dirty="0" err="1">
                <a:solidFill>
                  <a:srgbClr val="000000"/>
                </a:solidFill>
                <a:highlight>
                  <a:srgbClr val="FFFFFF"/>
                </a:highlight>
              </a:rPr>
              <a:t>intercept</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Value that crosses the y-axis when all features are equal to 0.</a:t>
            </a:r>
            <a:endParaRPr lang="en-US" sz="1100" dirty="0">
              <a:solidFill>
                <a:srgbClr val="000000"/>
              </a:solidFill>
              <a:highlight>
                <a:srgbClr val="FFFFFF"/>
              </a:highlight>
            </a:endParaRPr>
          </a:p>
          <a:p>
            <a:r>
              <a:rPr lang="en-US" sz="1100" b="1" dirty="0">
                <a:solidFill>
                  <a:srgbClr val="880088"/>
                </a:solidFill>
                <a:highlight>
                  <a:srgbClr val="FFFFFF"/>
                </a:highlight>
              </a:rPr>
              <a:t>print</a:t>
            </a:r>
            <a:r>
              <a:rPr lang="en-US" sz="1100" b="1" dirty="0">
                <a:solidFill>
                  <a:srgbClr val="000080"/>
                </a:solidFill>
                <a:highlight>
                  <a:srgbClr val="FFFFFF"/>
                </a:highlight>
              </a:rPr>
              <a:t>(</a:t>
            </a:r>
            <a:r>
              <a:rPr lang="en-US" sz="1100" dirty="0">
                <a:solidFill>
                  <a:srgbClr val="808080"/>
                </a:solidFill>
                <a:highlight>
                  <a:srgbClr val="FFFFFF"/>
                </a:highlight>
              </a:rPr>
              <a:t>'a1: </a:t>
            </a:r>
            <a:r>
              <a:rPr lang="nl-BE" sz="1100" dirty="0">
                <a:solidFill>
                  <a:srgbClr val="808080"/>
                </a:solidFill>
                <a:highlight>
                  <a:srgbClr val="FFFFFF"/>
                </a:highlight>
              </a:rPr>
              <a:t>%1.4f </a:t>
            </a:r>
            <a:r>
              <a:rPr lang="en-US" sz="1100" dirty="0">
                <a:solidFill>
                  <a:srgbClr val="808080"/>
                </a:solidFill>
                <a:highlight>
                  <a:srgbClr val="FFFFFF"/>
                </a:highlight>
              </a:rPr>
              <a:t>'</a:t>
            </a:r>
            <a:r>
              <a:rPr lang="en-US" sz="1100" dirty="0">
                <a:solidFill>
                  <a:srgbClr val="000000"/>
                </a:solidFill>
                <a:highlight>
                  <a:srgbClr val="FFFFFF"/>
                </a:highlight>
              </a:rPr>
              <a:t> </a:t>
            </a:r>
            <a:r>
              <a:rPr lang="en-US" sz="1100" b="1" dirty="0">
                <a:solidFill>
                  <a:srgbClr val="000080"/>
                </a:solidFill>
                <a:highlight>
                  <a:srgbClr val="FFFFFF"/>
                </a:highlight>
              </a:rPr>
              <a:t>% (</a:t>
            </a:r>
            <a:r>
              <a:rPr lang="en-US" sz="1100" dirty="0" err="1">
                <a:solidFill>
                  <a:srgbClr val="000000"/>
                </a:solidFill>
                <a:highlight>
                  <a:srgbClr val="FFFFFF"/>
                </a:highlight>
              </a:rPr>
              <a:t>lin_reg</a:t>
            </a:r>
            <a:r>
              <a:rPr lang="en-US" sz="1100" b="1" dirty="0" err="1">
                <a:solidFill>
                  <a:srgbClr val="000080"/>
                </a:solidFill>
                <a:highlight>
                  <a:srgbClr val="FFFFFF"/>
                </a:highlight>
              </a:rPr>
              <a:t>.</a:t>
            </a:r>
            <a:r>
              <a:rPr lang="en-US" sz="1100" dirty="0" err="1">
                <a:solidFill>
                  <a:srgbClr val="000000"/>
                </a:solidFill>
                <a:highlight>
                  <a:srgbClr val="FFFFFF"/>
                </a:highlight>
              </a:rPr>
              <a:t>coef</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parameters associated with the features.</a:t>
            </a:r>
          </a:p>
          <a:p>
            <a:endParaRPr lang="nl-BE" sz="1100" dirty="0">
              <a:solidFill>
                <a:srgbClr val="000000"/>
              </a:solidFill>
              <a:highlight>
                <a:srgbClr val="FFFFFF"/>
              </a:highlight>
            </a:endParaRPr>
          </a:p>
          <a:p>
            <a:r>
              <a:rPr lang="nl-BE" sz="1100" dirty="0">
                <a:solidFill>
                  <a:srgbClr val="000000"/>
                </a:solidFill>
                <a:highlight>
                  <a:srgbClr val="FFFFFF"/>
                </a:highlight>
              </a:rPr>
              <a:t>a0</a:t>
            </a:r>
            <a:r>
              <a:rPr lang="nl-BE" sz="1100" b="1" dirty="0">
                <a:solidFill>
                  <a:srgbClr val="000080"/>
                </a:solidFill>
                <a:highlight>
                  <a:srgbClr val="FFFFFF"/>
                </a:highlight>
              </a:rPr>
              <a:t>:</a:t>
            </a:r>
            <a:r>
              <a:rPr lang="nl-BE" sz="1100" dirty="0">
                <a:solidFill>
                  <a:srgbClr val="000000"/>
                </a:solidFill>
                <a:highlight>
                  <a:srgbClr val="FFFFFF"/>
                </a:highlight>
              </a:rPr>
              <a:t> </a:t>
            </a:r>
            <a:r>
              <a:rPr lang="pt-BR" sz="1100" dirty="0">
                <a:solidFill>
                  <a:srgbClr val="FF0000"/>
                </a:solidFill>
                <a:highlight>
                  <a:srgbClr val="FFFFFF"/>
                </a:highlight>
              </a:rPr>
              <a:t>4.0763</a:t>
            </a:r>
            <a:r>
              <a:rPr lang="nl-BE" sz="1100" dirty="0">
                <a:solidFill>
                  <a:srgbClr val="FF0000"/>
                </a:solidFill>
                <a:highlight>
                  <a:srgbClr val="FFFFFF"/>
                </a:highlight>
              </a:rPr>
              <a:t> </a:t>
            </a:r>
          </a:p>
          <a:p>
            <a:r>
              <a:rPr lang="nl-BE" sz="1100" dirty="0">
                <a:solidFill>
                  <a:srgbClr val="000000"/>
                </a:solidFill>
                <a:highlight>
                  <a:srgbClr val="FFFFFF"/>
                </a:highlight>
              </a:rPr>
              <a:t>a1</a:t>
            </a:r>
            <a:r>
              <a:rPr lang="nl-BE" sz="1100" b="1" dirty="0">
                <a:solidFill>
                  <a:srgbClr val="000080"/>
                </a:solidFill>
                <a:highlight>
                  <a:srgbClr val="FFFFFF"/>
                </a:highlight>
              </a:rPr>
              <a:t>:</a:t>
            </a:r>
            <a:r>
              <a:rPr lang="nl-BE" sz="1100" dirty="0">
                <a:solidFill>
                  <a:srgbClr val="000000"/>
                </a:solidFill>
                <a:highlight>
                  <a:srgbClr val="FFFFFF"/>
                </a:highlight>
              </a:rPr>
              <a:t> </a:t>
            </a:r>
            <a:r>
              <a:rPr lang="pt-BR" sz="1100" dirty="0">
                <a:solidFill>
                  <a:srgbClr val="FF0000"/>
                </a:solidFill>
                <a:highlight>
                  <a:srgbClr val="FFFFFF"/>
                </a:highlight>
              </a:rPr>
              <a:t>2.9413</a:t>
            </a:r>
            <a:endParaRPr lang="nl-BE" sz="1100" dirty="0">
              <a:solidFill>
                <a:srgbClr val="FF0000"/>
              </a:solidFill>
              <a:highlight>
                <a:srgbClr val="FFFFFF"/>
              </a:highlight>
            </a:endParaRPr>
          </a:p>
        </p:txBody>
      </p:sp>
      <mc:AlternateContent xmlns:mc="http://schemas.openxmlformats.org/markup-compatibility/2006" xmlns:a14="http://schemas.microsoft.com/office/drawing/2010/main">
        <mc:Choice Requires="a14">
          <p:sp>
            <p:nvSpPr>
              <p:cNvPr id="3" name="Rectangle 2"/>
              <p:cNvSpPr/>
              <p:nvPr/>
            </p:nvSpPr>
            <p:spPr>
              <a:xfrm>
                <a:off x="838200" y="4781281"/>
                <a:ext cx="11208657" cy="2031325"/>
              </a:xfrm>
              <a:prstGeom prst="rect">
                <a:avLst/>
              </a:prstGeom>
            </p:spPr>
            <p:txBody>
              <a:bodyPr wrap="square">
                <a:spAutoFit/>
              </a:bodyPr>
              <a:lstStyle/>
              <a:p>
                <a:pPr marL="285750" indent="-285750">
                  <a:buFont typeface="Arial" panose="020B0604020202020204" pitchFamily="34" charset="0"/>
                  <a:buChar char="•"/>
                </a:pPr>
                <a:r>
                  <a:rPr lang="en-US" dirty="0" err="1" smtClean="0"/>
                  <a:t>Percebam</a:t>
                </a:r>
                <a:r>
                  <a:rPr lang="en-US" dirty="0" smtClean="0"/>
                  <a:t> </a:t>
                </a:r>
                <a:r>
                  <a:rPr lang="en-US" dirty="0"/>
                  <a:t>que com </a:t>
                </a:r>
                <a:r>
                  <a:rPr lang="en-US" dirty="0" err="1"/>
                  <a:t>apenas</a:t>
                </a:r>
                <a:r>
                  <a:rPr lang="en-US" dirty="0"/>
                  <a:t> 100 </a:t>
                </a:r>
                <a:r>
                  <a:rPr lang="en-US" dirty="0" err="1"/>
                  <a:t>exemplos</a:t>
                </a:r>
                <a:r>
                  <a:rPr lang="en-US" dirty="0"/>
                  <a:t>, </a:t>
                </a:r>
                <a:r>
                  <a:rPr lang="en-US" dirty="0" err="1"/>
                  <a:t>os</a:t>
                </a:r>
                <a:r>
                  <a:rPr lang="en-US" dirty="0"/>
                  <a:t> </a:t>
                </a:r>
                <a:r>
                  <a:rPr lang="en-US" dirty="0" err="1"/>
                  <a:t>valores</a:t>
                </a:r>
                <a:r>
                  <a:rPr lang="en-US" dirty="0"/>
                  <a:t> </a:t>
                </a:r>
                <a:r>
                  <a:rPr lang="en-US" dirty="0" err="1"/>
                  <a:t>obtidos</a:t>
                </a:r>
                <a:r>
                  <a:rPr lang="en-US" dirty="0"/>
                  <a:t> </a:t>
                </a:r>
                <a:r>
                  <a:rPr lang="en-US" dirty="0" err="1"/>
                  <a:t>são</a:t>
                </a:r>
                <a:r>
                  <a:rPr lang="en-US" dirty="0"/>
                  <a:t> </a:t>
                </a:r>
                <a:r>
                  <a:rPr lang="en-US" dirty="0" err="1"/>
                  <a:t>bem</a:t>
                </a:r>
                <a:r>
                  <a:rPr lang="en-US" dirty="0"/>
                  <a:t> </a:t>
                </a:r>
                <a:r>
                  <a:rPr lang="en-US" dirty="0" err="1"/>
                  <a:t>próximos</a:t>
                </a:r>
                <a:r>
                  <a:rPr lang="en-US" dirty="0"/>
                  <a:t> dos </a:t>
                </a:r>
                <a:r>
                  <a:rPr lang="en-US" dirty="0" err="1"/>
                  <a:t>exatos</a:t>
                </a:r>
                <a:r>
                  <a:rPr lang="en-US" dirty="0"/>
                  <a:t>, </a:t>
                </a:r>
                <a:r>
                  <a:rPr lang="en-US" dirty="0" err="1"/>
                  <a:t>porém</a:t>
                </a:r>
                <a:r>
                  <a:rPr lang="en-US" dirty="0"/>
                  <a:t>, </a:t>
                </a:r>
                <a:r>
                  <a:rPr lang="pt-BR" dirty="0"/>
                  <a:t>o ruído torna impossível recuperar os parâmetros exatos da função original.</a:t>
                </a:r>
              </a:p>
              <a:p>
                <a:pPr marL="285750" indent="-285750">
                  <a:buFont typeface="Arial" panose="020B0604020202020204" pitchFamily="34" charset="0"/>
                  <a:buChar char="•"/>
                </a:pPr>
                <a:r>
                  <a:rPr lang="pt-BR" dirty="0"/>
                  <a:t>Se aumentarmos o número de exemplos conseguimos melhorar a </a:t>
                </a:r>
                <a:r>
                  <a:rPr lang="pt-BR" dirty="0" smtClean="0"/>
                  <a:t>estimação, porém, o ruído limitará essa melhoria.</a:t>
                </a:r>
              </a:p>
              <a:p>
                <a:pPr marL="285750" indent="-285750">
                  <a:buFont typeface="Arial" panose="020B0604020202020204" pitchFamily="34" charset="0"/>
                  <a:buChar char="•"/>
                </a:pPr>
                <a:r>
                  <a:rPr lang="pt-BR" dirty="0"/>
                  <a:t>O argumento </a:t>
                </a:r>
                <a14:m>
                  <m:oMath xmlns:m="http://schemas.openxmlformats.org/officeDocument/2006/math">
                    <m:r>
                      <a:rPr lang="pt-BR" b="0" i="1" smtClean="0">
                        <a:latin typeface="Cambria Math" panose="02040503050406030204" pitchFamily="18" charset="0"/>
                      </a:rPr>
                      <m:t>𝑥</m:t>
                    </m:r>
                  </m:oMath>
                </a14:m>
                <a:r>
                  <a:rPr lang="pt-BR" dirty="0" smtClean="0"/>
                  <a:t> </a:t>
                </a:r>
                <a:r>
                  <a:rPr lang="pt-BR" dirty="0"/>
                  <a:t>passado para o método fit da classe </a:t>
                </a:r>
                <a:r>
                  <a:rPr lang="pt-BR" b="1" i="1" dirty="0"/>
                  <a:t>LinearRegression</a:t>
                </a:r>
                <a:r>
                  <a:rPr lang="pt-BR" dirty="0"/>
                  <a:t> é uma matriz com N x K. Porém, </a:t>
                </a:r>
                <a:r>
                  <a:rPr lang="pt-BR" dirty="0" smtClean="0"/>
                  <a:t>lembrem-se </a:t>
                </a:r>
                <a:r>
                  <a:rPr lang="pt-BR" dirty="0"/>
                  <a:t>que se existe um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portanto </a:t>
                </a:r>
                <a14:m>
                  <m:oMath xmlns:m="http://schemas.openxmlformats.org/officeDocument/2006/math">
                    <m:r>
                      <a:rPr lang="pt-BR" i="1">
                        <a:latin typeface="Cambria Math" panose="02040503050406030204" pitchFamily="18" charset="0"/>
                      </a:rPr>
                      <m:t>𝑥</m:t>
                    </m:r>
                  </m:oMath>
                </a14:m>
                <a:r>
                  <a:rPr lang="pt-BR" dirty="0" smtClean="0"/>
                  <a:t> </a:t>
                </a:r>
                <a:r>
                  <a:rPr lang="pt-BR" dirty="0"/>
                  <a:t>deveria ter dimensão N x K+1, entretanto, por padrão, a classe </a:t>
                </a:r>
                <a:r>
                  <a:rPr lang="pt-BR" b="1" i="1" dirty="0"/>
                  <a:t>LinearRegression</a:t>
                </a:r>
                <a:r>
                  <a:rPr lang="pt-BR" dirty="0"/>
                  <a:t> já faz isso </a:t>
                </a:r>
                <a:r>
                  <a:rPr lang="pt-BR" dirty="0" smtClean="0"/>
                  <a:t>automaticamente</a:t>
                </a:r>
                <a:r>
                  <a:rPr lang="pt-BR" dirty="0"/>
                  <a:t>. Caso sua </a:t>
                </a:r>
                <a:r>
                  <a:rPr lang="pt-BR" b="1" i="1" dirty="0"/>
                  <a:t>função hipótese </a:t>
                </a:r>
                <a:r>
                  <a:rPr lang="pt-BR" dirty="0"/>
                  <a:t>não considere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então, durante a instanciação da classe </a:t>
                </a:r>
                <a:r>
                  <a:rPr lang="pt-BR" dirty="0" smtClean="0"/>
                  <a:t>vocês devem </a:t>
                </a:r>
                <a:r>
                  <a:rPr lang="pt-BR" dirty="0"/>
                  <a:t>configurar o parâmetro </a:t>
                </a:r>
                <a:r>
                  <a:rPr lang="pt-BR" b="1" dirty="0"/>
                  <a:t>fit_intercept=False</a:t>
                </a:r>
                <a:r>
                  <a:rPr lang="pt-BR" dirty="0" smtClean="0"/>
                  <a:t>.</a:t>
                </a:r>
                <a:endParaRPr lang="nl-BE" dirty="0"/>
              </a:p>
            </p:txBody>
          </p:sp>
        </mc:Choice>
        <mc:Fallback xmlns="">
          <p:sp>
            <p:nvSpPr>
              <p:cNvPr id="3" name="Rectangle 2"/>
              <p:cNvSpPr>
                <a:spLocks noRot="1" noChangeAspect="1" noMove="1" noResize="1" noEditPoints="1" noAdjustHandles="1" noChangeArrowheads="1" noChangeShapeType="1" noTextEdit="1"/>
              </p:cNvSpPr>
              <p:nvPr/>
            </p:nvSpPr>
            <p:spPr>
              <a:xfrm>
                <a:off x="838200" y="4781281"/>
                <a:ext cx="11208657" cy="2031325"/>
              </a:xfrm>
              <a:prstGeom prst="rect">
                <a:avLst/>
              </a:prstGeom>
              <a:blipFill rotWithShape="0">
                <a:blip r:embed="rId4"/>
                <a:stretch>
                  <a:fillRect l="-381" t="-1497" r="-598" b="-3593"/>
                </a:stretch>
              </a:blipFill>
            </p:spPr>
            <p:txBody>
              <a:bodyPr/>
              <a:lstStyle/>
              <a:p>
                <a:r>
                  <a:rPr lang="pt-BR">
                    <a:noFill/>
                  </a:rPr>
                  <a:t> </a:t>
                </a:r>
              </a:p>
            </p:txBody>
          </p:sp>
        </mc:Fallback>
      </mc:AlternateContent>
      <p:sp>
        <p:nvSpPr>
          <p:cNvPr id="5" name="Rectangle 4"/>
          <p:cNvSpPr/>
          <p:nvPr/>
        </p:nvSpPr>
        <p:spPr>
          <a:xfrm>
            <a:off x="9167240" y="3278768"/>
            <a:ext cx="2294539" cy="369332"/>
          </a:xfrm>
          <a:prstGeom prst="rect">
            <a:avLst/>
          </a:prstGeom>
        </p:spPr>
        <p:txBody>
          <a:bodyPr wrap="none">
            <a:spAutoFit/>
          </a:bodyPr>
          <a:lstStyle/>
          <a:p>
            <a:r>
              <a:rPr lang="pt-BR" dirty="0">
                <a:hlinkClick r:id="rId5"/>
              </a:rPr>
              <a:t>https://</a:t>
            </a:r>
            <a:r>
              <a:rPr lang="pt-BR" dirty="0" smtClean="0">
                <a:hlinkClick r:id="rId5"/>
              </a:rPr>
              <a:t>scikit-learn.org</a:t>
            </a:r>
            <a:endParaRPr lang="pt-BR" dirty="0"/>
          </a:p>
        </p:txBody>
      </p:sp>
      <p:sp>
        <p:nvSpPr>
          <p:cNvPr id="8" name="TextBox 7"/>
          <p:cNvSpPr txBox="1"/>
          <p:nvPr/>
        </p:nvSpPr>
        <p:spPr>
          <a:xfrm>
            <a:off x="4234231" y="4339380"/>
            <a:ext cx="4416594" cy="369332"/>
          </a:xfrm>
          <a:prstGeom prst="rect">
            <a:avLst/>
          </a:prstGeom>
          <a:noFill/>
        </p:spPr>
        <p:txBody>
          <a:bodyPr wrap="none" rtlCol="0">
            <a:spAutoFit/>
          </a:bodyPr>
          <a:lstStyle/>
          <a:p>
            <a:r>
              <a:rPr lang="pt-BR" b="1" dirty="0" smtClean="0">
                <a:solidFill>
                  <a:srgbClr val="00B0F0"/>
                </a:solidFill>
              </a:rPr>
              <a:t>Exemplo: </a:t>
            </a:r>
            <a:r>
              <a:rPr lang="pt-BR" b="1" dirty="0">
                <a:solidFill>
                  <a:srgbClr val="00B0F0"/>
                </a:solidFill>
              </a:rPr>
              <a:t>normal_equation_example1.ipynb</a:t>
            </a:r>
          </a:p>
        </p:txBody>
      </p:sp>
    </p:spTree>
    <p:extLst>
      <p:ext uri="{BB962C8B-B14F-4D97-AF65-F5344CB8AC3E}">
        <p14:creationId xmlns:p14="http://schemas.microsoft.com/office/powerpoint/2010/main" val="2401004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59359" cy="5032375"/>
              </a:xfrm>
            </p:spPr>
            <p:txBody>
              <a:bodyPr>
                <a:normAutofit fontScale="92500" lnSpcReduction="20000"/>
              </a:bodyPr>
              <a:lstStyle/>
              <a:p>
                <a:r>
                  <a:rPr lang="pt-BR" dirty="0" smtClean="0"/>
                  <a:t>E </a:t>
                </a:r>
                <a:r>
                  <a:rPr lang="pt-BR" dirty="0"/>
                  <a:t>se plotarmos a função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Que forma vocês acham que ela </a:t>
                </a:r>
                <a:r>
                  <a:rPr lang="pt-BR" dirty="0" smtClean="0"/>
                  <a:t>terá?</a:t>
                </a:r>
                <a:endParaRPr lang="pt-BR" dirty="0"/>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mapeamento entre cada possível valor dos </a:t>
                </a:r>
                <a:r>
                  <a:rPr lang="pt-BR" dirty="0" smtClean="0"/>
                  <a:t>pesos do </a:t>
                </a:r>
                <a:r>
                  <a:rPr lang="pt-BR" dirty="0"/>
                  <a:t>modelo e o erro correspondente:</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m:t>
                        </m:r>
                      </m:sup>
                    </m:sSup>
                    <m:r>
                      <a:rPr lang="pt-BR" b="1" i="1">
                        <a:latin typeface="Cambria Math" panose="02040503050406030204" pitchFamily="18" charset="0"/>
                      </a:rPr>
                      <m:t>→</m:t>
                    </m:r>
                    <m:r>
                      <a:rPr lang="pt-BR" b="1" i="1">
                        <a:latin typeface="Cambria Math" panose="02040503050406030204" pitchFamily="18" charset="0"/>
                      </a:rPr>
                      <m:t>ℝ</m:t>
                    </m:r>
                    <m:r>
                      <a:rPr lang="pt-BR" b="1" i="1">
                        <a:latin typeface="Cambria Math" panose="02040503050406030204" pitchFamily="18" charset="0"/>
                      </a:rPr>
                      <m:t>.</m:t>
                    </m:r>
                  </m:oMath>
                </a14:m>
                <a:r>
                  <a:rPr lang="pt-BR" dirty="0"/>
                  <a:t> Esse mapeamento define a </a:t>
                </a:r>
                <a:r>
                  <a:rPr lang="pt-BR" b="1" i="1" dirty="0"/>
                  <a:t>superfície de erro</a:t>
                </a:r>
                <a:r>
                  <a:rPr lang="pt-BR" dirty="0"/>
                  <a:t>.</a:t>
                </a: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a:t>
                </a:r>
                <a:r>
                  <a:rPr lang="pt-BR" dirty="0"/>
                  <a:t>assume uma forma </a:t>
                </a:r>
                <a:r>
                  <a:rPr lang="pt-BR" b="1" i="1" dirty="0"/>
                  <a:t>quadrática</a:t>
                </a:r>
                <a:r>
                  <a:rPr lang="pt-BR" dirty="0"/>
                  <a:t> com respeito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el-GR" b="1" i="1">
                            <a:latin typeface="Cambria Math" panose="02040503050406030204" pitchFamily="18" charset="0"/>
                          </a:rPr>
                          <m:t>𝜱</m:t>
                        </m:r>
                        <m:r>
                          <a:rPr lang="pt-BR" b="1" i="1" dirty="0">
                            <a:latin typeface="Cambria Math" panose="02040503050406030204" pitchFamily="18" charset="0"/>
                          </a:rPr>
                          <m:t>𝒂</m:t>
                        </m:r>
                      </m:e>
                      <m:sup>
                        <m:r>
                          <a:rPr lang="pt-BR" i="1" dirty="0">
                            <a:latin typeface="Cambria Math" panose="02040503050406030204" pitchFamily="18" charset="0"/>
                          </a:rPr>
                          <m:t>𝑇</m:t>
                        </m:r>
                      </m:sup>
                    </m:sSup>
                  </m:oMath>
                </a14:m>
                <a:r>
                  <a:rPr lang="nl-BE" dirty="0"/>
                  <a:t>-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oMath>
                </a14:m>
                <a:r>
                  <a:rPr lang="nl-BE" dirty="0"/>
                  <a:t>.</a:t>
                </a:r>
                <a:endParaRPr lang="en-US" i="1" dirty="0"/>
              </a:p>
              <a:p>
                <a:r>
                  <a:rPr lang="pt-BR" dirty="0"/>
                  <a:t>Consequentemente, a superfície é </a:t>
                </a:r>
                <a:r>
                  <a:rPr lang="pt-BR" b="1" i="1" dirty="0"/>
                  <a:t>convexa </a:t>
                </a:r>
                <a:r>
                  <a:rPr lang="pt-BR" dirty="0"/>
                  <a:t>(ou seja, tem forma de tigela), e portanto possui um único </a:t>
                </a:r>
                <a:r>
                  <a:rPr lang="pt-BR" b="1" i="1" dirty="0"/>
                  <a:t>mínimo global</a:t>
                </a:r>
                <a:r>
                  <a:rPr lang="pt-BR" dirty="0"/>
                  <a:t>, que pode ser encontrado, por exemplo, pela </a:t>
                </a:r>
                <a:r>
                  <a:rPr lang="pt-BR" b="1" i="1" dirty="0"/>
                  <a:t>equação normal</a:t>
                </a:r>
                <a:r>
                  <a:rPr lang="pt-BR" dirty="0"/>
                  <a:t>.</a:t>
                </a:r>
              </a:p>
              <a:p>
                <a:r>
                  <a:rPr lang="pt-BR" dirty="0" smtClean="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a:t>
                </a:r>
                <a:r>
                  <a:rPr lang="nl-BE" dirty="0" smtClean="0"/>
                  <a:t>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a:t>
                </a:r>
                <a:r>
                  <a:rPr lang="nl-BE" dirty="0" smtClean="0"/>
                  <a:t>sempre será </a:t>
                </a:r>
                <a:r>
                  <a:rPr lang="nl-BE" b="1" dirty="0"/>
                  <a:t>convexa</a:t>
                </a:r>
                <a:r>
                  <a:rPr lang="nl-BE" dirty="0"/>
                  <a:t> com relação </a:t>
                </a:r>
                <a:r>
                  <a:rPr lang="nl-BE" dirty="0" smtClean="0"/>
                  <a:t>ao vetor de pesos, </a:t>
                </a:r>
                <a14:m>
                  <m:oMath xmlns:m="http://schemas.openxmlformats.org/officeDocument/2006/math">
                    <m:r>
                      <a:rPr lang="pt-BR" b="1" i="1">
                        <a:latin typeface="Cambria Math" panose="02040503050406030204" pitchFamily="18" charset="0"/>
                      </a:rPr>
                      <m:t>𝒂</m:t>
                    </m:r>
                  </m:oMath>
                </a14:m>
                <a:r>
                  <a:rPr lang="nl-BE" dirty="0" smtClean="0"/>
                  <a:t>.</a:t>
                </a:r>
              </a:p>
              <a:p>
                <a:pPr lvl="1">
                  <a:buFont typeface="Wingdings" panose="05000000000000000000" pitchFamily="2" charset="2"/>
                  <a:buChar char="§"/>
                </a:pPr>
                <a:r>
                  <a:rPr lang="pt-BR" dirty="0" smtClean="0"/>
                  <a:t>Lembrando que se </a:t>
                </a:r>
                <a14:m>
                  <m:oMath xmlns:m="http://schemas.openxmlformats.org/officeDocument/2006/math">
                    <m:r>
                      <a:rPr lang="pt-BR" b="1" i="1">
                        <a:latin typeface="Cambria Math" panose="02040503050406030204" pitchFamily="18" charset="0"/>
                      </a:rPr>
                      <m:t>𝜱</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nl-BE" dirty="0" smtClean="0"/>
                  <a:t> então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a:t>
                </a:r>
                <a:r>
                  <a:rPr lang="nl-BE" dirty="0" err="1"/>
                  <a:t>uma</a:t>
                </a:r>
                <a:r>
                  <a:rPr lang="nl-BE" dirty="0"/>
                  <a:t> </a:t>
                </a:r>
                <a:r>
                  <a:rPr lang="nl-BE" b="1" i="1" dirty="0" err="1"/>
                  <a:t>matriz</a:t>
                </a:r>
                <a:r>
                  <a:rPr lang="nl-BE" b="1" i="1" dirty="0"/>
                  <a:t> </a:t>
                </a:r>
                <a:r>
                  <a:rPr lang="nl-BE" b="1" i="1" dirty="0" err="1"/>
                  <a:t>positiva</a:t>
                </a:r>
                <a:r>
                  <a:rPr lang="nl-BE" b="1" i="1" dirty="0"/>
                  <a:t> semi-</a:t>
                </a:r>
                <a:r>
                  <a:rPr lang="nl-BE" b="1" i="1" dirty="0" err="1"/>
                  <a:t>definida</a:t>
                </a:r>
                <a:r>
                  <a:rPr lang="nl-BE" b="1" i="1" dirty="0"/>
                  <a:t> </a:t>
                </a:r>
                <a:r>
                  <a:rPr lang="nl-BE" dirty="0" err="1"/>
                  <a:t>pois</a:t>
                </a:r>
                <a:r>
                  <a:rPr lang="nl-BE" dirty="0"/>
                  <a:t>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𝒙</m:t>
                    </m:r>
                    <m:r>
                      <a:rPr lang="pt-BR">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𝜱</m:t>
                            </m:r>
                            <m:r>
                              <a:rPr lang="pt-BR" b="1" i="1">
                                <a:latin typeface="Cambria Math" panose="02040503050406030204" pitchFamily="18" charset="0"/>
                              </a:rPr>
                              <m:t>𝒙</m:t>
                            </m:r>
                          </m:e>
                        </m:d>
                      </m:e>
                      <m:sup>
                        <m:r>
                          <a:rPr lang="pt-BR" i="1">
                            <a:latin typeface="Cambria Math" panose="02040503050406030204" pitchFamily="18" charset="0"/>
                          </a:rPr>
                          <m:t>2</m:t>
                        </m:r>
                      </m:sup>
                    </m:sSup>
                  </m:oMath>
                </a14:m>
                <a:r>
                  <a:rPr lang="nl-BE" dirty="0"/>
                  <a:t> , ou seja, sempre terá valores </a:t>
                </a:r>
                <a:r>
                  <a:rPr lang="nl-BE" dirty="0" smtClean="0"/>
                  <a:t>positivos.</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59359" cy="5032375"/>
              </a:xfrm>
              <a:blipFill rotWithShape="0">
                <a:blip r:embed="rId3"/>
                <a:stretch>
                  <a:fillRect l="-819" t="-3027" r="-1584"/>
                </a:stretch>
              </a:blipFill>
            </p:spPr>
            <p:txBody>
              <a:bodyPr/>
              <a:lstStyle/>
              <a:p>
                <a:r>
                  <a:rPr lang="pt-BR">
                    <a:noFill/>
                  </a:rPr>
                  <a:t> </a:t>
                </a:r>
              </a:p>
            </p:txBody>
          </p:sp>
        </mc:Fallback>
      </mc:AlternateContent>
      <p:sp>
        <p:nvSpPr>
          <p:cNvPr id="4" name="Rectangle 3"/>
          <p:cNvSpPr/>
          <p:nvPr/>
        </p:nvSpPr>
        <p:spPr>
          <a:xfrm>
            <a:off x="9050196" y="3499945"/>
            <a:ext cx="1386577" cy="5122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018575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4425" t="5068" r="19368" b="12660"/>
          <a:stretch/>
        </p:blipFill>
        <p:spPr>
          <a:xfrm>
            <a:off x="8927023" y="1150413"/>
            <a:ext cx="3170016" cy="2954454"/>
          </a:xfrm>
          <a:prstGeom prst="rect">
            <a:avLst/>
          </a:prstGeom>
        </p:spPr>
      </p:pic>
      <p:sp>
        <p:nvSpPr>
          <p:cNvPr id="2" name="Title 1"/>
          <p:cNvSpPr>
            <a:spLocks noGrp="1"/>
          </p:cNvSpPr>
          <p:nvPr>
            <p:ph type="title"/>
          </p:nvPr>
        </p:nvSpPr>
        <p:spPr/>
        <p:txBody>
          <a:bodyPr/>
          <a:lstStyle/>
          <a:p>
            <a:r>
              <a:rPr lang="pt-BR" dirty="0"/>
              <a:t>Superfície de </a:t>
            </a:r>
            <a:r>
              <a:rPr lang="pt-BR" dirty="0" smtClean="0"/>
              <a:t>Erro: Exemplo</a:t>
            </a:r>
            <a:endParaRPr lang="pt-BR" dirty="0"/>
          </a:p>
        </p:txBody>
      </p:sp>
      <mc:AlternateContent xmlns:mc="http://schemas.openxmlformats.org/markup-compatibility/2006" xmlns:a14="http://schemas.microsoft.com/office/drawing/2010/main">
        <mc:Choice Requires="a14">
          <p:sp>
            <p:nvSpPr>
              <p:cNvPr id="5" name="TextBox 4"/>
              <p:cNvSpPr txBox="1"/>
              <p:nvPr/>
            </p:nvSpPr>
            <p:spPr>
              <a:xfrm>
                <a:off x="7415389" y="3431814"/>
                <a:ext cx="1944914" cy="738664"/>
              </a:xfrm>
              <a:prstGeom prst="rect">
                <a:avLst/>
              </a:prstGeom>
              <a:noFill/>
            </p:spPr>
            <p:txBody>
              <a:bodyPr wrap="square" rtlCol="0">
                <a:spAutoFit/>
              </a:bodyPr>
              <a:lstStyle/>
              <a:p>
                <a:pPr algn="ctr"/>
                <a:r>
                  <a:rPr lang="pt-BR" sz="1400" dirty="0" smtClean="0"/>
                  <a:t>O erro é calculado variando-se </a:t>
                </a:r>
                <a14:m>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𝑎</m:t>
                        </m:r>
                      </m:e>
                      <m:sub>
                        <m:r>
                          <a:rPr lang="pt-BR" sz="1400" b="0" i="1" smtClean="0">
                            <a:latin typeface="Cambria Math" panose="02040503050406030204" pitchFamily="18" charset="0"/>
                          </a:rPr>
                          <m:t>1</m:t>
                        </m:r>
                      </m:sub>
                    </m:sSub>
                  </m:oMath>
                </a14:m>
                <a:r>
                  <a:rPr lang="pt-BR" sz="1400" dirty="0" smtClean="0"/>
                  <a:t> e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pt-BR" sz="1400" b="0" i="1" smtClean="0">
                            <a:latin typeface="Cambria Math" panose="02040503050406030204" pitchFamily="18" charset="0"/>
                          </a:rPr>
                          <m:t>2</m:t>
                        </m:r>
                      </m:sub>
                    </m:sSub>
                  </m:oMath>
                </a14:m>
                <a:r>
                  <a:rPr lang="pt-BR" sz="1400" dirty="0" smtClean="0"/>
                  <a:t> na equação do EQM.</a:t>
                </a:r>
                <a:endParaRPr lang="pt-BR"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7415389" y="3431814"/>
                <a:ext cx="1944914" cy="738664"/>
              </a:xfrm>
              <a:prstGeom prst="rect">
                <a:avLst/>
              </a:prstGeom>
              <a:blipFill rotWithShape="0">
                <a:blip r:embed="rId4"/>
                <a:stretch>
                  <a:fillRect t="-1653" b="-7438"/>
                </a:stretch>
              </a:blipFill>
            </p:spPr>
            <p:txBody>
              <a:bodyPr/>
              <a:lstStyle/>
              <a:p>
                <a:r>
                  <a:rPr lang="pt-BR">
                    <a:noFill/>
                  </a:rPr>
                  <a:t> </a:t>
                </a:r>
              </a:p>
            </p:txBody>
          </p:sp>
        </mc:Fallback>
      </mc:AlternateContent>
      <p:sp>
        <p:nvSpPr>
          <p:cNvPr id="6" name="TextBox 5"/>
          <p:cNvSpPr txBox="1"/>
          <p:nvPr/>
        </p:nvSpPr>
        <p:spPr>
          <a:xfrm>
            <a:off x="8124649" y="781081"/>
            <a:ext cx="4067351" cy="369332"/>
          </a:xfrm>
          <a:prstGeom prst="rect">
            <a:avLst/>
          </a:prstGeom>
          <a:noFill/>
        </p:spPr>
        <p:txBody>
          <a:bodyPr wrap="square" rtlCol="0">
            <a:spAutoFit/>
          </a:bodyPr>
          <a:lstStyle/>
          <a:p>
            <a:r>
              <a:rPr lang="pt-BR" b="1" dirty="0" smtClean="0">
                <a:solidFill>
                  <a:srgbClr val="00B0F0"/>
                </a:solidFill>
              </a:rPr>
              <a:t>Exemplo: error_surface_example.ipynb</a:t>
            </a:r>
            <a:endParaRPr lang="pt-BR" b="1" dirty="0">
              <a:solidFill>
                <a:srgbClr val="00B0F0"/>
              </a:solidFill>
            </a:endParaRPr>
          </a:p>
        </p:txBody>
      </p:sp>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4626" t="6480" r="9303" b="2066"/>
          <a:stretch/>
        </p:blipFill>
        <p:spPr>
          <a:xfrm>
            <a:off x="8927022" y="4170478"/>
            <a:ext cx="3170016" cy="2526259"/>
          </a:xfrm>
          <a:prstGeom prst="rect">
            <a:avLst/>
          </a:prstGeom>
        </p:spPr>
      </p:pic>
      <p:sp>
        <p:nvSpPr>
          <p:cNvPr id="7" name="TextBox 6"/>
          <p:cNvSpPr txBox="1"/>
          <p:nvPr/>
        </p:nvSpPr>
        <p:spPr>
          <a:xfrm>
            <a:off x="10070090" y="4397999"/>
            <a:ext cx="1207510" cy="307777"/>
          </a:xfrm>
          <a:prstGeom prst="rect">
            <a:avLst/>
          </a:prstGeom>
          <a:noFill/>
        </p:spPr>
        <p:txBody>
          <a:bodyPr wrap="none" rtlCol="0">
            <a:spAutoFit/>
          </a:bodyPr>
          <a:lstStyle/>
          <a:p>
            <a:r>
              <a:rPr lang="pt-BR" sz="1400" dirty="0" smtClean="0"/>
              <a:t>solução ótima</a:t>
            </a:r>
            <a:endParaRPr lang="pt-BR" sz="1400" dirty="0"/>
          </a:p>
        </p:txBody>
      </p:sp>
      <p:cxnSp>
        <p:nvCxnSpPr>
          <p:cNvPr id="9" name="Straight Arrow Connector 8"/>
          <p:cNvCxnSpPr/>
          <p:nvPr/>
        </p:nvCxnSpPr>
        <p:spPr>
          <a:xfrm flipH="1">
            <a:off x="10652234" y="4705776"/>
            <a:ext cx="5845" cy="5977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9227767" y="2756604"/>
            <a:ext cx="1192078" cy="9066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8389568" cy="5032376"/>
              </a:xfrm>
            </p:spPr>
            <p:txBody>
              <a:bodyPr>
                <a:normAutofit fontScale="62500" lnSpcReduction="20000"/>
              </a:bodyPr>
              <a:lstStyle/>
              <a:p>
                <a:pPr marL="285750" indent="-285750"/>
                <a:r>
                  <a:rPr lang="pt-BR" dirty="0" smtClean="0"/>
                  <a:t>A figura ao lado mostra </a:t>
                </a:r>
                <a:r>
                  <a:rPr lang="pt-BR" dirty="0"/>
                  <a:t>a </a:t>
                </a:r>
                <a:r>
                  <a:rPr lang="pt-BR" b="1" i="1" dirty="0"/>
                  <a:t>superfície de erro </a:t>
                </a:r>
                <a:r>
                  <a:rPr lang="pt-BR" dirty="0" smtClean="0"/>
                  <a:t>para a seguinte </a:t>
                </a:r>
                <a:r>
                  <a:rPr lang="pt-BR" b="1" i="1" dirty="0" smtClean="0"/>
                  <a:t>função observável</a:t>
                </a:r>
                <a:r>
                  <a:rPr lang="pt-BR" dirty="0" smtClean="0"/>
                  <a:t>:</a:t>
                </a:r>
                <a:endParaRPr lang="pt-BR" dirty="0"/>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m:rPr>
                            <m:sty m:val="p"/>
                          </m:rPr>
                          <a:rPr lang="pt-BR" b="0" i="0" smtClean="0">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a14:m>
                <a:r>
                  <a:rPr lang="pt-BR" dirty="0"/>
                  <a:t> </a:t>
                </a:r>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a14:m>
                <a:r>
                  <a:rPr lang="nl-BE" dirty="0"/>
                  <a:t> e</a:t>
                </a:r>
                <a:r>
                  <a:rPr lang="nl-BE" dirty="0" smtClean="0"/>
                  <a:t>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pt-BR" dirty="0" smtClean="0"/>
                  <a:t> é a </a:t>
                </a:r>
                <a:r>
                  <a:rPr lang="pt-BR" b="1" i="1" dirty="0" smtClean="0"/>
                  <a:t>função objetivo</a:t>
                </a:r>
                <a:r>
                  <a:rPr lang="pt-BR" dirty="0" smtClean="0"/>
                  <a:t>. </a:t>
                </a:r>
              </a:p>
              <a:p>
                <a:r>
                  <a:rPr lang="pt-BR" dirty="0" smtClean="0"/>
                  <a:t>Neste exemplo, a </a:t>
                </a:r>
                <a:r>
                  <a:rPr lang="pt-BR" b="1" i="1" dirty="0" smtClean="0"/>
                  <a:t>função objetivo</a:t>
                </a:r>
                <a:r>
                  <a:rPr lang="pt-BR" dirty="0"/>
                  <a:t> </a:t>
                </a:r>
                <a:r>
                  <a:rPr lang="pt-BR" dirty="0" smtClean="0"/>
                  <a:t>(ou </a:t>
                </a:r>
                <a:r>
                  <a:rPr lang="pt-BR" b="1" i="1" dirty="0"/>
                  <a:t>modelo </a:t>
                </a:r>
                <a:r>
                  <a:rPr lang="pt-BR" b="1" i="1" dirty="0" smtClean="0"/>
                  <a:t>gerador</a:t>
                </a:r>
                <a:r>
                  <a:rPr lang="pt-BR" dirty="0" smtClean="0"/>
                  <a:t>) é dada por:</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m:oMathPara>
                </a14:m>
                <a:endParaRPr lang="pt-BR" dirty="0" smtClean="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a:t>
                </a:r>
                <a:r>
                  <a:rPr lang="pt-BR" dirty="0" smtClean="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a14:m>
                <a:r>
                  <a:rPr lang="pt-BR" dirty="0" smtClean="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1</m:t>
                        </m:r>
                      </m:sub>
                    </m:sSub>
                    <m:r>
                      <a:rPr lang="pt-BR" b="0" i="1" dirty="0" smtClean="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b="0" i="1" dirty="0" smtClean="0">
                        <a:latin typeface="Cambria Math" panose="02040503050406030204" pitchFamily="18" charset="0"/>
                      </a:rPr>
                      <m:t>=1</m:t>
                    </m:r>
                  </m:oMath>
                </a14:m>
                <a:r>
                  <a:rPr lang="pt-BR" dirty="0" smtClean="0"/>
                  <a:t>.</a:t>
                </a:r>
              </a:p>
              <a:p>
                <a:r>
                  <a:rPr lang="pt-BR" dirty="0" smtClean="0"/>
                  <a:t>A </a:t>
                </a:r>
                <a:r>
                  <a:rPr lang="pt-BR" b="1" i="1" dirty="0" smtClean="0"/>
                  <a:t>função hipótese</a:t>
                </a:r>
                <a:r>
                  <a:rPr lang="pt-BR" dirty="0" smtClean="0"/>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 é dada por</a:t>
                </a:r>
                <a:endParaRPr lang="pt-BR" dirty="0"/>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i="1">
                          <a:latin typeface="Cambria Math" panose="02040503050406030204" pitchFamily="18" charset="0"/>
                        </a:rPr>
                        <m:t>=</m:t>
                      </m:r>
                      <m:acc>
                        <m:accPr>
                          <m:chr m:val="̂"/>
                          <m:ctrlPr>
                            <a:rPr lang="pt-BR" i="1" smtClean="0">
                              <a:latin typeface="Cambria Math" panose="02040503050406030204" pitchFamily="18" charset="0"/>
                              <a:ea typeface="Cambria Math" panose="02040503050406030204" pitchFamily="18" charset="0"/>
                            </a:rPr>
                          </m:ctrlPr>
                        </m:accPr>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0" smtClean="0">
                          <a:latin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e>
                      </m:acc>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b="0" i="1" dirty="0" smtClean="0">
                              <a:latin typeface="Cambria Math" panose="02040503050406030204" pitchFamily="18" charset="0"/>
                            </a:rPr>
                            <m:t>2</m:t>
                          </m:r>
                        </m:sub>
                      </m:sSub>
                      <m:r>
                        <a:rPr lang="pt-BR" i="1" dirty="0">
                          <a:latin typeface="Cambria Math" panose="02040503050406030204" pitchFamily="18" charset="0"/>
                        </a:rPr>
                        <m:t>(</m:t>
                      </m:r>
                      <m:r>
                        <a:rPr lang="pt-BR" b="0" i="1" dirty="0" smtClean="0">
                          <a:latin typeface="Cambria Math" panose="02040503050406030204" pitchFamily="18" charset="0"/>
                        </a:rPr>
                        <m:t>𝑛</m:t>
                      </m:r>
                      <m:r>
                        <a:rPr lang="pt-BR" i="1" dirty="0">
                          <a:latin typeface="Cambria Math" panose="02040503050406030204" pitchFamily="18" charset="0"/>
                        </a:rPr>
                        <m:t>)</m:t>
                      </m:r>
                      <m:r>
                        <a:rPr lang="pt-BR" b="0" i="0" smtClean="0">
                          <a:latin typeface="Cambria Math" panose="02040503050406030204" pitchFamily="18" charset="0"/>
                        </a:rPr>
                        <m:t>.</m:t>
                      </m:r>
                    </m:oMath>
                  </m:oMathPara>
                </a14:m>
                <a:endParaRPr lang="pt-BR" dirty="0" smtClean="0"/>
              </a:p>
              <a:p>
                <a:r>
                  <a:rPr lang="pt-BR" dirty="0" smtClean="0"/>
                  <a:t>O erro </a:t>
                </a:r>
                <a:r>
                  <a:rPr lang="pt-BR" b="1" i="1" dirty="0"/>
                  <a:t>erro quadrático médio </a:t>
                </a:r>
                <a:r>
                  <a:rPr lang="pt-BR" dirty="0" smtClean="0"/>
                  <a:t>é calculado como</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e>
                              </m:d>
                            </m:e>
                            <m:sup>
                              <m:r>
                                <a:rPr lang="pt-BR" i="1">
                                  <a:latin typeface="Cambria Math" panose="02040503050406030204" pitchFamily="18" charset="0"/>
                                </a:rPr>
                                <m:t>2</m:t>
                              </m:r>
                            </m:sup>
                          </m:sSup>
                        </m:e>
                      </m:nary>
                    </m:oMath>
                  </m:oMathPara>
                </a14:m>
                <a:endParaRPr lang="pt-BR" b="0" dirty="0" smtClean="0"/>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d>
                                    <m:dPr>
                                      <m:ctrlPr>
                                        <a:rPr lang="pt-BR" i="1" dirty="0">
                                          <a:latin typeface="Cambria Math" panose="02040503050406030204" pitchFamily="18" charset="0"/>
                                        </a:rPr>
                                      </m:ctrlPr>
                                    </m:dPr>
                                    <m:e>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i="1" dirty="0">
                                              <a:latin typeface="Cambria Math" panose="02040503050406030204" pitchFamily="18" charset="0"/>
                                            </a:rPr>
                                            <m:t>1</m:t>
                                          </m:r>
                                        </m:sub>
                                      </m:sSub>
                                      <m:d>
                                        <m:dPr>
                                          <m:ctrlPr>
                                            <a:rPr lang="pt-BR" i="1" dirty="0">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e>
                                      </m:acc>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d>
                                </m:e>
                              </m:d>
                            </m:e>
                            <m:sup>
                              <m:r>
                                <a:rPr lang="pt-BR" i="1">
                                  <a:latin typeface="Cambria Math" panose="02040503050406030204" pitchFamily="18" charset="0"/>
                                </a:rPr>
                                <m:t>2</m:t>
                              </m:r>
                            </m:sup>
                          </m:sSup>
                        </m:e>
                      </m:nary>
                    </m:oMath>
                  </m:oMathPara>
                </a14:m>
                <a:endParaRPr lang="pt-BR" dirty="0" smtClean="0"/>
              </a:p>
              <a:p>
                <a:pPr marL="285750" indent="-285750"/>
                <a:r>
                  <a:rPr lang="pt-BR" dirty="0"/>
                  <a:t>A segunda figura mostra a </a:t>
                </a:r>
                <a:r>
                  <a:rPr lang="pt-BR" b="1" dirty="0"/>
                  <a:t>superfície de contorno</a:t>
                </a:r>
                <a:r>
                  <a:rPr lang="pt-BR" dirty="0"/>
                  <a:t>.</a:t>
                </a:r>
              </a:p>
              <a:p>
                <a:pPr lvl="1">
                  <a:buFont typeface="Wingdings" panose="05000000000000000000" pitchFamily="2" charset="2"/>
                  <a:buChar char="§"/>
                </a:pPr>
                <a:r>
                  <a:rPr lang="pt-BR" dirty="0"/>
                  <a:t>Uma linha de contorno de uma função de duas variáveis é uma curva ao longo da qual a função tem um valor constante. Ou seja, no nosso caso, cada uma das linhas indica curvas que </a:t>
                </a:r>
                <a:r>
                  <a:rPr lang="pt-BR" dirty="0" smtClean="0"/>
                  <a:t>têm </a:t>
                </a:r>
                <a:r>
                  <a:rPr lang="pt-BR" dirty="0"/>
                  <a:t>o mesmo </a:t>
                </a:r>
                <a:r>
                  <a:rPr lang="pt-BR" dirty="0" smtClean="0"/>
                  <a:t>erro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8389568" cy="5032376"/>
              </a:xfrm>
              <a:blipFill rotWithShape="0">
                <a:blip r:embed="rId6"/>
                <a:stretch>
                  <a:fillRect l="-581" t="-1937" b="-121"/>
                </a:stretch>
              </a:blipFill>
            </p:spPr>
            <p:txBody>
              <a:bodyPr/>
              <a:lstStyle/>
              <a:p>
                <a:r>
                  <a:rPr lang="pt-BR">
                    <a:noFill/>
                  </a:rPr>
                  <a:t> </a:t>
                </a:r>
              </a:p>
            </p:txBody>
          </p:sp>
        </mc:Fallback>
      </mc:AlternateContent>
      <p:cxnSp>
        <p:nvCxnSpPr>
          <p:cNvPr id="17" name="Straight Arrow Connector 16"/>
          <p:cNvCxnSpPr/>
          <p:nvPr/>
        </p:nvCxnSpPr>
        <p:spPr>
          <a:xfrm flipH="1">
            <a:off x="6879771" y="4170478"/>
            <a:ext cx="1436915" cy="10256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7170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2"/>
            <a:ext cx="10515600" cy="1032572"/>
          </a:xfrm>
        </p:spPr>
        <p:txBody>
          <a:bodyPr/>
          <a:lstStyle/>
          <a:p>
            <a:r>
              <a:rPr lang="pt-BR" dirty="0" smtClean="0"/>
              <a:t>Formatos diferentes para a superfície de erro</a:t>
            </a:r>
            <a:endParaRPr lang="pt-BR" dirty="0"/>
          </a:p>
        </p:txBody>
      </p:sp>
      <p:sp>
        <p:nvSpPr>
          <p:cNvPr id="4" name="Rectangle 3"/>
          <p:cNvSpPr/>
          <p:nvPr/>
        </p:nvSpPr>
        <p:spPr>
          <a:xfrm>
            <a:off x="0" y="6364251"/>
            <a:ext cx="6218847" cy="338554"/>
          </a:xfrm>
          <a:prstGeom prst="rect">
            <a:avLst/>
          </a:prstGeom>
          <a:noFill/>
        </p:spPr>
        <p:txBody>
          <a:bodyPr wrap="square" rtlCol="0">
            <a:spAutoFit/>
          </a:bodyPr>
          <a:lstStyle/>
          <a:p>
            <a:r>
              <a:rPr lang="pt-BR" sz="1600" b="1" dirty="0">
                <a:solidFill>
                  <a:srgbClr val="00B0F0"/>
                </a:solidFill>
              </a:rPr>
              <a:t>Exemplo: formatos_diferentes_da_superfície_de_erro.ipynb</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0625" t="19499" r="28607" b="15042"/>
          <a:stretch/>
        </p:blipFill>
        <p:spPr>
          <a:xfrm>
            <a:off x="4948928" y="812800"/>
            <a:ext cx="2252502" cy="242637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4812" t="10821" r="9367" b="5970"/>
          <a:stretch/>
        </p:blipFill>
        <p:spPr>
          <a:xfrm>
            <a:off x="5342917" y="5127869"/>
            <a:ext cx="1893633" cy="1224000"/>
          </a:xfrm>
          <a:prstGeom prst="rect">
            <a:avLst/>
          </a:prstGeom>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11196" t="19652" r="28676" b="15103"/>
          <a:stretch/>
        </p:blipFill>
        <p:spPr>
          <a:xfrm>
            <a:off x="7474851" y="812800"/>
            <a:ext cx="2214756" cy="2403245"/>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l="4812" t="10397" r="9119" b="6393"/>
          <a:stretch/>
        </p:blipFill>
        <p:spPr>
          <a:xfrm>
            <a:off x="7760670" y="5127869"/>
            <a:ext cx="1893600" cy="1220443"/>
          </a:xfrm>
          <a:prstGeom prst="rect">
            <a:avLst/>
          </a:prstGeom>
        </p:spPr>
      </p:pic>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l="10625" t="19243" r="28607" b="14659"/>
          <a:stretch/>
        </p:blipFill>
        <p:spPr>
          <a:xfrm>
            <a:off x="9917271" y="812800"/>
            <a:ext cx="2230704" cy="2426379"/>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l="3732" t="10075" r="9453" b="5970"/>
          <a:stretch/>
        </p:blipFill>
        <p:spPr>
          <a:xfrm>
            <a:off x="10059040" y="5124312"/>
            <a:ext cx="1898560" cy="1224000"/>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228904" y="1312797"/>
                <a:ext cx="3881118" cy="923330"/>
              </a:xfrm>
              <a:prstGeom prst="rect">
                <a:avLst/>
              </a:prstGeom>
              <a:noFill/>
            </p:spPr>
            <p:txBody>
              <a:bodyPr wrap="square" rtlCol="0">
                <a:spAutoFit/>
              </a:bodyPr>
              <a:lstStyle/>
              <a:p>
                <a:r>
                  <a:rPr lang="pt-BR" dirty="0" smtClean="0"/>
                  <a:t>Função objetivo</a:t>
                </a:r>
                <a:r>
                  <a:rPr lang="pt-BR" b="0" dirty="0" smtClean="0"/>
                  <a:t>:</a:t>
                </a:r>
              </a:p>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m:oMathPara>
                </a14:m>
                <a:endParaRPr lang="pt-BR" b="0" i="1" dirty="0" smtClean="0">
                  <a:latin typeface="Cambria Math" panose="02040503050406030204" pitchFamily="18" charset="0"/>
                </a:endParaRPr>
              </a:p>
              <a:p>
                <a:r>
                  <a:rPr lang="pt-BR" dirty="0" smtClean="0"/>
                  <a:t>onde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=1</m:t>
                    </m:r>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i="1">
                        <a:latin typeface="Cambria Math" panose="02040503050406030204" pitchFamily="18" charset="0"/>
                      </a:rPr>
                      <m:t>=1</m:t>
                    </m:r>
                  </m:oMath>
                </a14:m>
                <a:r>
                  <a:rPr lang="pt-BR" dirty="0" smtClean="0"/>
                  <a:t>.</a:t>
                </a:r>
                <a:endParaRPr lang="pt-BR" dirty="0"/>
              </a:p>
            </p:txBody>
          </p:sp>
        </mc:Choice>
        <mc:Fallback xmlns="">
          <p:sp>
            <p:nvSpPr>
              <p:cNvPr id="17" name="TextBox 16"/>
              <p:cNvSpPr txBox="1">
                <a:spLocks noRot="1" noChangeAspect="1" noMove="1" noResize="1" noEditPoints="1" noAdjustHandles="1" noChangeArrowheads="1" noChangeShapeType="1" noTextEdit="1"/>
              </p:cNvSpPr>
              <p:nvPr/>
            </p:nvSpPr>
            <p:spPr>
              <a:xfrm>
                <a:off x="228904" y="1312797"/>
                <a:ext cx="3881118" cy="923330"/>
              </a:xfrm>
              <a:prstGeom prst="rect">
                <a:avLst/>
              </a:prstGeom>
              <a:blipFill rotWithShape="0">
                <a:blip r:embed="rId9"/>
                <a:stretch>
                  <a:fillRect l="-1415" t="-3289"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342918" y="6335803"/>
                <a:ext cx="191405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𝑥</m:t>
                          </m:r>
                        </m:e>
                        <m:sub>
                          <m:r>
                            <a:rPr lang="pt-BR" sz="1400" i="1">
                              <a:latin typeface="Cambria Math" panose="02040503050406030204" pitchFamily="18" charset="0"/>
                            </a:rPr>
                            <m:t>1</m:t>
                          </m:r>
                        </m:sub>
                      </m:sSub>
                      <m:r>
                        <a:rPr lang="pt-BR" sz="1400" b="0" i="0" smtClean="0">
                          <a:latin typeface="Cambria Math" panose="02040503050406030204" pitchFamily="18" charset="0"/>
                        </a:rPr>
                        <m:t>=2∗</m:t>
                      </m:r>
                      <m:r>
                        <m:rPr>
                          <m:sty m:val="p"/>
                        </m:rPr>
                        <a:rPr lang="pt-BR" sz="1400" b="0" i="0" smtClean="0">
                          <a:latin typeface="Cambria Math" panose="02040503050406030204" pitchFamily="18" charset="0"/>
                        </a:rPr>
                        <m:t>randn</m:t>
                      </m:r>
                      <m:d>
                        <m:dPr>
                          <m:ctrlPr>
                            <a:rPr lang="pt-BR" sz="1400" b="0" i="1" smtClean="0">
                              <a:latin typeface="Cambria Math" panose="02040503050406030204" pitchFamily="18" charset="0"/>
                            </a:rPr>
                          </m:ctrlPr>
                        </m:dPr>
                        <m:e>
                          <m:r>
                            <m:rPr>
                              <m:sty m:val="p"/>
                            </m:rPr>
                            <a:rPr lang="pt-BR" sz="1400" b="0" i="0" smtClean="0">
                              <a:latin typeface="Cambria Math" panose="02040503050406030204" pitchFamily="18" charset="0"/>
                            </a:rPr>
                            <m:t>M</m:t>
                          </m:r>
                          <m:r>
                            <a:rPr lang="pt-BR" sz="1400" b="0" i="0" smtClean="0">
                              <a:latin typeface="Cambria Math" panose="02040503050406030204" pitchFamily="18" charset="0"/>
                            </a:rPr>
                            <m:t>,1</m:t>
                          </m:r>
                        </m:e>
                      </m:d>
                    </m:oMath>
                  </m:oMathPara>
                </a14:m>
                <a:endParaRPr lang="pt-BR" sz="1400" b="0" dirty="0" smtClean="0"/>
              </a:p>
              <a:p>
                <a:pPr/>
                <a14:m>
                  <m:oMathPara xmlns:m="http://schemas.openxmlformats.org/officeDocument/2006/math">
                    <m:oMathParaPr>
                      <m:jc m:val="centerGroup"/>
                    </m:oMathParaPr>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b="0" i="1" smtClean="0">
                              <a:latin typeface="Cambria Math" panose="02040503050406030204" pitchFamily="18" charset="0"/>
                            </a:rPr>
                            <m:t>2</m:t>
                          </m:r>
                        </m:sub>
                      </m:sSub>
                      <m:r>
                        <a:rPr lang="pt-BR" sz="1400" b="0" i="1" smtClean="0">
                          <a:latin typeface="Cambria Math" panose="02040503050406030204" pitchFamily="18" charset="0"/>
                        </a:rPr>
                        <m:t>=</m:t>
                      </m:r>
                      <m:r>
                        <m:rPr>
                          <m:sty m:val="p"/>
                        </m:rPr>
                        <a:rPr lang="pt-BR" sz="1400">
                          <a:latin typeface="Cambria Math" panose="02040503050406030204" pitchFamily="18" charset="0"/>
                        </a:rPr>
                        <m:t>randn</m:t>
                      </m:r>
                      <m:d>
                        <m:dPr>
                          <m:ctrlPr>
                            <a:rPr lang="pt-BR" sz="1400" i="1">
                              <a:latin typeface="Cambria Math" panose="02040503050406030204" pitchFamily="18" charset="0"/>
                            </a:rPr>
                          </m:ctrlPr>
                        </m:dPr>
                        <m:e>
                          <m:r>
                            <m:rPr>
                              <m:sty m:val="p"/>
                            </m:rPr>
                            <a:rPr lang="pt-BR" sz="1400">
                              <a:latin typeface="Cambria Math" panose="02040503050406030204" pitchFamily="18" charset="0"/>
                            </a:rPr>
                            <m:t>M</m:t>
                          </m:r>
                          <m:r>
                            <a:rPr lang="pt-BR" sz="1400">
                              <a:latin typeface="Cambria Math" panose="02040503050406030204" pitchFamily="18" charset="0"/>
                            </a:rPr>
                            <m:t>,1</m:t>
                          </m:r>
                        </m:e>
                      </m:d>
                    </m:oMath>
                  </m:oMathPara>
                </a14:m>
                <a:endParaRPr lang="pt-BR" sz="1400" dirty="0"/>
              </a:p>
            </p:txBody>
          </p:sp>
        </mc:Choice>
        <mc:Fallback xmlns="">
          <p:sp>
            <p:nvSpPr>
              <p:cNvPr id="18" name="Rectangle 17"/>
              <p:cNvSpPr>
                <a:spLocks noRot="1" noChangeAspect="1" noMove="1" noResize="1" noEditPoints="1" noAdjustHandles="1" noChangeArrowheads="1" noChangeShapeType="1" noTextEdit="1"/>
              </p:cNvSpPr>
              <p:nvPr/>
            </p:nvSpPr>
            <p:spPr>
              <a:xfrm>
                <a:off x="5342918" y="6335803"/>
                <a:ext cx="1914052" cy="52322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827808" y="6320474"/>
                <a:ext cx="18264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𝑥</m:t>
                          </m:r>
                        </m:e>
                        <m:sub>
                          <m:r>
                            <a:rPr lang="pt-BR" sz="1400" i="1">
                              <a:latin typeface="Cambria Math" panose="02040503050406030204" pitchFamily="18" charset="0"/>
                            </a:rPr>
                            <m:t>1</m:t>
                          </m:r>
                        </m:sub>
                      </m:sSub>
                      <m:r>
                        <a:rPr lang="pt-BR" sz="1400" b="0" i="0" smtClean="0">
                          <a:latin typeface="Cambria Math" panose="02040503050406030204" pitchFamily="18" charset="0"/>
                        </a:rPr>
                        <m:t>=</m:t>
                      </m:r>
                      <m:r>
                        <m:rPr>
                          <m:sty m:val="p"/>
                        </m:rPr>
                        <a:rPr lang="pt-BR" sz="1400" b="0" i="0" smtClean="0">
                          <a:latin typeface="Cambria Math" panose="02040503050406030204" pitchFamily="18" charset="0"/>
                        </a:rPr>
                        <m:t>randn</m:t>
                      </m:r>
                      <m:d>
                        <m:dPr>
                          <m:ctrlPr>
                            <a:rPr lang="pt-BR" sz="1400" b="0" i="1" smtClean="0">
                              <a:latin typeface="Cambria Math" panose="02040503050406030204" pitchFamily="18" charset="0"/>
                            </a:rPr>
                          </m:ctrlPr>
                        </m:dPr>
                        <m:e>
                          <m:r>
                            <m:rPr>
                              <m:sty m:val="p"/>
                            </m:rPr>
                            <a:rPr lang="pt-BR" sz="1400" b="0" i="0" smtClean="0">
                              <a:latin typeface="Cambria Math" panose="02040503050406030204" pitchFamily="18" charset="0"/>
                            </a:rPr>
                            <m:t>M</m:t>
                          </m:r>
                          <m:r>
                            <a:rPr lang="pt-BR" sz="1400" b="0" i="0" smtClean="0">
                              <a:latin typeface="Cambria Math" panose="02040503050406030204" pitchFamily="18" charset="0"/>
                            </a:rPr>
                            <m:t>,1</m:t>
                          </m:r>
                        </m:e>
                      </m:d>
                    </m:oMath>
                  </m:oMathPara>
                </a14:m>
                <a:endParaRPr lang="pt-BR" sz="1400" b="0" dirty="0" smtClean="0"/>
              </a:p>
              <a:p>
                <a:pPr/>
                <a14:m>
                  <m:oMathPara xmlns:m="http://schemas.openxmlformats.org/officeDocument/2006/math">
                    <m:oMathParaPr>
                      <m:jc m:val="centerGroup"/>
                    </m:oMathParaPr>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b="0" i="1" smtClean="0">
                              <a:latin typeface="Cambria Math" panose="02040503050406030204" pitchFamily="18" charset="0"/>
                            </a:rPr>
                            <m:t>2</m:t>
                          </m:r>
                        </m:sub>
                      </m:sSub>
                      <m:r>
                        <a:rPr lang="pt-BR" sz="1400" b="0" i="1" smtClean="0">
                          <a:latin typeface="Cambria Math" panose="02040503050406030204" pitchFamily="18" charset="0"/>
                        </a:rPr>
                        <m:t>=</m:t>
                      </m:r>
                      <m:r>
                        <a:rPr lang="pt-BR" sz="1400">
                          <a:latin typeface="Cambria Math" panose="02040503050406030204" pitchFamily="18" charset="0"/>
                        </a:rPr>
                        <m:t>2∗</m:t>
                      </m:r>
                      <m:r>
                        <m:rPr>
                          <m:sty m:val="p"/>
                        </m:rPr>
                        <a:rPr lang="pt-BR" sz="1400">
                          <a:latin typeface="Cambria Math" panose="02040503050406030204" pitchFamily="18" charset="0"/>
                        </a:rPr>
                        <m:t>randn</m:t>
                      </m:r>
                      <m:d>
                        <m:dPr>
                          <m:ctrlPr>
                            <a:rPr lang="pt-BR" sz="1400" i="1">
                              <a:latin typeface="Cambria Math" panose="02040503050406030204" pitchFamily="18" charset="0"/>
                            </a:rPr>
                          </m:ctrlPr>
                        </m:dPr>
                        <m:e>
                          <m:r>
                            <m:rPr>
                              <m:sty m:val="p"/>
                            </m:rPr>
                            <a:rPr lang="pt-BR" sz="1400">
                              <a:latin typeface="Cambria Math" panose="02040503050406030204" pitchFamily="18" charset="0"/>
                            </a:rPr>
                            <m:t>M</m:t>
                          </m:r>
                          <m:r>
                            <a:rPr lang="pt-BR" sz="1400">
                              <a:latin typeface="Cambria Math" panose="02040503050406030204" pitchFamily="18" charset="0"/>
                            </a:rPr>
                            <m:t>,1</m:t>
                          </m:r>
                        </m:e>
                      </m:d>
                    </m:oMath>
                  </m:oMathPara>
                </a14:m>
                <a:endParaRPr lang="pt-BR" sz="1400" dirty="0"/>
              </a:p>
            </p:txBody>
          </p:sp>
        </mc:Choice>
        <mc:Fallback xmlns="">
          <p:sp>
            <p:nvSpPr>
              <p:cNvPr id="19" name="Rectangle 18"/>
              <p:cNvSpPr>
                <a:spLocks noRot="1" noChangeAspect="1" noMove="1" noResize="1" noEditPoints="1" noAdjustHandles="1" noChangeArrowheads="1" noChangeShapeType="1" noTextEdit="1"/>
              </p:cNvSpPr>
              <p:nvPr/>
            </p:nvSpPr>
            <p:spPr>
              <a:xfrm>
                <a:off x="7827808" y="6320474"/>
                <a:ext cx="1826462" cy="523220"/>
              </a:xfrm>
              <a:prstGeom prst="rect">
                <a:avLst/>
              </a:prstGeom>
              <a:blipFill rotWithShape="0">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10213233" y="6319285"/>
                <a:ext cx="18264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𝑥</m:t>
                          </m:r>
                        </m:e>
                        <m:sub>
                          <m:r>
                            <a:rPr lang="pt-BR" sz="1400" i="1">
                              <a:latin typeface="Cambria Math" panose="02040503050406030204" pitchFamily="18" charset="0"/>
                            </a:rPr>
                            <m:t>1</m:t>
                          </m:r>
                        </m:sub>
                      </m:sSub>
                      <m:r>
                        <a:rPr lang="pt-BR" sz="1400" b="0" i="0" smtClean="0">
                          <a:latin typeface="Cambria Math" panose="02040503050406030204" pitchFamily="18" charset="0"/>
                        </a:rPr>
                        <m:t>=2∗</m:t>
                      </m:r>
                      <m:r>
                        <m:rPr>
                          <m:sty m:val="p"/>
                        </m:rPr>
                        <a:rPr lang="pt-BR" sz="1400" b="0" i="0" smtClean="0">
                          <a:latin typeface="Cambria Math" panose="02040503050406030204" pitchFamily="18" charset="0"/>
                        </a:rPr>
                        <m:t>randn</m:t>
                      </m:r>
                      <m:d>
                        <m:dPr>
                          <m:ctrlPr>
                            <a:rPr lang="pt-BR" sz="1400" b="0" i="1" smtClean="0">
                              <a:latin typeface="Cambria Math" panose="02040503050406030204" pitchFamily="18" charset="0"/>
                            </a:rPr>
                          </m:ctrlPr>
                        </m:dPr>
                        <m:e>
                          <m:r>
                            <m:rPr>
                              <m:sty m:val="p"/>
                            </m:rPr>
                            <a:rPr lang="pt-BR" sz="1400" b="0" i="0" smtClean="0">
                              <a:latin typeface="Cambria Math" panose="02040503050406030204" pitchFamily="18" charset="0"/>
                            </a:rPr>
                            <m:t>M</m:t>
                          </m:r>
                          <m:r>
                            <a:rPr lang="pt-BR" sz="1400" b="0" i="0" smtClean="0">
                              <a:latin typeface="Cambria Math" panose="02040503050406030204" pitchFamily="18" charset="0"/>
                            </a:rPr>
                            <m:t>,1</m:t>
                          </m:r>
                        </m:e>
                      </m:d>
                    </m:oMath>
                  </m:oMathPara>
                </a14:m>
                <a:endParaRPr lang="pt-BR" sz="1400" b="0" dirty="0" smtClean="0"/>
              </a:p>
              <a:p>
                <a:pPr/>
                <a14:m>
                  <m:oMathPara xmlns:m="http://schemas.openxmlformats.org/officeDocument/2006/math">
                    <m:oMathParaPr>
                      <m:jc m:val="centerGroup"/>
                    </m:oMathParaPr>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b="0" i="1" smtClean="0">
                              <a:latin typeface="Cambria Math" panose="02040503050406030204" pitchFamily="18" charset="0"/>
                            </a:rPr>
                            <m:t>2</m:t>
                          </m:r>
                        </m:sub>
                      </m:sSub>
                      <m:r>
                        <a:rPr lang="pt-BR" sz="1400" b="0" i="1" smtClean="0">
                          <a:latin typeface="Cambria Math" panose="02040503050406030204" pitchFamily="18" charset="0"/>
                        </a:rPr>
                        <m:t>=</m:t>
                      </m:r>
                      <m:r>
                        <a:rPr lang="pt-BR" sz="1400">
                          <a:latin typeface="Cambria Math" panose="02040503050406030204" pitchFamily="18" charset="0"/>
                        </a:rPr>
                        <m:t>2∗</m:t>
                      </m:r>
                      <m:r>
                        <m:rPr>
                          <m:sty m:val="p"/>
                        </m:rPr>
                        <a:rPr lang="pt-BR" sz="1400">
                          <a:latin typeface="Cambria Math" panose="02040503050406030204" pitchFamily="18" charset="0"/>
                        </a:rPr>
                        <m:t>randn</m:t>
                      </m:r>
                      <m:d>
                        <m:dPr>
                          <m:ctrlPr>
                            <a:rPr lang="pt-BR" sz="1400" i="1">
                              <a:latin typeface="Cambria Math" panose="02040503050406030204" pitchFamily="18" charset="0"/>
                            </a:rPr>
                          </m:ctrlPr>
                        </m:dPr>
                        <m:e>
                          <m:r>
                            <m:rPr>
                              <m:sty m:val="p"/>
                            </m:rPr>
                            <a:rPr lang="pt-BR" sz="1400">
                              <a:latin typeface="Cambria Math" panose="02040503050406030204" pitchFamily="18" charset="0"/>
                            </a:rPr>
                            <m:t>M</m:t>
                          </m:r>
                          <m:r>
                            <a:rPr lang="pt-BR" sz="1400">
                              <a:latin typeface="Cambria Math" panose="02040503050406030204" pitchFamily="18" charset="0"/>
                            </a:rPr>
                            <m:t>,1</m:t>
                          </m:r>
                        </m:e>
                      </m:d>
                    </m:oMath>
                  </m:oMathPara>
                </a14:m>
                <a:endParaRPr lang="pt-BR" sz="1400" dirty="0"/>
              </a:p>
            </p:txBody>
          </p:sp>
        </mc:Choice>
        <mc:Fallback xmlns="">
          <p:sp>
            <p:nvSpPr>
              <p:cNvPr id="20" name="Rectangle 19"/>
              <p:cNvSpPr>
                <a:spLocks noRot="1" noChangeAspect="1" noMove="1" noResize="1" noEditPoints="1" noAdjustHandles="1" noChangeArrowheads="1" noChangeShapeType="1" noTextEdit="1"/>
              </p:cNvSpPr>
              <p:nvPr/>
            </p:nvSpPr>
            <p:spPr>
              <a:xfrm>
                <a:off x="10213233" y="6319285"/>
                <a:ext cx="1826462" cy="523220"/>
              </a:xfrm>
              <a:prstGeom prst="rect">
                <a:avLst/>
              </a:prstGeom>
              <a:blipFill rotWithShape="0">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134383" y="2700687"/>
                <a:ext cx="4703211"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dirty="0"/>
                                    <m:t>(</m:t>
                                  </m:r>
                                  <m:r>
                                    <m:rPr>
                                      <m:nor/>
                                    </m:rPr>
                                    <a:rPr lang="pt-BR" b="0" i="1" dirty="0" smtClean="0"/>
                                    <m:t>n</m:t>
                                  </m:r>
                                  <m:r>
                                    <m:rPr>
                                      <m:nor/>
                                    </m:rPr>
                                    <a:rPr lang="pt-BR" dirty="0"/>
                                    <m:t>)</m:t>
                                  </m:r>
                                  <m:r>
                                    <a:rPr lang="pt-BR" i="1" dirty="0">
                                      <a:latin typeface="Cambria Math" panose="02040503050406030204" pitchFamily="18" charset="0"/>
                                    </a:rPr>
                                    <m:t> −</m:t>
                                  </m:r>
                                  <m:d>
                                    <m:dPr>
                                      <m:ctrlPr>
                                        <a:rPr lang="pt-BR" i="1" dirty="0" smtClean="0">
                                          <a:latin typeface="Cambria Math" panose="02040503050406030204" pitchFamily="18" charset="0"/>
                                        </a:rPr>
                                      </m:ctrlPr>
                                    </m:dPr>
                                    <m:e>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e>
                                  </m:d>
                                </m:e>
                              </m:d>
                            </m:e>
                            <m:sup>
                              <m:r>
                                <a:rPr lang="pt-BR" i="1">
                                  <a:latin typeface="Cambria Math" panose="02040503050406030204" pitchFamily="18" charset="0"/>
                                </a:rPr>
                                <m:t>2</m:t>
                              </m:r>
                            </m:sup>
                          </m:sSup>
                        </m:e>
                      </m:nary>
                    </m:oMath>
                  </m:oMathPara>
                </a14:m>
                <a:endParaRPr lang="pt-BR" dirty="0"/>
              </a:p>
            </p:txBody>
          </p:sp>
        </mc:Choice>
        <mc:Fallback xmlns="">
          <p:sp>
            <p:nvSpPr>
              <p:cNvPr id="21" name="Rectangle 20"/>
              <p:cNvSpPr>
                <a:spLocks noRot="1" noChangeAspect="1" noMove="1" noResize="1" noEditPoints="1" noAdjustHandles="1" noChangeArrowheads="1" noChangeShapeType="1" noTextEdit="1"/>
              </p:cNvSpPr>
              <p:nvPr/>
            </p:nvSpPr>
            <p:spPr>
              <a:xfrm>
                <a:off x="134383" y="2700687"/>
                <a:ext cx="4703211" cy="871457"/>
              </a:xfrm>
              <a:prstGeom prst="rect">
                <a:avLst/>
              </a:prstGeom>
              <a:blipFill rotWithShape="0">
                <a:blip r:embed="rId14"/>
                <a:stretch>
                  <a:fillRect/>
                </a:stretch>
              </a:blipFill>
            </p:spPr>
            <p:txBody>
              <a:bodyPr/>
              <a:lstStyle/>
              <a:p>
                <a:r>
                  <a:rPr lang="pt-BR">
                    <a:noFill/>
                  </a:rPr>
                  <a:t> </a:t>
                </a:r>
              </a:p>
            </p:txBody>
          </p:sp>
        </mc:Fallback>
      </mc:AlternateContent>
      <p:sp>
        <p:nvSpPr>
          <p:cNvPr id="22" name="TextBox 21"/>
          <p:cNvSpPr txBox="1"/>
          <p:nvPr/>
        </p:nvSpPr>
        <p:spPr>
          <a:xfrm>
            <a:off x="181930" y="2319231"/>
            <a:ext cx="3973440" cy="369332"/>
          </a:xfrm>
          <a:prstGeom prst="rect">
            <a:avLst/>
          </a:prstGeom>
          <a:noFill/>
        </p:spPr>
        <p:txBody>
          <a:bodyPr wrap="square" rtlCol="0">
            <a:spAutoFit/>
          </a:bodyPr>
          <a:lstStyle/>
          <a:p>
            <a:r>
              <a:rPr lang="pt-BR" dirty="0" smtClean="0"/>
              <a:t>Para plotar a superfície de erro usamos:</a:t>
            </a:r>
            <a:endParaRPr lang="pt-BR" dirty="0"/>
          </a:p>
        </p:txBody>
      </p:sp>
      <mc:AlternateContent xmlns:mc="http://schemas.openxmlformats.org/markup-compatibility/2006" xmlns:a14="http://schemas.microsoft.com/office/drawing/2010/main">
        <mc:Choice Requires="a14">
          <p:sp>
            <p:nvSpPr>
              <p:cNvPr id="23" name="TextBox 22"/>
              <p:cNvSpPr txBox="1"/>
              <p:nvPr/>
            </p:nvSpPr>
            <p:spPr>
              <a:xfrm>
                <a:off x="148110" y="3668902"/>
                <a:ext cx="5112712" cy="2585323"/>
              </a:xfrm>
              <a:prstGeom prst="rect">
                <a:avLst/>
              </a:prstGeom>
              <a:noFill/>
            </p:spPr>
            <p:txBody>
              <a:bodyPr wrap="square" rtlCol="0">
                <a:spAutoFit/>
              </a:bodyPr>
              <a:lstStyle/>
              <a:p>
                <a:pPr marL="285750" indent="-285750">
                  <a:buFont typeface="Arial" panose="020B0604020202020204" pitchFamily="34" charset="0"/>
                  <a:buChar char="•"/>
                </a:pPr>
                <a:r>
                  <a:rPr lang="pt-BR" dirty="0" smtClean="0"/>
                  <a:t>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smtClean="0"/>
                  <a:t> varia entre um intervalo muito grande de valores, então o </a:t>
                </a:r>
                <a:r>
                  <a:rPr lang="pt-BR" b="1" i="1" dirty="0" smtClean="0"/>
                  <a:t>peso</a:t>
                </a:r>
                <a:r>
                  <a:rPr lang="pt-BR" dirty="0" smtClean="0"/>
                  <a:t> da variação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no erro é maior, ou seja, o erro varia mais rapidamente com variações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resultando num vale.</a:t>
                </a:r>
              </a:p>
              <a:p>
                <a:pPr marL="285750" indent="-285750">
                  <a:buFont typeface="Arial" panose="020B0604020202020204" pitchFamily="34" charset="0"/>
                  <a:buChar char="•"/>
                </a:pPr>
                <a:r>
                  <a:rPr lang="pt-BR" dirty="0" smtClean="0"/>
                  <a:t>A mesma coisa pode ser dita para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smtClean="0"/>
                  <a:t> </a:t>
                </a:r>
                <a:r>
                  <a:rPr lang="pt-BR" dirty="0"/>
                  <a:t>(vale)</a:t>
                </a:r>
                <a:r>
                  <a:rPr lang="pt-BR" dirty="0" smtClean="0"/>
                  <a:t>.</a:t>
                </a:r>
              </a:p>
              <a:p>
                <a:pPr marL="285750" indent="-285750">
                  <a:buFont typeface="Arial" panose="020B0604020202020204" pitchFamily="34" charset="0"/>
                  <a:buChar char="•"/>
                </a:pPr>
                <a:r>
                  <a:rPr lang="pt-BR" dirty="0" smtClean="0"/>
                  <a:t>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smtClean="0"/>
                  <a:t> variam entre um intervalo semelhante, então, a variação tanto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smtClean="0"/>
                  <a:t> quanto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smtClean="0"/>
                  <a:t> tem </a:t>
                </a:r>
                <a:r>
                  <a:rPr lang="pt-BR" b="1" i="1" dirty="0" smtClean="0"/>
                  <a:t>peso</a:t>
                </a:r>
                <a:r>
                  <a:rPr lang="pt-BR" dirty="0" smtClean="0"/>
                  <a:t> semelhante na variação do erro (tigela).</a:t>
                </a:r>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148110" y="3668902"/>
                <a:ext cx="5112712" cy="2585323"/>
              </a:xfrm>
              <a:prstGeom prst="rect">
                <a:avLst/>
              </a:prstGeom>
              <a:blipFill rotWithShape="0">
                <a:blip r:embed="rId15"/>
                <a:stretch>
                  <a:fillRect l="-715" t="-1415" r="-1430" b="-2830"/>
                </a:stretch>
              </a:blipFill>
            </p:spPr>
            <p:txBody>
              <a:bodyPr/>
              <a:lstStyle/>
              <a:p>
                <a:r>
                  <a:rPr lang="pt-BR">
                    <a:noFill/>
                  </a:rPr>
                  <a:t> </a:t>
                </a:r>
              </a:p>
            </p:txBody>
          </p:sp>
        </mc:Fallback>
      </mc:AlternateContent>
      <p:pic>
        <p:nvPicPr>
          <p:cNvPr id="3" name="Picture 2"/>
          <p:cNvPicPr>
            <a:picLocks noChangeAspect="1"/>
          </p:cNvPicPr>
          <p:nvPr/>
        </p:nvPicPr>
        <p:blipFill rotWithShape="1">
          <a:blip r:embed="rId16" cstate="print">
            <a:extLst>
              <a:ext uri="{28A0092B-C50C-407E-A947-70E740481C1C}">
                <a14:useLocalDpi xmlns:a14="http://schemas.microsoft.com/office/drawing/2010/main" val="0"/>
              </a:ext>
            </a:extLst>
          </a:blip>
          <a:srcRect t="6549" r="8122" b="2747"/>
          <a:stretch/>
        </p:blipFill>
        <p:spPr>
          <a:xfrm>
            <a:off x="5365197" y="3234241"/>
            <a:ext cx="1865374" cy="1841543"/>
          </a:xfrm>
          <a:prstGeom prst="rect">
            <a:avLst/>
          </a:prstGeom>
        </p:spPr>
      </p:pic>
      <p:pic>
        <p:nvPicPr>
          <p:cNvPr id="5" name="Picture 4"/>
          <p:cNvPicPr>
            <a:picLocks noChangeAspect="1"/>
          </p:cNvPicPr>
          <p:nvPr/>
        </p:nvPicPr>
        <p:blipFill rotWithShape="1">
          <a:blip r:embed="rId17" cstate="print">
            <a:extLst>
              <a:ext uri="{28A0092B-C50C-407E-A947-70E740481C1C}">
                <a14:useLocalDpi xmlns:a14="http://schemas.microsoft.com/office/drawing/2010/main" val="0"/>
              </a:ext>
            </a:extLst>
          </a:blip>
          <a:srcRect t="6944" r="7834" b="2778"/>
          <a:stretch/>
        </p:blipFill>
        <p:spPr>
          <a:xfrm>
            <a:off x="7760670" y="3234241"/>
            <a:ext cx="1889560" cy="1850833"/>
          </a:xfrm>
          <a:prstGeom prst="rect">
            <a:avLst/>
          </a:prstGeom>
        </p:spPr>
      </p:pic>
      <p:pic>
        <p:nvPicPr>
          <p:cNvPr id="6" name="Picture 5"/>
          <p:cNvPicPr>
            <a:picLocks noChangeAspect="1"/>
          </p:cNvPicPr>
          <p:nvPr/>
        </p:nvPicPr>
        <p:blipFill rotWithShape="1">
          <a:blip r:embed="rId18" cstate="print">
            <a:extLst>
              <a:ext uri="{28A0092B-C50C-407E-A947-70E740481C1C}">
                <a14:useLocalDpi xmlns:a14="http://schemas.microsoft.com/office/drawing/2010/main" val="0"/>
              </a:ext>
            </a:extLst>
          </a:blip>
          <a:srcRect t="7294" r="8043" b="2428"/>
          <a:stretch/>
        </p:blipFill>
        <p:spPr>
          <a:xfrm>
            <a:off x="10059040" y="3237074"/>
            <a:ext cx="1872910" cy="1838710"/>
          </a:xfrm>
          <a:prstGeom prst="rect">
            <a:avLst/>
          </a:prstGeom>
        </p:spPr>
      </p:pic>
    </p:spTree>
    <p:extLst>
      <p:ext uri="{BB962C8B-B14F-4D97-AF65-F5344CB8AC3E}">
        <p14:creationId xmlns:p14="http://schemas.microsoft.com/office/powerpoint/2010/main" val="28735117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Desvantagens da forma fechada (Eq. </a:t>
            </a:r>
            <a:r>
              <a:rPr lang="pt-BR"/>
              <a:t>Normal)</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76297" cy="4902721"/>
              </a:xfrm>
            </p:spPr>
            <p:txBody>
              <a:bodyPr>
                <a:normAutofit fontScale="85000" lnSpcReduction="20000"/>
              </a:bodyPr>
              <a:lstStyle/>
              <a:p>
                <a:r>
                  <a:rPr lang="pt-BR" b="1" dirty="0" smtClean="0"/>
                  <a:t>Alta complexidade computacional</a:t>
                </a:r>
                <a:r>
                  <a:rPr lang="pt-BR" dirty="0" smtClean="0"/>
                  <a:t>: a </a:t>
                </a:r>
                <a:r>
                  <a:rPr lang="pt-BR" dirty="0"/>
                  <a:t>solução da </a:t>
                </a:r>
                <a:r>
                  <a:rPr lang="pt-BR" b="1" i="1" dirty="0"/>
                  <a:t>equação normal</a:t>
                </a:r>
                <a:r>
                  <a:rPr lang="pt-BR" dirty="0"/>
                  <a:t> envolve o cálculo da inversa 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o qual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a:t>
                </a:r>
              </a:p>
              <a:p>
                <a:pPr lvl="1">
                  <a:buFont typeface="Courier New" panose="02070309020205020404" pitchFamily="49" charset="0"/>
                  <a:buChar char="o"/>
                </a:pPr>
                <a:r>
                  <a:rPr lang="pt-BR" b="1" dirty="0"/>
                  <a:t>Ex</a:t>
                </a:r>
                <a:r>
                  <a:rPr lang="pt-BR" dirty="0"/>
                  <a:t>.: Se o número de </a:t>
                </a:r>
                <a:r>
                  <a:rPr lang="pt-BR" b="1" i="1" dirty="0" smtClean="0"/>
                  <a:t>atributos</a:t>
                </a:r>
                <a:r>
                  <a:rPr lang="pt-BR" dirty="0" smtClean="0"/>
                  <a:t>, </a:t>
                </a:r>
                <a14:m>
                  <m:oMath xmlns:m="http://schemas.openxmlformats.org/officeDocument/2006/math">
                    <m:r>
                      <a:rPr lang="pt-BR" b="0" i="1" smtClean="0">
                        <a:latin typeface="Cambria Math" panose="02040503050406030204" pitchFamily="18" charset="0"/>
                      </a:rPr>
                      <m:t>𝐾</m:t>
                    </m:r>
                  </m:oMath>
                </a14:m>
                <a:r>
                  <a:rPr lang="pt-BR" dirty="0" smtClean="0"/>
                  <a:t>, dobrar</a:t>
                </a:r>
                <a:r>
                  <a:rPr lang="pt-BR" dirty="0"/>
                  <a:t>,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Dependendo do número de </a:t>
                </a:r>
                <a:r>
                  <a:rPr lang="pt-BR" b="1" i="1" dirty="0"/>
                  <a:t>exemplos</a:t>
                </a:r>
                <a:r>
                  <a:rPr lang="pt-BR" dirty="0"/>
                  <a:t>, </a:t>
                </a:r>
                <a14:m>
                  <m:oMath xmlns:m="http://schemas.openxmlformats.org/officeDocument/2006/math">
                    <m:r>
                      <a:rPr lang="pt-BR" b="0" i="1" smtClean="0">
                        <a:latin typeface="Cambria Math" panose="02040503050406030204" pitchFamily="18" charset="0"/>
                      </a:rPr>
                      <m:t>𝑁</m:t>
                    </m:r>
                  </m:oMath>
                </a14:m>
                <a:r>
                  <a:rPr lang="pt-BR" dirty="0"/>
                  <a:t>, e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a:t>, a matriz </a:t>
                </a:r>
                <a14:m>
                  <m:oMath xmlns:m="http://schemas.openxmlformats.org/officeDocument/2006/math">
                    <m:r>
                      <a:rPr lang="pt-BR" b="1" i="1">
                        <a:latin typeface="Cambria Math" panose="02040503050406030204" pitchFamily="18" charset="0"/>
                      </a:rPr>
                      <m:t>𝜱</m:t>
                    </m:r>
                  </m:oMath>
                </a14:m>
                <a:r>
                  <a:rPr lang="pt-BR" dirty="0"/>
                  <a:t> pode consumir muita memória.</a:t>
                </a:r>
              </a:p>
              <a:p>
                <a:r>
                  <a:rPr lang="pt-BR" b="1" dirty="0">
                    <a:solidFill>
                      <a:srgbClr val="FF0000"/>
                    </a:solidFill>
                  </a:rPr>
                  <a:t>Portanto, essa abordagem não é escalonável!</a:t>
                </a:r>
              </a:p>
              <a:p>
                <a:r>
                  <a:rPr lang="pt-BR" dirty="0"/>
                  <a:t>Adicionalmente, para irmos além dos modelos lineares (i.e., regressão não-linear) precisamos lidar com o fato de que não existem formas fechadas como a </a:t>
                </a:r>
                <a:r>
                  <a:rPr lang="pt-BR" b="1" dirty="0"/>
                  <a:t>equação normal</a:t>
                </a:r>
                <a:r>
                  <a:rPr lang="pt-BR" dirty="0"/>
                  <a:t>.</a:t>
                </a:r>
              </a:p>
              <a:p>
                <a:r>
                  <a:rPr lang="pt-BR" b="1" dirty="0"/>
                  <a:t>Solução</a:t>
                </a:r>
                <a:r>
                  <a:rPr lang="pt-BR" dirty="0"/>
                  <a:t>: abordagens </a:t>
                </a:r>
                <a:r>
                  <a:rPr lang="pt-BR" dirty="0" smtClean="0"/>
                  <a:t>iterativas.</a:t>
                </a:r>
                <a:endParaRPr lang="pt-BR" dirty="0"/>
              </a:p>
              <a:p>
                <a:pPr lvl="1">
                  <a:buFont typeface="Courier New" panose="02070309020205020404" pitchFamily="49" charset="0"/>
                  <a:buChar char="o"/>
                </a:pPr>
                <a:r>
                  <a:rPr lang="pt-BR" dirty="0"/>
                  <a:t>Métodos iterativos de busca que façam a atualização dos </a:t>
                </a:r>
                <a:r>
                  <a:rPr lang="pt-BR" dirty="0" smtClean="0"/>
                  <a:t>pesos, </a:t>
                </a:r>
                <a14:m>
                  <m:oMath xmlns:m="http://schemas.openxmlformats.org/officeDocument/2006/math">
                    <m:r>
                      <a:rPr lang="pt-BR" b="1" i="1" smtClean="0">
                        <a:latin typeface="Cambria Math" panose="02040503050406030204" pitchFamily="18" charset="0"/>
                      </a:rPr>
                      <m:t>𝒂</m:t>
                    </m:r>
                  </m:oMath>
                </a14:m>
                <a:r>
                  <a:rPr lang="pt-BR" dirty="0"/>
                  <a:t>, à medida que os dados </a:t>
                </a:r>
                <a:r>
                  <a:rPr lang="pt-BR" dirty="0" smtClean="0"/>
                  <a:t>são apresentados </a:t>
                </a:r>
                <a:r>
                  <a:rPr lang="pt-BR" dirty="0"/>
                  <a:t>ao modelo</a:t>
                </a:r>
                <a:r>
                  <a:rPr lang="pt-BR" dirty="0" smtClean="0"/>
                  <a:t>.</a:t>
                </a:r>
              </a:p>
              <a:p>
                <a:pPr lvl="1">
                  <a:buFont typeface="Courier New" panose="02070309020205020404" pitchFamily="49" charset="0"/>
                  <a:buChar char="o"/>
                </a:pPr>
                <a:r>
                  <a:rPr lang="pt-BR" dirty="0" smtClean="0"/>
                  <a:t>Por exemplo, o algoritmo do </a:t>
                </a:r>
                <a:r>
                  <a:rPr lang="pt-BR" b="1" i="1" dirty="0" smtClean="0"/>
                  <a:t>gradiente descendente</a:t>
                </a:r>
                <a:r>
                  <a:rPr lang="pt-BR" dirty="0" smtClean="0"/>
                  <a:t>, o qual veremos a seguir.</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76297" cy="4902721"/>
              </a:xfrm>
              <a:blipFill rotWithShape="0">
                <a:blip r:embed="rId3"/>
                <a:stretch>
                  <a:fillRect l="-715" t="-2857" r="-1431"/>
                </a:stretch>
              </a:blipFill>
            </p:spPr>
            <p:txBody>
              <a:bodyPr/>
              <a:lstStyle/>
              <a:p>
                <a:r>
                  <a:rPr lang="pt-BR">
                    <a:noFill/>
                  </a:rPr>
                  <a:t> </a:t>
                </a:r>
              </a:p>
            </p:txBody>
          </p:sp>
        </mc:Fallback>
      </mc:AlternateContent>
    </p:spTree>
    <p:extLst>
      <p:ext uri="{BB962C8B-B14F-4D97-AF65-F5344CB8AC3E}">
        <p14:creationId xmlns:p14="http://schemas.microsoft.com/office/powerpoint/2010/main" val="1447615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Vetor Gradiente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2133600"/>
                <a:ext cx="11147156" cy="4724400"/>
              </a:xfrm>
            </p:spPr>
            <p:txBody>
              <a:bodyPr>
                <a:normAutofit fontScale="85000" lnSpcReduction="20000"/>
              </a:bodyPr>
              <a:lstStyle/>
              <a:p>
                <a:r>
                  <a:rPr lang="pt-BR" dirty="0" smtClean="0">
                    <a:ea typeface="Cambria Math" panose="02040503050406030204" pitchFamily="18" charset="0"/>
                  </a:rPr>
                  <a:t>Vocês se lembram das aulas de cálculo vetorial, </a:t>
                </a:r>
                <a:r>
                  <a:rPr lang="pt-BR" dirty="0">
                    <a:ea typeface="Cambria Math" panose="02040503050406030204" pitchFamily="18" charset="0"/>
                  </a:rPr>
                  <a:t>onde vocês aprenderam sobre o </a:t>
                </a:r>
                <a:r>
                  <a:rPr lang="pt-BR" b="1" i="1" dirty="0" smtClean="0">
                    <a:ea typeface="Cambria Math" panose="02040503050406030204" pitchFamily="18" charset="0"/>
                  </a:rPr>
                  <a:t>vetor gradiente</a:t>
                </a:r>
                <a:r>
                  <a:rPr lang="pt-BR" dirty="0" smtClean="0">
                    <a:ea typeface="Cambria Math" panose="02040503050406030204" pitchFamily="18" charset="0"/>
                  </a:rPr>
                  <a:t>?</a:t>
                </a:r>
              </a:p>
              <a:p>
                <a:pPr lvl="1">
                  <a:buFont typeface="Wingdings" panose="05000000000000000000" pitchFamily="2" charset="2"/>
                  <a:buChar char="§"/>
                </a:pPr>
                <a:r>
                  <a:rPr lang="pt-BR" b="1" i="1" dirty="0" smtClean="0"/>
                  <a:t>Vetor gradiente </a:t>
                </a:r>
                <a:r>
                  <a:rPr lang="pt-BR" dirty="0"/>
                  <a:t>é um vetor que indica </a:t>
                </a:r>
                <a:r>
                  <a:rPr lang="pt-BR" dirty="0" smtClean="0"/>
                  <a:t>a </a:t>
                </a:r>
                <a:r>
                  <a:rPr lang="pt-BR" dirty="0"/>
                  <a:t>direção </a:t>
                </a:r>
                <a:r>
                  <a:rPr lang="pt-BR" dirty="0" smtClean="0"/>
                  <a:t>e o sentido no </a:t>
                </a:r>
                <a:r>
                  <a:rPr lang="pt-BR" dirty="0"/>
                  <a:t>qual, por deslocamento a partir </a:t>
                </a:r>
                <a:r>
                  <a:rPr lang="pt-BR" dirty="0" smtClean="0"/>
                  <a:t>de um </a:t>
                </a:r>
                <a:r>
                  <a:rPr lang="pt-BR" dirty="0"/>
                  <a:t>ponto </a:t>
                </a:r>
                <a:r>
                  <a:rPr lang="pt-BR" dirty="0" smtClean="0"/>
                  <a:t>especifico, </a:t>
                </a:r>
                <a:r>
                  <a:rPr lang="pt-BR" dirty="0"/>
                  <a:t>obtém-se o maior incremento possível no valor de </a:t>
                </a:r>
                <a:r>
                  <a:rPr lang="pt-BR" dirty="0" smtClean="0"/>
                  <a:t>uma função, </a:t>
                </a:r>
                <a14:m>
                  <m:oMath xmlns:m="http://schemas.openxmlformats.org/officeDocument/2006/math">
                    <m:r>
                      <a:rPr lang="pt-BR" b="0" i="1" smtClean="0">
                        <a:latin typeface="Cambria Math" panose="02040503050406030204" pitchFamily="18" charset="0"/>
                      </a:rPr>
                      <m:t>𝑓</m:t>
                    </m:r>
                  </m:oMath>
                </a14:m>
                <a:r>
                  <a:rPr lang="pt-BR" dirty="0" smtClean="0"/>
                  <a:t>.</a:t>
                </a:r>
              </a:p>
              <a:p>
                <a:r>
                  <a:rPr lang="pt-BR" dirty="0"/>
                  <a:t>O </a:t>
                </a:r>
                <a:r>
                  <a:rPr lang="pt-BR" b="1" i="1" dirty="0"/>
                  <a:t>vetor</a:t>
                </a:r>
                <a:r>
                  <a:rPr lang="pt-BR" dirty="0"/>
                  <a:t> </a:t>
                </a:r>
                <a:r>
                  <a:rPr lang="pt-BR" b="1" i="1" dirty="0"/>
                  <a:t>gradiente</a:t>
                </a:r>
                <a:r>
                  <a:rPr lang="pt-BR" dirty="0"/>
                  <a:t> de uma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em relação aos 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=0,…,</m:t>
                    </m:r>
                    <m:r>
                      <a:rPr lang="pt-BR" i="1">
                        <a:latin typeface="Cambria Math" panose="02040503050406030204" pitchFamily="18" charset="0"/>
                      </a:rPr>
                      <m:t>𝐾</m:t>
                    </m:r>
                  </m:oMath>
                </a14:m>
                <a:r>
                  <a:rPr lang="pt-BR" dirty="0"/>
                  <a:t>, é definido por </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 </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o vetor que </a:t>
                </a:r>
                <a:r>
                  <a:rPr lang="pt-BR" dirty="0" smtClean="0"/>
                  <a:t>indica a direção e o sentido </a:t>
                </a:r>
                <a:r>
                  <a:rPr lang="pt-BR" dirty="0"/>
                  <a:t>em que 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tem a taxa </a:t>
                </a:r>
                <a:r>
                  <a:rPr lang="pt-BR" dirty="0" smtClean="0"/>
                  <a:t>de crescimento </a:t>
                </a:r>
                <a:r>
                  <a:rPr lang="pt-BR" dirty="0"/>
                  <a:t>mais rápida</a:t>
                </a:r>
                <a:r>
                  <a:rPr lang="pt-BR" dirty="0" smtClean="0"/>
                  <a:t>.</a:t>
                </a:r>
              </a:p>
              <a:p>
                <a:r>
                  <a:rPr lang="pt-BR" dirty="0" smtClean="0"/>
                  <a:t>Notem, que cada </a:t>
                </a:r>
                <a:r>
                  <a:rPr lang="pt-BR" dirty="0"/>
                  <a:t>elemento do </a:t>
                </a:r>
                <a:r>
                  <a:rPr lang="pt-BR" b="1" i="1" dirty="0"/>
                  <a:t>vetor gradiente </a:t>
                </a:r>
                <a:r>
                  <a:rPr lang="pt-BR" dirty="0" smtClean="0"/>
                  <a:t>indica a direção e o sentido </a:t>
                </a:r>
                <a:r>
                  <a:rPr lang="pt-BR" dirty="0"/>
                  <a:t>de máxima variação em relação àquele argumento da </a:t>
                </a:r>
                <a:r>
                  <a:rPr lang="pt-BR" dirty="0" smtClean="0"/>
                  <a:t>função.</a:t>
                </a:r>
              </a:p>
              <a:p>
                <a:r>
                  <a:rPr lang="pt-BR" dirty="0" smtClean="0"/>
                  <a:t>Se imaginem parados em um ponto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(0)</m:t>
                    </m:r>
                  </m:oMath>
                </a14:m>
                <a:r>
                  <a:rPr lang="pt-BR" dirty="0" smtClean="0"/>
                  <a:t> no </a:t>
                </a:r>
                <a:r>
                  <a:rPr lang="pt-BR" dirty="0"/>
                  <a:t>domínio de</a:t>
                </a:r>
                <a:r>
                  <a:rPr lang="pt-BR" dirty="0" smtClean="0"/>
                  <a:t> </a:t>
                </a:r>
                <a14:m>
                  <m:oMath xmlns:m="http://schemas.openxmlformats.org/officeDocument/2006/math">
                    <m:r>
                      <a:rPr lang="pt-BR" i="1">
                        <a:latin typeface="Cambria Math" panose="02040503050406030204" pitchFamily="18" charset="0"/>
                      </a:rPr>
                      <m:t>𝑓</m:t>
                    </m:r>
                  </m:oMath>
                </a14:m>
                <a:r>
                  <a:rPr lang="pt-BR" dirty="0" smtClean="0"/>
                  <a:t>, </a:t>
                </a:r>
                <a:r>
                  <a:rPr lang="pt-BR" dirty="0"/>
                  <a:t>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(0)</m:t>
                        </m:r>
                      </m:e>
                    </m:d>
                  </m:oMath>
                </a14:m>
                <a:r>
                  <a:rPr lang="pt-BR" dirty="0"/>
                  <a:t> diz </a:t>
                </a:r>
                <a:r>
                  <a:rPr lang="pt-BR" dirty="0" smtClean="0"/>
                  <a:t>em qual direção e sentido devemos </a:t>
                </a:r>
                <a:r>
                  <a:rPr lang="pt-BR" dirty="0"/>
                  <a:t>caminhar para aumentar o valor </a:t>
                </a:r>
                <a:r>
                  <a:rPr lang="pt-BR" dirty="0" smtClean="0"/>
                  <a:t>de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 </m:t>
                    </m:r>
                  </m:oMath>
                </a14:m>
                <a:r>
                  <a:rPr lang="pt-BR" dirty="0" smtClean="0"/>
                  <a:t>mais rapidamente.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2133600"/>
                <a:ext cx="11147156" cy="4724400"/>
              </a:xfrm>
              <a:blipFill rotWithShape="0">
                <a:blip r:embed="rId3"/>
                <a:stretch>
                  <a:fillRect l="-820" t="-2968" r="-656"/>
                </a:stretch>
              </a:blipFill>
            </p:spPr>
            <p:txBody>
              <a:bodyPr/>
              <a:lstStyle/>
              <a:p>
                <a:r>
                  <a:rPr lang="pt-BR">
                    <a:noFill/>
                  </a:rPr>
                  <a:t> </a:t>
                </a:r>
              </a:p>
            </p:txBody>
          </p:sp>
        </mc:Fallback>
      </mc:AlternateContent>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1600" t="372" r="2149" b="48468"/>
          <a:stretch/>
        </p:blipFill>
        <p:spPr>
          <a:xfrm>
            <a:off x="6894810" y="95535"/>
            <a:ext cx="4271395" cy="2038066"/>
          </a:xfrm>
          <a:prstGeom prst="rect">
            <a:avLst/>
          </a:prstGeom>
        </p:spPr>
      </p:pic>
      <p:sp>
        <p:nvSpPr>
          <p:cNvPr id="4" name="Rectangle 3"/>
          <p:cNvSpPr/>
          <p:nvPr/>
        </p:nvSpPr>
        <p:spPr>
          <a:xfrm>
            <a:off x="8973357" y="95535"/>
            <a:ext cx="3162300" cy="738664"/>
          </a:xfrm>
          <a:prstGeom prst="rect">
            <a:avLst/>
          </a:prstGeom>
        </p:spPr>
        <p:txBody>
          <a:bodyPr wrap="square">
            <a:spAutoFit/>
          </a:bodyPr>
          <a:lstStyle/>
          <a:p>
            <a:pPr lvl="0" algn="ctr">
              <a:defRPr/>
            </a:pPr>
            <a:r>
              <a:rPr lang="pt-BR" sz="1400" dirty="0" smtClean="0"/>
              <a:t>Vetor </a:t>
            </a:r>
            <a:r>
              <a:rPr lang="pt-BR" sz="1400" dirty="0"/>
              <a:t>gradiente </a:t>
            </a:r>
            <a:r>
              <a:rPr lang="pt-BR" sz="1400" dirty="0" smtClean="0"/>
              <a:t>sempre aponta para </a:t>
            </a:r>
            <a:r>
              <a:rPr lang="pt-BR" sz="1400" dirty="0"/>
              <a:t>a direção onde a subida da função é mais íngreme.</a:t>
            </a:r>
          </a:p>
        </p:txBody>
      </p:sp>
    </p:spTree>
    <p:extLst>
      <p:ext uri="{BB962C8B-B14F-4D97-AF65-F5344CB8AC3E}">
        <p14:creationId xmlns:p14="http://schemas.microsoft.com/office/powerpoint/2010/main" val="34174582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817"/>
            <a:ext cx="10515600" cy="1325563"/>
          </a:xfrm>
        </p:spPr>
        <p:txBody>
          <a:bodyPr/>
          <a:lstStyle/>
          <a:p>
            <a:r>
              <a:rPr lang="pt-BR" dirty="0"/>
              <a:t>Gradiente Ascendente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495398"/>
                <a:ext cx="11140440" cy="4362601"/>
              </a:xfrm>
            </p:spPr>
            <p:txBody>
              <a:bodyPr>
                <a:normAutofit fontScale="92500" lnSpcReduction="10000"/>
              </a:bodyPr>
              <a:lstStyle/>
              <a:p>
                <a:r>
                  <a:rPr lang="pt-BR" dirty="0" smtClean="0"/>
                  <a:t>O valor do </a:t>
                </a:r>
                <a:r>
                  <a:rPr lang="pt-BR" b="1" i="1" dirty="0" smtClean="0"/>
                  <a:t>vetor gradiente</a:t>
                </a:r>
                <a:r>
                  <a:rPr lang="pt-BR" dirty="0" smtClean="0"/>
                  <a:t> </a:t>
                </a:r>
                <a:r>
                  <a:rPr lang="pt-BR" dirty="0"/>
                  <a:t>em um ponto é um </a:t>
                </a:r>
                <a:r>
                  <a:rPr lang="pt-BR" b="1" i="1" dirty="0"/>
                  <a:t>vetor tangente</a:t>
                </a:r>
                <a:r>
                  <a:rPr lang="pt-BR" dirty="0"/>
                  <a:t> </a:t>
                </a:r>
                <a:r>
                  <a:rPr lang="pt-BR" dirty="0" smtClean="0"/>
                  <a:t>àquele ponto, onde um elemento do vetor com valor:</a:t>
                </a:r>
                <a:endParaRPr lang="pt-BR" dirty="0"/>
              </a:p>
              <a:p>
                <a:pPr lvl="1">
                  <a:buFont typeface="Courier New" panose="02070309020205020404" pitchFamily="49" charset="0"/>
                  <a:buChar char="o"/>
                </a:pPr>
                <a:r>
                  <a:rPr lang="pt-BR" dirty="0" smtClean="0"/>
                  <a:t>+ significa que o ponto de máximo esta à </a:t>
                </a:r>
                <a:r>
                  <a:rPr lang="pt-BR" dirty="0"/>
                  <a:t>frente. </a:t>
                </a:r>
                <a:endParaRPr lang="pt-BR" dirty="0" smtClean="0"/>
              </a:p>
              <a:p>
                <a:pPr lvl="1">
                  <a:buFont typeface="Courier New" panose="02070309020205020404" pitchFamily="49" charset="0"/>
                  <a:buChar char="o"/>
                </a:pPr>
                <a:r>
                  <a:rPr lang="pt-BR" dirty="0" smtClean="0"/>
                  <a:t>- significa que o ponto de máximo está atrás.</a:t>
                </a:r>
              </a:p>
              <a:p>
                <a:pPr lvl="1">
                  <a:buFont typeface="Courier New" panose="02070309020205020404" pitchFamily="49" charset="0"/>
                  <a:buChar char="o"/>
                </a:pPr>
                <a:r>
                  <a:rPr lang="pt-BR" dirty="0" smtClean="0"/>
                  <a:t>0</a:t>
                </a:r>
                <a:r>
                  <a:rPr lang="pt-BR" dirty="0"/>
                  <a:t> </a:t>
                </a:r>
                <a:r>
                  <a:rPr lang="pt-BR" dirty="0" smtClean="0"/>
                  <a:t>significa que ponto </a:t>
                </a:r>
                <a:r>
                  <a:rPr lang="pt-BR" dirty="0"/>
                  <a:t>de </a:t>
                </a:r>
                <a:r>
                  <a:rPr lang="pt-BR" dirty="0" smtClean="0"/>
                  <a:t>máximo foi encontrado.</a:t>
                </a:r>
                <a:endParaRPr lang="pt-BR" dirty="0"/>
              </a:p>
              <a:p>
                <a:r>
                  <a:rPr lang="pt-BR" dirty="0"/>
                  <a:t>Portanto, </a:t>
                </a:r>
                <a:r>
                  <a:rPr lang="pt-BR" dirty="0" smtClean="0"/>
                  <a:t>o </a:t>
                </a:r>
                <a:r>
                  <a:rPr lang="pt-BR" b="1" i="1" dirty="0" smtClean="0"/>
                  <a:t>vetor</a:t>
                </a:r>
                <a:r>
                  <a:rPr lang="pt-BR" dirty="0" smtClean="0"/>
                  <a:t> </a:t>
                </a:r>
                <a:r>
                  <a:rPr lang="pt-BR" b="1" i="1" dirty="0"/>
                  <a:t>gradiente</a:t>
                </a:r>
                <a:r>
                  <a:rPr lang="pt-BR" dirty="0"/>
                  <a:t> </a:t>
                </a:r>
                <a:r>
                  <a:rPr lang="pt-BR" dirty="0" smtClean="0"/>
                  <a:t>nos permite </a:t>
                </a:r>
                <a:r>
                  <a:rPr lang="pt-BR" dirty="0"/>
                  <a:t>encontrar o </a:t>
                </a:r>
                <a:r>
                  <a:rPr lang="pt-BR" dirty="0" smtClean="0"/>
                  <a:t>ponto de </a:t>
                </a:r>
                <a:r>
                  <a:rPr lang="pt-BR" b="1" i="1" dirty="0" smtClean="0"/>
                  <a:t>máximo</a:t>
                </a:r>
                <a:r>
                  <a:rPr lang="pt-BR" dirty="0" smtClean="0"/>
                  <a:t> </a:t>
                </a:r>
                <a:r>
                  <a:rPr lang="pt-BR" dirty="0"/>
                  <a:t>da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a:t>
                </a:r>
              </a:p>
              <a:p>
                <a:pPr lvl="1"/>
                <a:r>
                  <a:rPr lang="pt-BR" dirty="0"/>
                  <a:t>Seguindo na </a:t>
                </a:r>
                <a:r>
                  <a:rPr lang="pt-BR" dirty="0" smtClean="0"/>
                  <a:t>direção e sentido indicados pelo </a:t>
                </a:r>
                <a:r>
                  <a:rPr lang="pt-BR" b="1" i="1" dirty="0" smtClean="0"/>
                  <a:t>vetor </a:t>
                </a:r>
                <a:r>
                  <a:rPr lang="pt-BR" b="1" i="1" dirty="0"/>
                  <a:t>gradiente</a:t>
                </a:r>
                <a:r>
                  <a:rPr lang="pt-BR" dirty="0"/>
                  <a:t>, </a:t>
                </a:r>
                <a:r>
                  <a:rPr lang="pt-BR" dirty="0" smtClean="0"/>
                  <a:t>chegamos </a:t>
                </a:r>
                <a:r>
                  <a:rPr lang="pt-BR" dirty="0"/>
                  <a:t>ao </a:t>
                </a:r>
                <a:r>
                  <a:rPr lang="pt-BR" dirty="0" smtClean="0"/>
                  <a:t>ponto de máximo </a:t>
                </a:r>
                <a:r>
                  <a:rPr lang="pt-BR" dirty="0"/>
                  <a:t>da função. </a:t>
                </a:r>
              </a:p>
              <a:p>
                <a:r>
                  <a:rPr lang="pt-BR" dirty="0"/>
                  <a:t>Assim, </a:t>
                </a:r>
                <a:r>
                  <a:rPr lang="pt-BR" dirty="0" smtClean="0"/>
                  <a:t>um </a:t>
                </a:r>
                <a:r>
                  <a:rPr lang="pt-BR" dirty="0"/>
                  <a:t>algoritmo de otimização </a:t>
                </a:r>
                <a:r>
                  <a:rPr lang="pt-BR" b="1" i="1" dirty="0"/>
                  <a:t>iterativo</a:t>
                </a:r>
                <a:r>
                  <a:rPr lang="pt-BR" dirty="0"/>
                  <a:t> </a:t>
                </a:r>
                <a:r>
                  <a:rPr lang="pt-BR" dirty="0" smtClean="0"/>
                  <a:t>que siga a direção e sentido indicados pelo </a:t>
                </a:r>
                <a:r>
                  <a:rPr lang="pt-BR" b="1" i="1" dirty="0" smtClean="0"/>
                  <a:t>vetor gradient</a:t>
                </a:r>
                <a:r>
                  <a:rPr lang="pt-BR" dirty="0" smtClean="0"/>
                  <a:t>e para encontrar o </a:t>
                </a:r>
                <a:r>
                  <a:rPr lang="pt-BR" b="1" i="1" dirty="0" smtClean="0"/>
                  <a:t>ponto de máximo </a:t>
                </a:r>
                <a:r>
                  <a:rPr lang="pt-BR" dirty="0" smtClean="0"/>
                  <a:t>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495398"/>
                <a:ext cx="11140440" cy="4362601"/>
              </a:xfrm>
              <a:blipFill rotWithShape="0">
                <a:blip r:embed="rId3"/>
                <a:stretch>
                  <a:fillRect l="-876" t="-2793"/>
                </a:stretch>
              </a:blipFill>
            </p:spPr>
            <p:txBody>
              <a:bodyPr/>
              <a:lstStyle/>
              <a:p>
                <a:r>
                  <a:rPr lang="pt-BR">
                    <a:noFill/>
                  </a:rPr>
                  <a:t> </a:t>
                </a:r>
              </a:p>
            </p:txBody>
          </p:sp>
        </mc:Fallback>
      </mc:AlternateContent>
      <p:grpSp>
        <p:nvGrpSpPr>
          <p:cNvPr id="4" name="Group 3"/>
          <p:cNvGrpSpPr/>
          <p:nvPr/>
        </p:nvGrpSpPr>
        <p:grpSpPr>
          <a:xfrm>
            <a:off x="7772401" y="137257"/>
            <a:ext cx="4069080" cy="2342902"/>
            <a:chOff x="8172919" y="2463615"/>
            <a:chExt cx="4019081" cy="2386724"/>
          </a:xfrm>
        </p:grpSpPr>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843" r="2026" b="49266"/>
            <a:stretch/>
          </p:blipFill>
          <p:spPr>
            <a:xfrm>
              <a:off x="8172919" y="2463615"/>
              <a:ext cx="4019081" cy="2126067"/>
            </a:xfrm>
            <a:prstGeom prst="rect">
              <a:avLst/>
            </a:prstGeom>
          </p:spPr>
        </p:pic>
        <p:sp>
          <p:nvSpPr>
            <p:cNvPr id="29" name="Rectangle 28"/>
            <p:cNvSpPr/>
            <p:nvPr/>
          </p:nvSpPr>
          <p:spPr>
            <a:xfrm>
              <a:off x="8960330" y="4481007"/>
              <a:ext cx="2393470" cy="369332"/>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grpSp>
      <p:sp>
        <p:nvSpPr>
          <p:cNvPr id="6" name="Right Brace 5"/>
          <p:cNvSpPr/>
          <p:nvPr/>
        </p:nvSpPr>
        <p:spPr>
          <a:xfrm>
            <a:off x="7112758" y="3147357"/>
            <a:ext cx="563880" cy="1036320"/>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TextBox 6"/>
          <p:cNvSpPr txBox="1"/>
          <p:nvPr/>
        </p:nvSpPr>
        <p:spPr>
          <a:xfrm>
            <a:off x="7827389" y="3480851"/>
            <a:ext cx="1333500" cy="369332"/>
          </a:xfrm>
          <a:prstGeom prst="rect">
            <a:avLst/>
          </a:prstGeom>
          <a:noFill/>
        </p:spPr>
        <p:txBody>
          <a:bodyPr wrap="square" rtlCol="0">
            <a:spAutoFit/>
          </a:bodyPr>
          <a:lstStyle/>
          <a:p>
            <a:r>
              <a:rPr lang="pt-BR" b="1" dirty="0" smtClean="0">
                <a:solidFill>
                  <a:srgbClr val="FF0000"/>
                </a:solidFill>
              </a:rPr>
              <a:t>Importante</a:t>
            </a:r>
            <a:endParaRPr lang="pt-BR" b="1" dirty="0">
              <a:solidFill>
                <a:srgbClr val="FF0000"/>
              </a:solidFill>
            </a:endParaRPr>
          </a:p>
        </p:txBody>
      </p:sp>
    </p:spTree>
    <p:extLst>
      <p:ext uri="{BB962C8B-B14F-4D97-AF65-F5344CB8AC3E}">
        <p14:creationId xmlns:p14="http://schemas.microsoft.com/office/powerpoint/2010/main" val="34785684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9"/>
                <a:ext cx="11240069" cy="2640012"/>
              </a:xfrm>
            </p:spPr>
            <p:txBody>
              <a:bodyPr>
                <a:normAutofit lnSpcReduction="10000"/>
              </a:bodyPr>
              <a:lstStyle/>
              <a:p>
                <a:r>
                  <a:rPr lang="pt-BR" dirty="0"/>
                  <a:t>Mas e se formos </a:t>
                </a:r>
                <a:r>
                  <a:rPr lang="pt-BR" dirty="0" smtClean="0"/>
                  <a:t>no sentido contrário a </a:t>
                </a:r>
                <a:r>
                  <a:rPr lang="pt-BR" dirty="0"/>
                  <a:t>da taxa de crescimento, dada pelo </a:t>
                </a:r>
                <a:r>
                  <a:rPr lang="pt-BR" b="1" i="1" dirty="0" smtClean="0"/>
                  <a:t>vetor gradiente</a:t>
                </a:r>
                <a:r>
                  <a:rPr lang="pt-BR" dirty="0" smtClean="0"/>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a:t>
                </a:r>
              </a:p>
              <a:p>
                <a:pPr lvl="1">
                  <a:buFont typeface="Courier New" panose="02070309020205020404" pitchFamily="49" charset="0"/>
                  <a:buChar char="o"/>
                </a:pPr>
                <a:r>
                  <a:rPr lang="pt-BR" dirty="0" smtClean="0"/>
                  <a:t>Nesta caso, iremos </a:t>
                </a:r>
                <a:r>
                  <a:rPr lang="pt-BR" dirty="0"/>
                  <a:t>na </a:t>
                </a:r>
                <a:r>
                  <a:rPr lang="pt-BR" dirty="0" smtClean="0"/>
                  <a:t>direção </a:t>
                </a:r>
                <a:r>
                  <a:rPr lang="pt-BR" dirty="0"/>
                  <a:t>de </a:t>
                </a:r>
                <a:r>
                  <a:rPr lang="pt-BR" b="1" dirty="0"/>
                  <a:t>decrescimento</a:t>
                </a:r>
                <a:r>
                  <a:rPr lang="pt-BR" dirty="0"/>
                  <a:t> mais rápido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a:t>
                </a:r>
              </a:p>
              <a:p>
                <a:r>
                  <a:rPr lang="pt-BR" dirty="0"/>
                  <a:t>Portanto, </a:t>
                </a:r>
                <a:r>
                  <a:rPr lang="pt-BR" dirty="0" smtClean="0"/>
                  <a:t>um </a:t>
                </a:r>
                <a:r>
                  <a:rPr lang="pt-BR" dirty="0"/>
                  <a:t>algoritmo de otimização </a:t>
                </a:r>
                <a:r>
                  <a:rPr lang="pt-BR" b="1" i="1" dirty="0"/>
                  <a:t>iterativo</a:t>
                </a:r>
                <a:r>
                  <a:rPr lang="pt-BR" dirty="0"/>
                  <a:t> </a:t>
                </a:r>
                <a:r>
                  <a:rPr lang="pt-BR" dirty="0" smtClean="0"/>
                  <a:t>que siga a direção e sentido contrário ao indicado pelo </a:t>
                </a:r>
                <a:r>
                  <a:rPr lang="pt-BR" b="1" i="1" dirty="0" smtClean="0"/>
                  <a:t>vetor gradiente </a:t>
                </a:r>
                <a:r>
                  <a:rPr lang="pt-BR" dirty="0" smtClean="0"/>
                  <a:t>para encontrar o </a:t>
                </a:r>
                <a:r>
                  <a:rPr lang="pt-BR" b="1" i="1" dirty="0" smtClean="0"/>
                  <a:t>ponto de mínimo </a:t>
                </a:r>
                <a:r>
                  <a:rPr lang="pt-BR" dirty="0" smtClean="0"/>
                  <a:t>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 é conhecido como </a:t>
                </a:r>
                <a:r>
                  <a:rPr lang="pt-BR" b="1" i="1" dirty="0"/>
                  <a:t>gradiente descendente</a:t>
                </a:r>
                <a:r>
                  <a:rPr lang="pt-BR" dirty="0"/>
                  <a:t>. </a:t>
                </a:r>
              </a:p>
              <a:p>
                <a:pPr>
                  <a:buFont typeface="Courier New" panose="02070309020205020404" pitchFamily="49" charset="0"/>
                  <a:buChar char="o"/>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9"/>
                <a:ext cx="11240069" cy="2640012"/>
              </a:xfrm>
              <a:blipFill rotWithShape="0">
                <a:blip r:embed="rId3"/>
                <a:stretch>
                  <a:fillRect l="-922" t="-5081" r="-976" b="-4388"/>
                </a:stretch>
              </a:blipFill>
            </p:spPr>
            <p:txBody>
              <a:bodyPr/>
              <a:lstStyle/>
              <a:p>
                <a:r>
                  <a:rPr lang="pt-BR">
                    <a:noFill/>
                  </a:rPr>
                  <a:t> </a:t>
                </a:r>
              </a:p>
            </p:txBody>
          </p:sp>
        </mc:Fallback>
      </mc:AlternateContent>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1610" t="44867" r="1610" b="1567"/>
          <a:stretch/>
        </p:blipFill>
        <p:spPr>
          <a:xfrm>
            <a:off x="3164790" y="4330701"/>
            <a:ext cx="5904892" cy="2470666"/>
          </a:xfrm>
          <a:prstGeom prst="rect">
            <a:avLst/>
          </a:prstGeom>
        </p:spPr>
      </p:pic>
      <p:sp>
        <p:nvSpPr>
          <p:cNvPr id="31" name="Rectangle 30"/>
          <p:cNvSpPr/>
          <p:nvPr/>
        </p:nvSpPr>
        <p:spPr>
          <a:xfrm>
            <a:off x="6412230" y="4330700"/>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1377766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5" name="Picture 4"/>
          <p:cNvPicPr>
            <a:picLocks noChangeAspect="1"/>
          </p:cNvPicPr>
          <p:nvPr/>
        </p:nvPicPr>
        <p:blipFill rotWithShape="1">
          <a:blip r:embed="rId3"/>
          <a:srcRect l="5273" t="3785" r="8041" b="3652"/>
          <a:stretch/>
        </p:blipFill>
        <p:spPr>
          <a:xfrm>
            <a:off x="312131" y="3012930"/>
            <a:ext cx="2398278" cy="2240726"/>
          </a:xfrm>
          <a:prstGeom prst="rect">
            <a:avLst/>
          </a:prstGeom>
        </p:spPr>
      </p:pic>
      <p:pic>
        <p:nvPicPr>
          <p:cNvPr id="6" name="Picture 5"/>
          <p:cNvPicPr>
            <a:picLocks noChangeAspect="1"/>
          </p:cNvPicPr>
          <p:nvPr/>
        </p:nvPicPr>
        <p:blipFill>
          <a:blip r:embed="rId4"/>
          <a:stretch>
            <a:fillRect/>
          </a:stretch>
        </p:blipFill>
        <p:spPr>
          <a:xfrm>
            <a:off x="2897490" y="3416617"/>
            <a:ext cx="2025780" cy="1349021"/>
          </a:xfrm>
          <a:prstGeom prst="rect">
            <a:avLst/>
          </a:prstGeom>
        </p:spPr>
      </p:pic>
      <p:pic>
        <p:nvPicPr>
          <p:cNvPr id="7" name="Picture 6"/>
          <p:cNvPicPr>
            <a:picLocks noChangeAspect="1"/>
          </p:cNvPicPr>
          <p:nvPr/>
        </p:nvPicPr>
        <p:blipFill>
          <a:blip r:embed="rId5"/>
          <a:stretch>
            <a:fillRect/>
          </a:stretch>
        </p:blipFill>
        <p:spPr>
          <a:xfrm>
            <a:off x="5030797" y="3414604"/>
            <a:ext cx="1789133" cy="1341849"/>
          </a:xfrm>
          <a:prstGeom prst="rect">
            <a:avLst/>
          </a:prstGeom>
        </p:spPr>
      </p:pic>
      <p:pic>
        <p:nvPicPr>
          <p:cNvPr id="8" name="Picture 7"/>
          <p:cNvPicPr>
            <a:picLocks noChangeAspect="1"/>
          </p:cNvPicPr>
          <p:nvPr/>
        </p:nvPicPr>
        <p:blipFill>
          <a:blip r:embed="rId6"/>
          <a:stretch>
            <a:fillRect/>
          </a:stretch>
        </p:blipFill>
        <p:spPr>
          <a:xfrm>
            <a:off x="6941745" y="3401910"/>
            <a:ext cx="2385509" cy="1341849"/>
          </a:xfrm>
          <a:prstGeom prst="rect">
            <a:avLst/>
          </a:prstGeom>
        </p:spPr>
      </p:pic>
      <p:sp>
        <p:nvSpPr>
          <p:cNvPr id="9" name="Content Placeholder 2"/>
          <p:cNvSpPr>
            <a:spLocks noGrp="1"/>
          </p:cNvSpPr>
          <p:nvPr>
            <p:ph idx="1"/>
          </p:nvPr>
        </p:nvSpPr>
        <p:spPr>
          <a:xfrm>
            <a:off x="838199" y="1690688"/>
            <a:ext cx="10949707" cy="1208375"/>
          </a:xfrm>
        </p:spPr>
        <p:txBody>
          <a:bodyPr>
            <a:normAutofit fontScale="85000" lnSpcReduction="20000"/>
          </a:bodyPr>
          <a:lstStyle/>
          <a:p>
            <a:r>
              <a:rPr lang="pt-BR" b="1" dirty="0"/>
              <a:t>Exemplo 1</a:t>
            </a:r>
            <a:r>
              <a:rPr lang="pt-BR" dirty="0"/>
              <a:t>: Predição da perda por caminho (do inglês, </a:t>
            </a:r>
            <a:r>
              <a:rPr lang="pt-BR" i="1" dirty="0"/>
              <a:t>path-</a:t>
            </a:r>
            <a:r>
              <a:rPr lang="pt-BR" i="1" dirty="0" err="1"/>
              <a:t>loss</a:t>
            </a:r>
            <a:r>
              <a:rPr lang="pt-BR" dirty="0"/>
              <a:t>).</a:t>
            </a:r>
          </a:p>
          <a:p>
            <a:r>
              <a:rPr lang="pt-BR" b="1" dirty="0"/>
              <a:t>Exemplo 2</a:t>
            </a:r>
            <a:r>
              <a:rPr lang="pt-BR" dirty="0"/>
              <a:t>: Estimação do preço de casas</a:t>
            </a:r>
            <a:r>
              <a:rPr lang="pt-BR" dirty="0" smtClean="0"/>
              <a:t>.</a:t>
            </a:r>
          </a:p>
          <a:p>
            <a:r>
              <a:rPr lang="pt-BR" b="1" dirty="0"/>
              <a:t>Exemplo 3</a:t>
            </a:r>
            <a:r>
              <a:rPr lang="pt-BR" b="1" dirty="0" smtClean="0"/>
              <a:t>: </a:t>
            </a:r>
            <a:r>
              <a:rPr lang="pt-BR" dirty="0" smtClean="0"/>
              <a:t>Estimar </a:t>
            </a:r>
            <a:r>
              <a:rPr lang="pt-BR" dirty="0"/>
              <a:t>as vendas de sorvete.</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515055"/>
                <a:ext cx="11053616" cy="124639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encontrar uma relação matemática entre a distância e a atenuação?</a:t>
                </a:r>
              </a:p>
              <a:p>
                <a:r>
                  <a:rPr lang="pt-BR" dirty="0"/>
                  <a:t>Ou entre a </a:t>
                </a:r>
                <a:r>
                  <a:rPr lang="pt-BR" dirty="0" smtClean="0"/>
                  <a:t>área, localização, n</a:t>
                </a:r>
                <a14:m>
                  <m:oMath xmlns:m="http://schemas.openxmlformats.org/officeDocument/2006/math">
                    <m:r>
                      <a:rPr lang="pt-BR" i="1" smtClean="0">
                        <a:latin typeface="Cambria Math" panose="02040503050406030204" pitchFamily="18" charset="0"/>
                        <a:ea typeface="Cambria Math" panose="02040503050406030204" pitchFamily="18" charset="0"/>
                      </a:rPr>
                      <m:t>°</m:t>
                    </m:r>
                  </m:oMath>
                </a14:m>
                <a:r>
                  <a:rPr lang="pt-BR" dirty="0" smtClean="0"/>
                  <a:t> quartos, etc. de </a:t>
                </a:r>
                <a:r>
                  <a:rPr lang="pt-BR" dirty="0"/>
                  <a:t>uma casa e seu valor</a:t>
                </a:r>
                <a:r>
                  <a:rPr lang="pt-BR" dirty="0" smtClean="0"/>
                  <a:t>?</a:t>
                </a:r>
              </a:p>
              <a:p>
                <a:r>
                  <a:rPr lang="pt-BR" dirty="0"/>
                  <a:t>Ou </a:t>
                </a:r>
                <a:r>
                  <a:rPr lang="pt-BR" dirty="0" smtClean="0"/>
                  <a:t>entre a </a:t>
                </a:r>
                <a:r>
                  <a:rPr lang="pt-BR" dirty="0"/>
                  <a:t>temperatura e a quantidade de sorvetes vendidos</a:t>
                </a:r>
                <a:r>
                  <a:rPr lang="pt-BR" dirty="0" smtClean="0"/>
                  <a:t>?</a:t>
                </a:r>
                <a:endParaRPr lang="pt-BR"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515055"/>
                <a:ext cx="11053616" cy="1246396"/>
              </a:xfrm>
              <a:prstGeom prst="rect">
                <a:avLst/>
              </a:prstGeom>
              <a:blipFill rotWithShape="0">
                <a:blip r:embed="rId7"/>
                <a:stretch>
                  <a:fillRect l="-827" t="-12745" b="-8824"/>
                </a:stretch>
              </a:blipFill>
            </p:spPr>
            <p:txBody>
              <a:bodyPr/>
              <a:lstStyle/>
              <a:p>
                <a:r>
                  <a:rPr lang="pt-BR">
                    <a:noFill/>
                  </a:rPr>
                  <a:t> </a:t>
                </a:r>
              </a:p>
            </p:txBody>
          </p:sp>
        </mc:Fallback>
      </mc:AlternateContent>
      <p:sp>
        <p:nvSpPr>
          <p:cNvPr id="3" name="TextBox 2"/>
          <p:cNvSpPr txBox="1"/>
          <p:nvPr/>
        </p:nvSpPr>
        <p:spPr>
          <a:xfrm>
            <a:off x="2906760" y="4801522"/>
            <a:ext cx="2002220"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030796" y="4808782"/>
            <a:ext cx="1789133"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6941745" y="4808782"/>
            <a:ext cx="2385510" cy="369332"/>
          </a:xfrm>
          <a:prstGeom prst="rect">
            <a:avLst/>
          </a:prstGeom>
          <a:noFill/>
        </p:spPr>
        <p:txBody>
          <a:bodyPr wrap="square" rtlCol="0">
            <a:spAutoFit/>
          </a:bodyPr>
          <a:lstStyle/>
          <a:p>
            <a:pPr algn="ctr"/>
            <a:r>
              <a:rPr lang="pt-BR" dirty="0"/>
              <a:t>???</a:t>
            </a:r>
          </a:p>
        </p:txBody>
      </p:sp>
      <p:pic>
        <p:nvPicPr>
          <p:cNvPr id="13" name="Picture 2" descr="scatterplot"/>
          <p:cNvPicPr>
            <a:picLocks noChangeAspect="1" noChangeArrowheads="1"/>
          </p:cNvPicPr>
          <p:nvPr/>
        </p:nvPicPr>
        <p:blipFill rotWithShape="1">
          <a:blip r:embed="rId8">
            <a:extLst>
              <a:ext uri="{28A0092B-C50C-407E-A947-70E740481C1C}">
                <a14:useLocalDpi xmlns:a14="http://schemas.microsoft.com/office/drawing/2010/main" val="0"/>
              </a:ext>
            </a:extLst>
          </a:blip>
          <a:srcRect l="2333" t="3025" r="2762" b="2938"/>
          <a:stretch/>
        </p:blipFill>
        <p:spPr bwMode="auto">
          <a:xfrm>
            <a:off x="9434782" y="3033999"/>
            <a:ext cx="2742930" cy="196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24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2635"/>
          </a:xfrm>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2920" y="1554480"/>
                <a:ext cx="8381773" cy="5303520"/>
              </a:xfrm>
            </p:spPr>
            <p:txBody>
              <a:bodyPr>
                <a:normAutofit fontScale="85000" lnSpcReduction="20000"/>
              </a:bodyPr>
              <a:lstStyle/>
              <a:p>
                <a:r>
                  <a:rPr lang="pt-BR" dirty="0"/>
                  <a:t>Algoritmo de otimização </a:t>
                </a:r>
                <a:r>
                  <a:rPr lang="pt-BR" b="1" i="1" dirty="0" smtClean="0"/>
                  <a:t>iterativo</a:t>
                </a:r>
                <a:r>
                  <a:rPr lang="pt-BR" dirty="0" smtClean="0"/>
                  <a:t> e </a:t>
                </a:r>
                <a:r>
                  <a:rPr lang="pt-BR" b="1" i="1" dirty="0" smtClean="0"/>
                  <a:t>genérico</a:t>
                </a:r>
                <a:r>
                  <a:rPr lang="pt-BR" dirty="0" smtClean="0"/>
                  <a:t>: encontra soluções </a:t>
                </a:r>
                <a:r>
                  <a:rPr lang="pt-BR" dirty="0"/>
                  <a:t>ótimas para uma ampla gama de problemas.</a:t>
                </a:r>
              </a:p>
              <a:p>
                <a:r>
                  <a:rPr lang="pt-BR" dirty="0" smtClean="0"/>
                  <a:t>Por exemplo, é utilizado </a:t>
                </a:r>
                <a:r>
                  <a:rPr lang="pt-BR" dirty="0"/>
                  <a:t>em vários problemas de aprendizado de </a:t>
                </a:r>
                <a:r>
                  <a:rPr lang="pt-BR" dirty="0" smtClean="0"/>
                  <a:t>máquina e otimização.</a:t>
                </a:r>
                <a:endParaRPr lang="pt-BR" dirty="0"/>
              </a:p>
              <a:p>
                <a:r>
                  <a:rPr lang="pt-BR" dirty="0"/>
                  <a:t>Escalona melhor do que o método </a:t>
                </a:r>
                <a:r>
                  <a:rPr lang="pt-BR" dirty="0" smtClean="0"/>
                  <a:t>da </a:t>
                </a:r>
                <a:r>
                  <a:rPr lang="pt-BR" b="1" i="1" dirty="0"/>
                  <a:t>equação normal </a:t>
                </a:r>
                <a:r>
                  <a:rPr lang="pt-BR" dirty="0"/>
                  <a:t>para grandes conjuntos de dados.</a:t>
                </a:r>
              </a:p>
              <a:p>
                <a:r>
                  <a:rPr lang="pt-BR" dirty="0" smtClean="0"/>
                  <a:t>É de fácil </a:t>
                </a:r>
                <a:r>
                  <a:rPr lang="pt-BR" dirty="0"/>
                  <a:t>implementação</a:t>
                </a:r>
                <a:r>
                  <a:rPr lang="pt-BR" dirty="0" smtClean="0"/>
                  <a:t>.</a:t>
                </a:r>
              </a:p>
              <a:p>
                <a:r>
                  <a:rPr lang="pt-BR" dirty="0"/>
                  <a:t>Não é necessário se preocupar com matrizes </a:t>
                </a:r>
                <a:r>
                  <a:rPr lang="pt-BR" dirty="0" smtClean="0"/>
                  <a:t>mal-condicionadas (determinante </a:t>
                </a:r>
                <a:r>
                  <a:rPr lang="pt-BR" dirty="0"/>
                  <a:t>próximo de 0, i.e., quase </a:t>
                </a:r>
                <a:r>
                  <a:rPr lang="pt-BR" b="1" i="1" dirty="0"/>
                  <a:t>singulares</a:t>
                </a:r>
                <a:r>
                  <a:rPr lang="pt-BR" dirty="0" smtClean="0"/>
                  <a:t>).</a:t>
                </a:r>
              </a:p>
              <a:p>
                <a:r>
                  <a:rPr lang="pt-BR" dirty="0" smtClean="0"/>
                  <a:t>Pode ser usado com modelos não-lineares.</a:t>
                </a:r>
                <a:endParaRPr lang="pt-BR" dirty="0"/>
              </a:p>
              <a:p>
                <a:r>
                  <a:rPr lang="pt-BR" dirty="0"/>
                  <a:t>O único requisito é que a </a:t>
                </a:r>
                <a:r>
                  <a:rPr lang="pt-BR" b="1" i="1" dirty="0"/>
                  <a:t>função de erro </a:t>
                </a:r>
                <a:r>
                  <a:rPr lang="pt-BR" dirty="0"/>
                  <a:t>seja </a:t>
                </a:r>
                <a:r>
                  <a:rPr lang="pt-BR" b="1" i="1" dirty="0"/>
                  <a:t>diferenciável</a:t>
                </a:r>
                <a:r>
                  <a:rPr lang="pt-BR" dirty="0" smtClean="0"/>
                  <a:t>.</a:t>
                </a:r>
              </a:p>
              <a:p>
                <a:r>
                  <a:rPr lang="pt-BR" dirty="0" smtClean="0"/>
                  <a:t>Quando aplicado a problemas de </a:t>
                </a:r>
                <a:r>
                  <a:rPr lang="pt-BR" b="1" dirty="0" smtClean="0"/>
                  <a:t>regressão</a:t>
                </a:r>
                <a:r>
                  <a:rPr lang="pt-BR" dirty="0" smtClean="0"/>
                  <a:t>, a </a:t>
                </a:r>
                <a:r>
                  <a:rPr lang="pt-BR" dirty="0"/>
                  <a:t>ideia geral é ajustar os pesos, </a:t>
                </a:r>
                <a14:m>
                  <m:oMath xmlns:m="http://schemas.openxmlformats.org/officeDocument/2006/math">
                    <m:r>
                      <a:rPr lang="pt-BR" b="1" i="1">
                        <a:latin typeface="Cambria Math" panose="02040503050406030204" pitchFamily="18" charset="0"/>
                      </a:rPr>
                      <m:t>𝒂</m:t>
                    </m:r>
                  </m:oMath>
                </a14:m>
                <a:r>
                  <a:rPr lang="pt-BR" dirty="0"/>
                  <a:t>, iterativamente, a fim de </a:t>
                </a:r>
                <a:r>
                  <a:rPr lang="pt-BR" b="1" i="1" dirty="0"/>
                  <a:t>minimizar</a:t>
                </a:r>
                <a:r>
                  <a:rPr lang="pt-BR" dirty="0"/>
                  <a:t> a </a:t>
                </a:r>
                <a:r>
                  <a:rPr lang="pt-BR" b="1" i="1" dirty="0"/>
                  <a:t>função de </a:t>
                </a:r>
                <a:r>
                  <a:rPr lang="pt-BR" b="1" i="1" dirty="0" smtClean="0"/>
                  <a:t>erro, </a:t>
                </a:r>
                <a:r>
                  <a:rPr lang="pt-BR" dirty="0" smtClean="0"/>
                  <a:t>ou seja, encontrar seu </a:t>
                </a:r>
                <a:r>
                  <a:rPr lang="pt-BR" b="1" i="1" dirty="0" smtClean="0"/>
                  <a:t>ponto de mínimo</a:t>
                </a:r>
                <a:r>
                  <a:rPr lang="pt-BR" dirty="0" smtClean="0"/>
                  <a:t>.</a:t>
                </a:r>
              </a:p>
              <a:p>
                <a:r>
                  <a:rPr lang="pt-BR" dirty="0" smtClean="0"/>
                  <a:t>A seguir, veremos como aplicar o algoritmo do </a:t>
                </a:r>
                <a:r>
                  <a:rPr lang="pt-BR" b="1" i="1" dirty="0" smtClean="0"/>
                  <a:t>gradiente descendente </a:t>
                </a:r>
                <a:r>
                  <a:rPr lang="pt-BR" dirty="0" smtClean="0"/>
                  <a:t>ao problema da </a:t>
                </a:r>
                <a:r>
                  <a:rPr lang="pt-BR" b="1" i="1" dirty="0" smtClean="0"/>
                  <a:t>regressão linear</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2920" y="1554480"/>
                <a:ext cx="8381773" cy="5303520"/>
              </a:xfrm>
              <a:blipFill rotWithShape="0">
                <a:blip r:embed="rId3"/>
                <a:stretch>
                  <a:fillRect l="-1019" t="-2644" r="-1965" b="-1034"/>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594" t="45474" r="2263" b="1899"/>
          <a:stretch/>
        </p:blipFill>
        <p:spPr>
          <a:xfrm>
            <a:off x="8884695" y="2486365"/>
            <a:ext cx="3307305" cy="2620885"/>
          </a:xfrm>
          <a:prstGeom prst="rect">
            <a:avLst/>
          </a:prstGeom>
        </p:spPr>
      </p:pic>
    </p:spTree>
    <p:extLst>
      <p:ext uri="{BB962C8B-B14F-4D97-AF65-F5344CB8AC3E}">
        <p14:creationId xmlns:p14="http://schemas.microsoft.com/office/powerpoint/2010/main" val="7246144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19972"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09513"/>
                <a:ext cx="11019971" cy="1411149"/>
              </a:xfrm>
            </p:spPr>
            <p:txBody>
              <a:bodyPr>
                <a:normAutofit fontScale="92500" lnSpcReduction="10000"/>
              </a:bodyPr>
              <a:lstStyle/>
              <a:p>
                <a:r>
                  <a:rPr lang="pt-BR" dirty="0"/>
                  <a:t>O algoritmo inicializa os pesos, </a:t>
                </a:r>
                <a14:m>
                  <m:oMath xmlns:m="http://schemas.openxmlformats.org/officeDocument/2006/math">
                    <m:r>
                      <a:rPr lang="en-US" b="1" i="1">
                        <a:latin typeface="Cambria Math" panose="02040503050406030204" pitchFamily="18" charset="0"/>
                      </a:rPr>
                      <m:t>𝒂</m:t>
                    </m:r>
                  </m:oMath>
                </a14:m>
                <a:r>
                  <a:rPr lang="pt-BR" dirty="0"/>
                  <a:t>, em um ponto aleatório do </a:t>
                </a:r>
                <a:r>
                  <a:rPr lang="pt-BR" b="1" i="1" dirty="0"/>
                  <a:t>espaço de pesos</a:t>
                </a:r>
                <a:r>
                  <a:rPr lang="pt-BR" dirty="0"/>
                  <a:t> e então, os atualiza </a:t>
                </a:r>
                <a:r>
                  <a:rPr lang="pt-BR" dirty="0" smtClean="0"/>
                  <a:t>no </a:t>
                </a:r>
                <a:r>
                  <a:rPr lang="pt-BR" b="1" i="1" dirty="0" smtClean="0"/>
                  <a:t>sentido oposto </a:t>
                </a:r>
                <a:r>
                  <a:rPr lang="pt-BR" dirty="0"/>
                  <a:t>ao do </a:t>
                </a:r>
                <a:r>
                  <a:rPr lang="pt-BR" b="1" i="1" dirty="0" smtClean="0"/>
                  <a:t>gradiente</a:t>
                </a:r>
                <a:r>
                  <a:rPr lang="pt-BR" dirty="0" smtClean="0"/>
                  <a:t> </a:t>
                </a:r>
                <a:r>
                  <a:rPr lang="pt-BR" dirty="0"/>
                  <a:t>até que algum critério de convergência seja atingido, indicando que um </a:t>
                </a:r>
                <a:r>
                  <a:rPr lang="pt-BR" b="1" i="1" dirty="0"/>
                  <a:t>mínimo local </a:t>
                </a:r>
                <a:r>
                  <a:rPr lang="pt-BR" dirty="0"/>
                  <a:t>ou o </a:t>
                </a:r>
                <a:r>
                  <a:rPr lang="pt-BR" b="1" i="1" dirty="0"/>
                  <a:t>global</a:t>
                </a:r>
                <a:r>
                  <a:rPr lang="pt-BR" dirty="0"/>
                  <a:t> da </a:t>
                </a:r>
                <a:r>
                  <a:rPr lang="pt-BR" b="1" i="1" dirty="0"/>
                  <a:t>função de erro </a:t>
                </a:r>
                <a:r>
                  <a:rPr lang="pt-BR" dirty="0"/>
                  <a:t>foi encontrado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09513"/>
                <a:ext cx="11019971" cy="1411149"/>
              </a:xfrm>
              <a:blipFill rotWithShape="0">
                <a:blip r:embed="rId3"/>
                <a:stretch>
                  <a:fillRect l="-830" t="-8621" r="-1438" b="-81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50257" y="3255599"/>
                <a:ext cx="7072087" cy="1508170"/>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pesos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a:p>
              <a:p>
                <a:r>
                  <a:rPr lang="en-US" sz="2000" dirty="0"/>
                  <a:t>	</a:t>
                </a:r>
                <a14:m>
                  <m:oMath xmlns:m="http://schemas.openxmlformats.org/officeDocument/2006/math">
                    <m:r>
                      <a:rPr lang="pt-BR" sz="2000" b="1">
                        <a:latin typeface="Cambria Math" panose="02040503050406030204" pitchFamily="18" charset="0"/>
                      </a:rPr>
                      <m:t>𝐟𝐨𝐫</m:t>
                    </m:r>
                    <m:r>
                      <a:rPr lang="pt-BR" sz="2000" b="1">
                        <a:latin typeface="Cambria Math" panose="02040503050406030204" pitchFamily="18" charset="0"/>
                      </a:rPr>
                      <m:t> </m:t>
                    </m:r>
                    <m:r>
                      <a:rPr lang="pt-BR" sz="2000" b="1">
                        <a:latin typeface="Cambria Math" panose="02040503050406030204" pitchFamily="18" charset="0"/>
                      </a:rPr>
                      <m:t>𝐞𝐚𝐜𝐡</m:t>
                    </m:r>
                    <m:r>
                      <a:rPr lang="pt-BR" sz="2000" b="1">
                        <a:latin typeface="Cambria Math" panose="02040503050406030204" pitchFamily="18" charset="0"/>
                      </a:rPr>
                      <m:t> </m:t>
                    </m:r>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pt-BR" sz="2000" b="1">
                        <a:latin typeface="Cambria Math" panose="02040503050406030204" pitchFamily="18" charset="0"/>
                      </a:rPr>
                      <m:t>𝐢𝐧</m:t>
                    </m:r>
                    <m:r>
                      <a:rPr lang="pt-BR" sz="2000">
                        <a:latin typeface="Cambria Math" panose="02040503050406030204" pitchFamily="18" charset="0"/>
                      </a:rPr>
                      <m:t> </m:t>
                    </m:r>
                    <m:r>
                      <a:rPr lang="pt-BR" sz="2000" b="1" i="1">
                        <a:latin typeface="Cambria Math" panose="02040503050406030204" pitchFamily="18" charset="0"/>
                      </a:rPr>
                      <m:t>𝒂</m:t>
                    </m:r>
                    <m:r>
                      <a:rPr lang="pt-BR" sz="2000">
                        <a:latin typeface="Cambria Math" panose="02040503050406030204" pitchFamily="18" charset="0"/>
                      </a:rPr>
                      <m:t> </m:t>
                    </m:r>
                    <m:r>
                      <a:rPr lang="pt-BR" sz="2000" b="1">
                        <a:latin typeface="Cambria Math" panose="02040503050406030204" pitchFamily="18" charset="0"/>
                      </a:rPr>
                      <m:t>𝐝𝐨</m:t>
                    </m:r>
                  </m:oMath>
                </a14:m>
                <a:endParaRPr lang="en-US" sz="2000" b="1" dirty="0"/>
              </a:p>
              <a:p>
                <a:r>
                  <a:rPr lang="en-US" sz="2000" b="1" dirty="0"/>
                  <a:t>		</a:t>
                </a:r>
                <a14:m>
                  <m:oMath xmlns:m="http://schemas.openxmlformats.org/officeDocument/2006/math">
                    <m:sSub>
                      <m:sSubPr>
                        <m:ctrlPr>
                          <a:rPr lang="en-US"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en-US" sz="2000" b="1"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f>
                      <m:fPr>
                        <m:ctrlPr>
                          <a:rPr lang="pt-BR" sz="2000" i="1" smtClean="0">
                            <a:latin typeface="Cambria Math" panose="02040503050406030204" pitchFamily="18" charset="0"/>
                            <a:ea typeface="Cambria Math" panose="02040503050406030204" pitchFamily="18" charset="0"/>
                          </a:rPr>
                        </m:ctrlPr>
                      </m:fPr>
                      <m:num>
                        <m:r>
                          <a:rPr lang="pt-BR" sz="2000" i="1" smtClean="0">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smtClean="0">
                            <a:latin typeface="Cambria Math" panose="02040503050406030204" pitchFamily="18" charset="0"/>
                            <a:ea typeface="Cambria Math" panose="02040503050406030204" pitchFamily="18" charset="0"/>
                          </a:rPr>
                          <m:t>𝜕</m:t>
                        </m:r>
                        <m:sSub>
                          <m:sSubPr>
                            <m:ctrlPr>
                              <a:rPr lang="pt-BR" sz="200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𝑎</m:t>
                            </m:r>
                          </m:e>
                          <m:sub>
                            <m:r>
                              <a:rPr lang="pt-BR" sz="2000" b="0" i="1" smtClean="0">
                                <a:latin typeface="Cambria Math" panose="02040503050406030204" pitchFamily="18" charset="0"/>
                                <a:ea typeface="Cambria Math" panose="02040503050406030204" pitchFamily="18" charset="0"/>
                              </a:rPr>
                              <m:t>𝑖</m:t>
                            </m:r>
                          </m:sub>
                        </m:sSub>
                      </m:den>
                    </m:f>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1150257" y="3255599"/>
                <a:ext cx="7072087" cy="1508170"/>
              </a:xfrm>
              <a:prstGeom prst="rect">
                <a:avLst/>
              </a:prstGeom>
              <a:blipFill rotWithShape="0">
                <a:blip r:embed="rId4"/>
                <a:stretch>
                  <a:fillRect l="-344"/>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ontent Placeholder 2"/>
              <p:cNvSpPr txBox="1">
                <a:spLocks/>
              </p:cNvSpPr>
              <p:nvPr/>
            </p:nvSpPr>
            <p:spPr>
              <a:xfrm>
                <a:off x="838200" y="5167088"/>
                <a:ext cx="11019970" cy="15748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smtClean="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a </a:t>
                </a:r>
                <a:r>
                  <a:rPr lang="pt-BR" b="1" i="1" dirty="0"/>
                  <a:t>taxa/passo de aprendizagem </a:t>
                </a:r>
                <a:r>
                  <a:rPr lang="pt-BR" dirty="0"/>
                  <a:t>e </a:t>
                </a: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den>
                    </m:f>
                  </m:oMath>
                </a14:m>
                <a:r>
                  <a:rPr lang="pt-BR" dirty="0"/>
                  <a:t> é o gradiente da </a:t>
                </a:r>
                <a:r>
                  <a:rPr lang="pt-BR" b="1" i="1" dirty="0"/>
                  <a:t>função de erro </a:t>
                </a:r>
                <a:r>
                  <a:rPr lang="pt-BR" dirty="0"/>
                  <a:t>em relação ao </a:t>
                </a:r>
                <a:r>
                  <a:rPr lang="pt-BR" dirty="0" smtClean="0"/>
                  <a:t>peso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oMath>
                </a14:m>
                <a:r>
                  <a:rPr lang="pt-BR" dirty="0" smtClean="0"/>
                  <a:t>.</a:t>
                </a:r>
              </a:p>
              <a:p>
                <a:pPr algn="just"/>
                <a:r>
                  <a:rPr lang="pt-BR" dirty="0" smtClean="0"/>
                  <a:t>A </a:t>
                </a:r>
                <a:r>
                  <a:rPr lang="pt-BR" b="1" i="1" dirty="0" smtClean="0"/>
                  <a:t>taxa de aprendizagem</a:t>
                </a:r>
                <a:r>
                  <a:rPr lang="pt-BR" dirty="0" smtClean="0"/>
                  <a:t> dita o tamanho </a:t>
                </a:r>
                <a:r>
                  <a:rPr lang="pt-BR" dirty="0"/>
                  <a:t>dos </a:t>
                </a:r>
                <a:r>
                  <a:rPr lang="pt-BR" dirty="0" smtClean="0"/>
                  <a:t>passos/deslocamentos dados </a:t>
                </a:r>
                <a:r>
                  <a:rPr lang="pt-BR" dirty="0"/>
                  <a:t>na direção </a:t>
                </a:r>
                <a:r>
                  <a:rPr lang="pt-BR" dirty="0" smtClean="0"/>
                  <a:t>e sentido oposto ao do </a:t>
                </a:r>
                <a:r>
                  <a:rPr lang="pt-BR" b="1" i="1" dirty="0" smtClean="0"/>
                  <a:t>gradiente</a:t>
                </a:r>
                <a:r>
                  <a:rPr lang="pt-BR" dirty="0" smtClean="0"/>
                  <a:t>.</a:t>
                </a:r>
                <a:endParaRPr lang="pt-BR"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838200" y="5167088"/>
                <a:ext cx="11019970" cy="1574800"/>
              </a:xfrm>
              <a:prstGeom prst="rect">
                <a:avLst/>
              </a:prstGeom>
              <a:blipFill rotWithShape="0">
                <a:blip r:embed="rId6"/>
                <a:stretch>
                  <a:fillRect l="-996" t="-5814" r="-996" b="-6202"/>
                </a:stretch>
              </a:blipFill>
            </p:spPr>
            <p:txBody>
              <a:bodyPr/>
              <a:lstStyle/>
              <a:p>
                <a:r>
                  <a:rPr lang="pt-BR">
                    <a:noFill/>
                  </a:rPr>
                  <a:t> </a:t>
                </a:r>
              </a:p>
            </p:txBody>
          </p:sp>
        </mc:Fallback>
      </mc:AlternateContent>
      <p:cxnSp>
        <p:nvCxnSpPr>
          <p:cNvPr id="8" name="Straight Arrow Connector 7"/>
          <p:cNvCxnSpPr/>
          <p:nvPr/>
        </p:nvCxnSpPr>
        <p:spPr>
          <a:xfrm flipH="1">
            <a:off x="4053385" y="2292824"/>
            <a:ext cx="900752" cy="208810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t="48368" r="2754" b="1527"/>
          <a:stretch/>
        </p:blipFill>
        <p:spPr>
          <a:xfrm>
            <a:off x="8313771" y="2714172"/>
            <a:ext cx="3776628" cy="2481941"/>
          </a:xfrm>
          <a:prstGeom prst="rect">
            <a:avLst/>
          </a:prstGeom>
        </p:spPr>
      </p:pic>
    </p:spTree>
    <p:extLst>
      <p:ext uri="{BB962C8B-B14F-4D97-AF65-F5344CB8AC3E}">
        <p14:creationId xmlns:p14="http://schemas.microsoft.com/office/powerpoint/2010/main" val="13738487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90943"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44250" cy="4850946"/>
              </a:xfrm>
            </p:spPr>
            <p:txBody>
              <a:bodyPr>
                <a:normAutofit fontScale="92500" lnSpcReduction="20000"/>
              </a:bodyPr>
              <a:lstStyle/>
              <a:p>
                <a:pPr algn="just"/>
                <a:r>
                  <a:rPr lang="pt-BR" dirty="0" smtClean="0"/>
                  <a:t>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pode ser constante ou pode decair com o tempo à medida que o processo de aprendizado prossegue.</a:t>
                </a:r>
              </a:p>
              <a:p>
                <a:pPr algn="just"/>
                <a:r>
                  <a:rPr lang="pt-BR" b="1" dirty="0"/>
                  <a:t>OBS</a:t>
                </a:r>
                <a:r>
                  <a:rPr lang="pt-BR" dirty="0"/>
                  <a:t>.: Os </a:t>
                </a:r>
                <a:r>
                  <a:rPr lang="pt-BR" dirty="0" smtClean="0"/>
                  <a:t>pesos, </a:t>
                </a:r>
                <a14:m>
                  <m:oMath xmlns:m="http://schemas.openxmlformats.org/officeDocument/2006/math">
                    <m:r>
                      <a:rPr lang="pt-BR" b="1" i="1">
                        <a:latin typeface="Cambria Math" panose="02040503050406030204" pitchFamily="18" charset="0"/>
                      </a:rPr>
                      <m:t>𝒂</m:t>
                    </m:r>
                  </m:oMath>
                </a14:m>
                <a:r>
                  <a:rPr lang="pt-BR" dirty="0"/>
                  <a:t>, </a:t>
                </a:r>
                <a:r>
                  <a:rPr lang="pt-BR" b="1" dirty="0">
                    <a:solidFill>
                      <a:srgbClr val="FF0000"/>
                    </a:solidFill>
                  </a:rPr>
                  <a:t>devem ser atualizados simultaneamente</a:t>
                </a:r>
                <a:r>
                  <a:rPr lang="pt-BR" dirty="0"/>
                  <a:t>, caso contrário o algoritmo apresentará comportamento desconhecido</a:t>
                </a:r>
                <a:r>
                  <a:rPr lang="pt-BR" dirty="0" smtClean="0"/>
                  <a:t>.</a:t>
                </a:r>
              </a:p>
              <a:p>
                <a:pPr algn="just"/>
                <a:r>
                  <a:rPr lang="pt-BR" dirty="0" smtClean="0"/>
                  <a:t>O pseudo-algoritmo abaixo apresenta a atualização simultânea de todos os </a:t>
                </a:r>
                <a:r>
                  <a:rPr lang="pt-BR" b="1" dirty="0" smtClean="0"/>
                  <a:t>pesos</a:t>
                </a:r>
                <a:r>
                  <a:rPr lang="pt-BR" dirty="0" smtClean="0"/>
                  <a:t>.</a:t>
                </a:r>
                <a:endParaRPr lang="pt-BR" dirty="0"/>
              </a:p>
              <a:p>
                <a:pPr marL="0" indent="0">
                  <a:buNone/>
                </a:pPr>
                <a:endParaRPr lang="pt-BR" dirty="0" smtClean="0"/>
              </a:p>
              <a:p>
                <a:pPr marL="0" indent="0">
                  <a:buNone/>
                </a:pPr>
                <a:endParaRPr lang="pt-BR" dirty="0"/>
              </a:p>
              <a:p>
                <a:pPr marL="0" indent="0">
                  <a:buNone/>
                </a:pPr>
                <a:endParaRPr lang="pt-BR" dirty="0" smtClean="0"/>
              </a:p>
              <a:p>
                <a:pPr marL="0" indent="0">
                  <a:buNone/>
                </a:pPr>
                <a:r>
                  <a:rPr lang="pt-BR" dirty="0">
                    <a:ea typeface="Cambria Math" panose="02040503050406030204" pitchFamily="18" charset="0"/>
                  </a:rPr>
                  <a:t>o</a:t>
                </a:r>
                <a:r>
                  <a:rPr lang="pt-BR" dirty="0" smtClean="0">
                    <a:ea typeface="Cambria Math" panose="02040503050406030204" pitchFamily="18" charset="0"/>
                  </a:rPr>
                  <a:t>nde </a:t>
                </a: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ea typeface="Cambria Math" panose="02040503050406030204" pitchFamily="18" charset="0"/>
                  </a:rPr>
                  <a:t> é o vetor com os </a:t>
                </a:r>
                <a:r>
                  <a:rPr lang="pt-BR" b="1" i="1" dirty="0" smtClean="0">
                    <a:ea typeface="Cambria Math" panose="02040503050406030204" pitchFamily="18" charset="0"/>
                  </a:rPr>
                  <a:t>pesos</a:t>
                </a:r>
                <a:r>
                  <a:rPr lang="pt-BR" dirty="0" smtClean="0">
                    <a:ea typeface="Cambria Math" panose="02040503050406030204" pitchFamily="18" charset="0"/>
                  </a:rPr>
                  <a:t> e </a:t>
                </a:r>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den>
                                  </m:f>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é o </a:t>
                </a:r>
                <a:r>
                  <a:rPr lang="pt-BR" b="1" i="1" dirty="0" smtClean="0"/>
                  <a:t>vetor gradiente</a:t>
                </a:r>
                <a:r>
                  <a:rPr lang="pt-BR" dirty="0" smtClean="0"/>
                  <a:t>, o qual contém o gradiente com relação a todos os </a:t>
                </a:r>
                <a:r>
                  <a:rPr lang="pt-BR" b="1" i="1" dirty="0" smtClean="0"/>
                  <a:t>pesos</a:t>
                </a:r>
                <a:r>
                  <a:rPr lang="pt-BR" dirty="0" smtClean="0"/>
                  <a:t>.</a:t>
                </a:r>
              </a:p>
              <a:p>
                <a:r>
                  <a:rPr lang="pt-BR" dirty="0" smtClean="0"/>
                  <a:t>Na sequência, veremos como encontrar o </a:t>
                </a:r>
                <a:r>
                  <a:rPr lang="pt-BR" b="1" i="1" dirty="0" smtClean="0"/>
                  <a:t>vetor gradiente</a:t>
                </a:r>
                <a:r>
                  <a:rPr lang="pt-BR" dirty="0" smtClean="0"/>
                  <a:t> da função de erro e implementar o algoritmo do </a:t>
                </a:r>
                <a:r>
                  <a:rPr lang="pt-BR" b="1" i="1" dirty="0" smtClean="0"/>
                  <a:t>gradiente descendente</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44250" cy="4850946"/>
              </a:xfrm>
              <a:blipFill rotWithShape="0">
                <a:blip r:embed="rId3"/>
                <a:stretch>
                  <a:fillRect l="-985" t="-3141" r="-930" b="-276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696026" y="3818080"/>
                <a:ext cx="7275288" cy="1015663"/>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pesos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smtClean="0"/>
              </a:p>
              <a:p>
                <a:r>
                  <a:rPr lang="en-US" sz="2000" dirty="0" smtClean="0"/>
                  <a:t>	</a:t>
                </a:r>
                <a14:m>
                  <m:oMath xmlns:m="http://schemas.openxmlformats.org/officeDocument/2006/math">
                    <m:r>
                      <a:rPr lang="pt-BR" sz="2000" b="1" i="1" smtClean="0">
                        <a:latin typeface="Cambria Math" panose="02040503050406030204" pitchFamily="18" charset="0"/>
                        <a:ea typeface="Cambria Math" panose="02040503050406030204" pitchFamily="18" charset="0"/>
                      </a:rPr>
                      <m:t>𝒂</m:t>
                    </m:r>
                    <m:r>
                      <a:rPr lang="en-US" sz="2000" b="1" i="1">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𝒂</m:t>
                    </m:r>
                    <m:r>
                      <a:rPr lang="pt-BR" sz="2000" b="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2696026" y="3818080"/>
                <a:ext cx="7275288" cy="1015663"/>
              </a:xfrm>
              <a:prstGeom prst="rect">
                <a:avLst/>
              </a:prstGeom>
              <a:blipFill rotWithShape="0">
                <a:blip r:embed="rId4"/>
                <a:stretch>
                  <a:fillRect l="-334" b="-4734"/>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37952744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28749"/>
                <a:ext cx="10915650" cy="3299115"/>
              </a:xfrm>
            </p:spPr>
            <p:txBody>
              <a:bodyPr>
                <a:normAutofit/>
              </a:bodyPr>
              <a:lstStyle/>
              <a:p>
                <a:pPr marL="0" indent="0">
                  <a:buNone/>
                </a:pPr>
                <a:r>
                  <a:rPr lang="pt-BR" dirty="0" smtClean="0"/>
                  <a:t>Para facilitar nossa análise, vamos simplificar um pouco e usar uma função hipótese com apenas um peso</a:t>
                </a:r>
              </a:p>
              <a:p>
                <a:pPr marL="0" indent="0" algn="ctr">
                  <a:buNone/>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𝑎</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0" smtClean="0">
                          <a:latin typeface="Cambria Math" panose="02040503050406030204" pitchFamily="18" charset="0"/>
                        </a:rPr>
                        <m:t>.</m:t>
                      </m:r>
                    </m:oMath>
                  </m:oMathPara>
                </a14:m>
                <a:endParaRPr lang="pt-BR" dirty="0" smtClean="0"/>
              </a:p>
              <a:p>
                <a:r>
                  <a:rPr lang="pt-BR" dirty="0" smtClean="0"/>
                  <a:t>Qual é a regra de atualização para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a:t>
                </a:r>
              </a:p>
              <a:p>
                <a:pPr lvl="1">
                  <a:buFont typeface="Courier New" panose="02070309020205020404" pitchFamily="49" charset="0"/>
                  <a:buChar char="o"/>
                </a:pPr>
                <a:r>
                  <a:rPr lang="pt-BR" b="1" dirty="0" smtClean="0"/>
                  <a:t>Dica</a:t>
                </a:r>
                <a:r>
                  <a:rPr lang="pt-BR" dirty="0" smtClean="0"/>
                  <a:t>: Começem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acc>
                              <m:accPr>
                                <m:chr m:val="̂"/>
                                <m:ctrlPr>
                                  <a:rPr lang="pt-BR" b="1" i="1">
                                    <a:latin typeface="Cambria Math" panose="02040503050406030204" pitchFamily="18" charset="0"/>
                                  </a:rPr>
                                </m:ctrlPr>
                              </m:accPr>
                              <m:e>
                                <m:r>
                                  <a:rPr lang="pt-BR" b="1" i="1">
                                    <a:latin typeface="Cambria Math" panose="02040503050406030204" pitchFamily="18" charset="0"/>
                                  </a:rPr>
                                  <m:t>𝒚</m:t>
                                </m:r>
                              </m:e>
                            </m:acc>
                          </m:e>
                        </m:d>
                      </m:e>
                      <m:sup>
                        <m:r>
                          <a:rPr lang="pt-BR" i="1">
                            <a:latin typeface="Cambria Math" panose="02040503050406030204" pitchFamily="18" charset="0"/>
                          </a:rPr>
                          <m:t>2</m:t>
                        </m:r>
                      </m:sup>
                    </m:s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r>
                      <a:rPr lang="pt-BR" b="0" i="1" smtClean="0">
                        <a:latin typeface="Cambria Math" panose="02040503050406030204" pitchFamily="18" charset="0"/>
                      </a:rPr>
                      <m:t>.</m:t>
                    </m:r>
                  </m:oMath>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28749"/>
                <a:ext cx="10915650" cy="3299115"/>
              </a:xfrm>
              <a:blipFill rotWithShape="0">
                <a:blip r:embed="rId3"/>
                <a:stretch>
                  <a:fillRect l="-1173" t="-2952" r="-1844"/>
                </a:stretch>
              </a:blipFill>
            </p:spPr>
            <p:txBody>
              <a:bodyPr/>
              <a:lstStyle/>
              <a:p>
                <a:r>
                  <a:rPr lang="pt-BR">
                    <a:noFill/>
                  </a:rPr>
                  <a:t> </a:t>
                </a:r>
              </a:p>
            </p:txBody>
          </p:sp>
        </mc:Fallback>
      </mc:AlternateContent>
    </p:spTree>
    <p:extLst>
      <p:ext uri="{BB962C8B-B14F-4D97-AF65-F5344CB8AC3E}">
        <p14:creationId xmlns:p14="http://schemas.microsoft.com/office/powerpoint/2010/main" val="23772583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579" t="36331" r="3314" b="1584"/>
          <a:stretch/>
        </p:blipFill>
        <p:spPr>
          <a:xfrm>
            <a:off x="2510971" y="4439512"/>
            <a:ext cx="2569029" cy="2418488"/>
          </a:xfrm>
          <a:prstGeom prst="rect">
            <a:avLst/>
          </a:prstGeom>
        </p:spPr>
      </p:pic>
      <p:sp>
        <p:nvSpPr>
          <p:cNvPr id="2" name="Title 1"/>
          <p:cNvSpPr>
            <a:spLocks noGrp="1"/>
          </p:cNvSpPr>
          <p:nvPr>
            <p:ph type="title"/>
          </p:nvPr>
        </p:nvSpPr>
        <p:spPr/>
        <p:txBody>
          <a:bodyPr/>
          <a:lstStyle/>
          <a:p>
            <a:r>
              <a:rPr lang="pt-BR" dirty="0"/>
              <a:t>Exemplo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28749"/>
                <a:ext cx="10915650" cy="3299115"/>
              </a:xfrm>
            </p:spPr>
            <p:txBody>
              <a:bodyPr>
                <a:normAutofit fontScale="62500" lnSpcReduction="20000"/>
              </a:bodyPr>
              <a:lstStyle/>
              <a:p>
                <a:pPr marL="0" indent="0">
                  <a:buNone/>
                </a:pPr>
                <a:r>
                  <a:rPr lang="pt-BR" dirty="0" smtClean="0"/>
                  <a:t>Para facilitar nossa análise, vamos simplificar um pouco e usar uma função hipótese com apenas um peso</a:t>
                </a:r>
                <a:endParaRPr lang="pt-BR" dirty="0"/>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𝑎</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dirty="0"/>
                  <a:t>.</a:t>
                </a:r>
              </a:p>
              <a:p>
                <a:pPr marL="0" indent="0">
                  <a:buNone/>
                </a:pPr>
                <a:r>
                  <a:rPr lang="pt-BR" dirty="0"/>
                  <a:t>Com função de erro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oMath>
                </a14:m>
                <a:r>
                  <a:rPr lang="pt-BR" dirty="0"/>
                  <a:t>.</a:t>
                </a:r>
              </a:p>
              <a:p>
                <a:pPr marL="0" indent="0">
                  <a:buNone/>
                </a:pPr>
                <a:r>
                  <a:rPr lang="pt-BR" dirty="0"/>
                  <a:t>E atualização do </a:t>
                </a:r>
                <a:r>
                  <a:rPr lang="pt-BR" dirty="0" smtClean="0"/>
                  <a:t>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dada por</a:t>
                </a:r>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i="1" smtClean="0">
                                      <a:latin typeface="Cambria Math" panose="02040503050406030204" pitchFamily="18" charset="0"/>
                                    </a:rPr>
                                    <m:t>1</m:t>
                                  </m:r>
                                </m:sub>
                              </m:sSub>
                            </m:e>
                          </m:d>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den>
                      </m:f>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d>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num>
                            <m:den>
                              <m:r>
                                <a:rPr lang="pt-BR"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den>
                          </m:f>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nary>
                    </m:oMath>
                  </m:oMathPara>
                </a14:m>
                <a:endParaRPr lang="pt-BR" i="1" dirty="0">
                  <a:latin typeface="Cambria Math" panose="02040503050406030204" pitchFamily="18" charset="0"/>
                </a:endParaRP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nary>
                  </m:oMath>
                </a14:m>
                <a:r>
                  <a:rPr lang="pt-BR" dirty="0"/>
                  <a:t>,</a:t>
                </a:r>
              </a:p>
              <a:p>
                <a:pPr marL="0" indent="0">
                  <a:buNone/>
                </a:pPr>
                <a:r>
                  <a:rPr lang="pt-BR" dirty="0"/>
                  <a:t>onde o termo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𝑁</m:t>
                        </m:r>
                      </m:den>
                    </m:f>
                  </m:oMath>
                </a14:m>
                <a:r>
                  <a:rPr lang="pt-BR" dirty="0"/>
                  <a:t> foi absorvido pelo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a:t>
                </a:r>
                <a:r>
                  <a:rPr lang="pt-B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28749"/>
                <a:ext cx="10915650" cy="3299115"/>
              </a:xfrm>
              <a:blipFill rotWithShape="0">
                <a:blip r:embed="rId4"/>
                <a:stretch>
                  <a:fillRect l="-503" t="-2952" b="-1845"/>
                </a:stretch>
              </a:blipFill>
            </p:spPr>
            <p:txBody>
              <a:bodyPr/>
              <a:lstStyle/>
              <a:p>
                <a:r>
                  <a:rPr lang="pt-BR">
                    <a:noFill/>
                  </a:rPr>
                  <a:t> </a:t>
                </a:r>
              </a:p>
            </p:txBody>
          </p:sp>
        </mc:Fallback>
      </mc:AlternateContent>
      <p:sp>
        <p:nvSpPr>
          <p:cNvPr id="7" name="TextBox 6"/>
          <p:cNvSpPr txBox="1"/>
          <p:nvPr/>
        </p:nvSpPr>
        <p:spPr>
          <a:xfrm>
            <a:off x="4470854" y="838732"/>
            <a:ext cx="6882946" cy="369332"/>
          </a:xfrm>
          <a:prstGeom prst="rect">
            <a:avLst/>
          </a:prstGeom>
          <a:noFill/>
        </p:spPr>
        <p:txBody>
          <a:bodyPr wrap="square" rtlCol="0">
            <a:spAutoFit/>
          </a:bodyPr>
          <a:lstStyle/>
          <a:p>
            <a:r>
              <a:rPr lang="pt-BR" u="sng" dirty="0">
                <a:solidFill>
                  <a:srgbClr val="00B0F0"/>
                </a:solidFill>
              </a:rPr>
              <a:t>Exemplo </a:t>
            </a:r>
            <a:r>
              <a:rPr lang="pt-BR" u="sng" dirty="0" smtClean="0">
                <a:solidFill>
                  <a:srgbClr val="00B0F0"/>
                </a:solidFill>
              </a:rPr>
              <a:t>1: linear_regression_with_gradient_descent_exemplo1.ipynb</a:t>
            </a:r>
            <a:endParaRPr lang="pt-BR" u="sng" dirty="0">
              <a:solidFill>
                <a:srgbClr val="00B0F0"/>
              </a:solidFill>
            </a:endParaRPr>
          </a:p>
        </p:txBody>
      </p:sp>
      <p:sp>
        <p:nvSpPr>
          <p:cNvPr id="6" name="TextBox 5"/>
          <p:cNvSpPr txBox="1"/>
          <p:nvPr/>
        </p:nvSpPr>
        <p:spPr>
          <a:xfrm>
            <a:off x="8549640" y="2222107"/>
            <a:ext cx="1783080" cy="523220"/>
          </a:xfrm>
          <a:prstGeom prst="rect">
            <a:avLst/>
          </a:prstGeom>
          <a:noFill/>
        </p:spPr>
        <p:txBody>
          <a:bodyPr wrap="square" rtlCol="0">
            <a:spAutoFit/>
          </a:bodyPr>
          <a:lstStyle/>
          <a:p>
            <a:pPr algn="ctr"/>
            <a:r>
              <a:rPr lang="pt-BR" sz="1400" dirty="0" smtClean="0"/>
              <a:t>Operação da derivada parcial é distributiva.</a:t>
            </a:r>
            <a:endParaRPr lang="pt-BR" sz="1400" dirty="0"/>
          </a:p>
        </p:txBody>
      </p:sp>
      <p:cxnSp>
        <p:nvCxnSpPr>
          <p:cNvPr id="9" name="Straight Arrow Connector 8"/>
          <p:cNvCxnSpPr/>
          <p:nvPr/>
        </p:nvCxnSpPr>
        <p:spPr>
          <a:xfrm flipH="1">
            <a:off x="5775960" y="2606040"/>
            <a:ext cx="2758440" cy="4722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t="36523" r="3268" b="1517"/>
          <a:stretch/>
        </p:blipFill>
        <p:spPr>
          <a:xfrm>
            <a:off x="6845871" y="4439512"/>
            <a:ext cx="2595309" cy="2422553"/>
          </a:xfrm>
          <a:prstGeom prst="rect">
            <a:avLst/>
          </a:prstGeom>
        </p:spPr>
      </p:pic>
    </p:spTree>
    <p:extLst>
      <p:ext uri="{BB962C8B-B14F-4D97-AF65-F5344CB8AC3E}">
        <p14:creationId xmlns:p14="http://schemas.microsoft.com/office/powerpoint/2010/main" val="24734052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#2</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428750"/>
                <a:ext cx="10915650" cy="2762250"/>
              </a:xfrm>
            </p:spPr>
            <p:txBody>
              <a:bodyPr>
                <a:normAutofit/>
              </a:bodyPr>
              <a:lstStyle/>
              <a:p>
                <a:pPr marL="0" indent="0">
                  <a:buNone/>
                </a:pPr>
                <a:r>
                  <a:rPr lang="en-US" dirty="0" err="1" smtClean="0"/>
                  <a:t>Neste</a:t>
                </a:r>
                <a:r>
                  <a:rPr lang="en-US" dirty="0" smtClean="0"/>
                  <a:t> </a:t>
                </a:r>
                <a:r>
                  <a:rPr lang="en-US" dirty="0" err="1" smtClean="0"/>
                  <a:t>exemplo</a:t>
                </a:r>
                <a:r>
                  <a:rPr lang="en-US" dirty="0" smtClean="0"/>
                  <a:t>, </a:t>
                </a:r>
                <a:r>
                  <a:rPr lang="en-US" dirty="0" err="1" smtClean="0"/>
                  <a:t>vamos</a:t>
                </a:r>
                <a:r>
                  <a:rPr lang="en-US" dirty="0" smtClean="0"/>
                  <a:t> </a:t>
                </a:r>
                <a:r>
                  <a:rPr lang="en-US" dirty="0" err="1" smtClean="0"/>
                  <a:t>usar</a:t>
                </a:r>
                <a:r>
                  <a:rPr lang="en-US" dirty="0" smtClean="0"/>
                  <a:t> </a:t>
                </a:r>
                <a:r>
                  <a:rPr lang="en-US" dirty="0" err="1"/>
                  <a:t>uma</a:t>
                </a:r>
                <a:r>
                  <a:rPr lang="en-US" dirty="0"/>
                  <a:t> </a:t>
                </a:r>
                <a:r>
                  <a:rPr lang="en-US" dirty="0" err="1"/>
                  <a:t>função</a:t>
                </a:r>
                <a:r>
                  <a:rPr lang="en-US" dirty="0"/>
                  <a:t> </a:t>
                </a:r>
                <a:r>
                  <a:rPr lang="en-US" dirty="0" err="1"/>
                  <a:t>hipótese</a:t>
                </a:r>
                <a:r>
                  <a:rPr lang="en-US" dirty="0"/>
                  <a:t> com 2 </a:t>
                </a:r>
                <a:r>
                  <a:rPr lang="en-US" dirty="0" smtClean="0"/>
                  <a:t>pesos,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com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smtClean="0"/>
                  <a:t>.</a:t>
                </a:r>
              </a:p>
              <a:p>
                <a:r>
                  <a:rPr lang="pt-BR" dirty="0"/>
                  <a:t>Qual é a regra de atualização para </a:t>
                </a:r>
                <a:r>
                  <a:rPr lang="pt-BR" dirty="0" smtClean="0"/>
                  <a:t>os pesos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smtClean="0"/>
                  <a:t>?</a:t>
                </a:r>
              </a:p>
              <a:p>
                <a:pPr lvl="1">
                  <a:buFont typeface="Courier New" panose="02070309020205020404" pitchFamily="49" charset="0"/>
                  <a:buChar char="o"/>
                </a:pPr>
                <a:r>
                  <a:rPr lang="pt-BR" b="1" dirty="0"/>
                  <a:t>Dica</a:t>
                </a:r>
                <a:r>
                  <a:rPr lang="pt-BR" dirty="0"/>
                  <a:t>: Começem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acc>
                              <m:accPr>
                                <m:chr m:val="̂"/>
                                <m:ctrlPr>
                                  <a:rPr lang="pt-BR" b="1" i="1">
                                    <a:latin typeface="Cambria Math" panose="02040503050406030204" pitchFamily="18" charset="0"/>
                                  </a:rPr>
                                </m:ctrlPr>
                              </m:accPr>
                              <m:e>
                                <m:r>
                                  <a:rPr lang="pt-BR" b="1" i="1">
                                    <a:latin typeface="Cambria Math" panose="02040503050406030204" pitchFamily="18" charset="0"/>
                                  </a:rPr>
                                  <m:t>𝒚</m:t>
                                </m:r>
                              </m:e>
                            </m:acc>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r>
                      <a:rPr lang="pt-BR" i="1">
                        <a:latin typeface="Cambria Math" panose="02040503050406030204" pitchFamily="18" charset="0"/>
                      </a:rPr>
                      <m:t>.</m:t>
                    </m:r>
                  </m:oMath>
                </a14:m>
                <a:endParaRPr lang="pt-BR"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428750"/>
                <a:ext cx="10915650" cy="2762250"/>
              </a:xfrm>
              <a:blipFill rotWithShape="0">
                <a:blip r:embed="rId3"/>
                <a:stretch>
                  <a:fillRect l="-1173" t="-3524"/>
                </a:stretch>
              </a:blipFill>
            </p:spPr>
            <p:txBody>
              <a:bodyPr/>
              <a:lstStyle/>
              <a:p>
                <a:r>
                  <a:rPr lang="pt-BR">
                    <a:noFill/>
                  </a:rPr>
                  <a:t> </a:t>
                </a:r>
              </a:p>
            </p:txBody>
          </p:sp>
        </mc:Fallback>
      </mc:AlternateContent>
    </p:spTree>
    <p:extLst>
      <p:ext uri="{BB962C8B-B14F-4D97-AF65-F5344CB8AC3E}">
        <p14:creationId xmlns:p14="http://schemas.microsoft.com/office/powerpoint/2010/main" val="1965951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471"/>
            <a:ext cx="10515600" cy="743189"/>
          </a:xfrm>
        </p:spPr>
        <p:txBody>
          <a:bodyPr/>
          <a:lstStyle/>
          <a:p>
            <a:r>
              <a:rPr lang="en-US" dirty="0" err="1"/>
              <a:t>Exemplo</a:t>
            </a:r>
            <a:r>
              <a:rPr lang="en-US" dirty="0"/>
              <a:t> #2</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108313"/>
                <a:ext cx="10915650" cy="3304029"/>
              </a:xfrm>
            </p:spPr>
            <p:txBody>
              <a:bodyPr>
                <a:normAutofit fontScale="62500" lnSpcReduction="20000"/>
              </a:bodyPr>
              <a:lstStyle/>
              <a:p>
                <a:pPr marL="0" indent="0">
                  <a:buNone/>
                </a:pPr>
                <a:r>
                  <a:rPr lang="en-US" dirty="0" smtClean="0"/>
                  <a:t>Neste </a:t>
                </a:r>
                <a:r>
                  <a:rPr lang="en-US" dirty="0" err="1" smtClean="0"/>
                  <a:t>exemplo</a:t>
                </a:r>
                <a:r>
                  <a:rPr lang="en-US" dirty="0" smtClean="0"/>
                  <a:t>, </a:t>
                </a:r>
                <a:r>
                  <a:rPr lang="en-US" dirty="0" err="1" smtClean="0"/>
                  <a:t>vamos</a:t>
                </a:r>
                <a:r>
                  <a:rPr lang="en-US" dirty="0" smtClean="0"/>
                  <a:t> </a:t>
                </a:r>
                <a:r>
                  <a:rPr lang="en-US" dirty="0" err="1" smtClean="0"/>
                  <a:t>usar</a:t>
                </a:r>
                <a:r>
                  <a:rPr lang="en-US" dirty="0" smtClean="0"/>
                  <a:t> </a:t>
                </a:r>
                <a:r>
                  <a:rPr lang="en-US" dirty="0" err="1"/>
                  <a:t>uma</a:t>
                </a:r>
                <a:r>
                  <a:rPr lang="en-US" dirty="0"/>
                  <a:t> </a:t>
                </a:r>
                <a:r>
                  <a:rPr lang="en-US" dirty="0" err="1"/>
                  <a:t>função</a:t>
                </a:r>
                <a:r>
                  <a:rPr lang="en-US" dirty="0"/>
                  <a:t> </a:t>
                </a:r>
                <a:r>
                  <a:rPr lang="en-US" dirty="0" err="1"/>
                  <a:t>hipótese</a:t>
                </a:r>
                <a:r>
                  <a:rPr lang="en-US" dirty="0"/>
                  <a:t> com 2 </a:t>
                </a:r>
                <a:r>
                  <a:rPr lang="en-US" dirty="0" smtClean="0"/>
                  <a:t>pesos,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com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a:t>.</a:t>
                </a:r>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dirty="0">
                                    <a:latin typeface="Cambria Math" panose="02040503050406030204" pitchFamily="18" charset="0"/>
                                  </a:rPr>
                                  <m:t>−</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err="1"/>
                  <a:t>atualização</a:t>
                </a:r>
                <a:r>
                  <a:rPr lang="en-US" dirty="0"/>
                  <a:t> dos </a:t>
                </a:r>
                <a:r>
                  <a:rPr lang="en-US" dirty="0" smtClean="0"/>
                  <a:t>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 </m:t>
                    </m:r>
                    <m:r>
                      <m:rPr>
                        <m:sty m:val="p"/>
                      </m:rPr>
                      <a:rPr lang="pt-BR" b="0" i="0" smtClean="0">
                        <a:latin typeface="Cambria Math" panose="02040503050406030204" pitchFamily="18" charset="0"/>
                      </a:rPr>
                      <m:t>e</m:t>
                    </m:r>
                    <m:r>
                      <a:rPr lang="pt-BR" b="0" i="1" smtClean="0">
                        <a:latin typeface="Cambria Math" panose="02040503050406030204" pitchFamily="18" charset="0"/>
                      </a:rPr>
                      <m:t> 2</m:t>
                    </m:r>
                  </m:oMath>
                </a14:m>
                <a:r>
                  <a:rPr lang="nl-BE" dirty="0"/>
                  <a:t>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sup>
                                  <m:r>
                                    <a:rPr lang="pt-BR" i="1">
                                      <a:latin typeface="Cambria Math" panose="02040503050406030204" pitchFamily="18" charset="0"/>
                                    </a:rPr>
                                    <m:t>2</m:t>
                                  </m:r>
                                </m:sup>
                              </m:sSup>
                            </m:num>
                            <m:den>
                              <m:r>
                                <a:rPr lang="pt-BR" i="1"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e>
                      </m:nary>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𝑖</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𝑖</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=1,2</m:t>
                    </m:r>
                    <m:r>
                      <a:rPr lang="pt-BR" b="0" i="0" smtClean="0">
                        <a:latin typeface="Cambria Math" panose="02040503050406030204" pitchFamily="18" charset="0"/>
                      </a:rPr>
                      <m:t>.</m:t>
                    </m:r>
                  </m:oMath>
                </a14:m>
                <a:endParaRPr lang="nl-BE" dirty="0"/>
              </a:p>
              <a:p>
                <a:pPr marL="0" indent="0">
                  <a:buNone/>
                </a:pPr>
                <a:r>
                  <a:rPr lang="en-US" dirty="0" err="1"/>
                  <a:t>onde</a:t>
                </a:r>
                <a:r>
                  <a:rPr lang="en-US" dirty="0"/>
                  <a:t> o </a:t>
                </a:r>
                <a:r>
                  <a:rPr lang="en-US" dirty="0" err="1"/>
                  <a:t>termo</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𝑁</m:t>
                        </m:r>
                      </m:den>
                    </m:f>
                  </m:oMath>
                </a14:m>
                <a:r>
                  <a:rPr lang="en-US" dirty="0"/>
                  <a:t> </a:t>
                </a:r>
                <a:r>
                  <a:rPr lang="en-US" dirty="0" err="1"/>
                  <a:t>foi</a:t>
                </a:r>
                <a:r>
                  <a:rPr lang="en-US" dirty="0"/>
                  <a:t> </a:t>
                </a:r>
                <a:r>
                  <a:rPr lang="en-US" dirty="0" err="1"/>
                  <a:t>absorvido</a:t>
                </a:r>
                <a:r>
                  <a:rPr lang="en-US" dirty="0"/>
                  <a:t> </a:t>
                </a:r>
                <a:r>
                  <a:rPr lang="en-US" dirty="0" err="1"/>
                  <a:t>pelo</a:t>
                </a:r>
                <a:r>
                  <a:rPr lang="en-US" dirty="0"/>
                  <a:t> </a:t>
                </a:r>
                <a:r>
                  <a:rPr lang="en-US" b="1" i="1" dirty="0" err="1"/>
                  <a:t>passo</a:t>
                </a:r>
                <a:r>
                  <a:rPr lang="en-US" b="1" i="1" dirty="0"/>
                  <a:t> de </a:t>
                </a:r>
                <a:r>
                  <a:rPr lang="en-US" b="1" i="1" dirty="0" err="1"/>
                  <a:t>aprendizagem</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endParaRPr lang="nl-BE"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108313"/>
                <a:ext cx="10915650" cy="3304029"/>
              </a:xfrm>
              <a:blipFill rotWithShape="0">
                <a:blip r:embed="rId3"/>
                <a:stretch>
                  <a:fillRect l="-503" t="-3137" b="-4059"/>
                </a:stretch>
              </a:blipFill>
            </p:spPr>
            <p:txBody>
              <a:bodyPr/>
              <a:lstStyle/>
              <a:p>
                <a:r>
                  <a:rPr lang="pt-BR">
                    <a:noFill/>
                  </a:rPr>
                  <a:t> </a:t>
                </a:r>
              </a:p>
            </p:txBody>
          </p:sp>
        </mc:Fallback>
      </mc:AlternateContent>
      <p:pic>
        <p:nvPicPr>
          <p:cNvPr id="8" name="Picture 7"/>
          <p:cNvPicPr>
            <a:picLocks noChangeAspect="1"/>
          </p:cNvPicPr>
          <p:nvPr/>
        </p:nvPicPr>
        <p:blipFill rotWithShape="1">
          <a:blip r:embed="rId4"/>
          <a:srcRect l="5582" t="3780" r="8806" b="3671"/>
          <a:stretch/>
        </p:blipFill>
        <p:spPr>
          <a:xfrm>
            <a:off x="8576346" y="4361550"/>
            <a:ext cx="2639236" cy="2496449"/>
          </a:xfrm>
          <a:prstGeom prst="rect">
            <a:avLst/>
          </a:prstGeom>
        </p:spPr>
      </p:pic>
      <p:pic>
        <p:nvPicPr>
          <p:cNvPr id="9" name="Picture 8"/>
          <p:cNvPicPr>
            <a:picLocks noChangeAspect="1"/>
          </p:cNvPicPr>
          <p:nvPr/>
        </p:nvPicPr>
        <p:blipFill rotWithShape="1">
          <a:blip r:embed="rId5"/>
          <a:srcRect l="5776" t="3767" r="8760" b="3000"/>
          <a:stretch/>
        </p:blipFill>
        <p:spPr>
          <a:xfrm>
            <a:off x="4992914" y="4365054"/>
            <a:ext cx="2611657" cy="2492945"/>
          </a:xfrm>
          <a:prstGeom prst="rect">
            <a:avLst/>
          </a:prstGeom>
        </p:spPr>
      </p:pic>
      <p:pic>
        <p:nvPicPr>
          <p:cNvPr id="10" name="Picture 9"/>
          <p:cNvPicPr>
            <a:picLocks noChangeAspect="1"/>
          </p:cNvPicPr>
          <p:nvPr/>
        </p:nvPicPr>
        <p:blipFill rotWithShape="1">
          <a:blip r:embed="rId6"/>
          <a:srcRect l="4929" t="3950" r="8710" b="6747"/>
          <a:stretch/>
        </p:blipFill>
        <p:spPr>
          <a:xfrm>
            <a:off x="1262743" y="4362138"/>
            <a:ext cx="2758396" cy="2495862"/>
          </a:xfrm>
          <a:prstGeom prst="rect">
            <a:avLst/>
          </a:prstGeom>
        </p:spPr>
      </p:pic>
      <p:sp>
        <p:nvSpPr>
          <p:cNvPr id="5" name="TextBox 4"/>
          <p:cNvSpPr txBox="1"/>
          <p:nvPr/>
        </p:nvSpPr>
        <p:spPr>
          <a:xfrm>
            <a:off x="4263240" y="296719"/>
            <a:ext cx="6952343" cy="369332"/>
          </a:xfrm>
          <a:prstGeom prst="rect">
            <a:avLst/>
          </a:prstGeom>
          <a:noFill/>
        </p:spPr>
        <p:txBody>
          <a:bodyPr wrap="square" rtlCol="0">
            <a:spAutoFit/>
          </a:bodyPr>
          <a:lstStyle/>
          <a:p>
            <a:r>
              <a:rPr lang="pt-BR" u="sng" dirty="0">
                <a:solidFill>
                  <a:srgbClr val="00B0F0"/>
                </a:solidFill>
              </a:rPr>
              <a:t>Exemplo </a:t>
            </a:r>
            <a:r>
              <a:rPr lang="pt-BR" u="sng" dirty="0" smtClean="0">
                <a:solidFill>
                  <a:srgbClr val="00B0F0"/>
                </a:solidFill>
              </a:rPr>
              <a:t>2: linear_regression_with_gradient_descent_exemplo2.ipynb</a:t>
            </a:r>
            <a:endParaRPr lang="pt-BR" u="sng" dirty="0">
              <a:solidFill>
                <a:srgbClr val="00B0F0"/>
              </a:solidFill>
            </a:endParaRPr>
          </a:p>
        </p:txBody>
      </p:sp>
    </p:spTree>
    <p:extLst>
      <p:ext uri="{BB962C8B-B14F-4D97-AF65-F5344CB8AC3E}">
        <p14:creationId xmlns:p14="http://schemas.microsoft.com/office/powerpoint/2010/main" val="1375311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#3</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825625"/>
                <a:ext cx="10768584" cy="2230181"/>
              </a:xfrm>
            </p:spPr>
            <p:txBody>
              <a:bodyPr>
                <a:normAutofit/>
              </a:bodyPr>
              <a:lstStyle/>
              <a:p>
                <a:pPr marL="0" indent="0">
                  <a:buNone/>
                </a:pPr>
                <a:r>
                  <a:rPr lang="en-US" dirty="0" smtClean="0"/>
                  <a:t>Função </a:t>
                </a:r>
                <a:r>
                  <a:rPr lang="en-US" dirty="0" err="1"/>
                  <a:t>hipótese</a:t>
                </a:r>
                <a:r>
                  <a:rPr lang="en-US" dirty="0"/>
                  <a:t> com 2 </a:t>
                </a:r>
                <a:r>
                  <a:rPr lang="en-US" dirty="0" smtClean="0"/>
                  <a:t>pesos,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smtClean="0"/>
                  <a:t>.</a:t>
                </a:r>
              </a:p>
              <a:p>
                <a:r>
                  <a:rPr lang="pt-BR" dirty="0"/>
                  <a:t>Qual é a regra de atualização para os pesos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smtClean="0"/>
                  <a:t>?</a:t>
                </a:r>
              </a:p>
              <a:p>
                <a:pPr lvl="1">
                  <a:buFont typeface="Courier New" panose="02070309020205020404" pitchFamily="49" charset="0"/>
                  <a:buChar char="o"/>
                </a:pPr>
                <a:r>
                  <a:rPr lang="pt-BR" b="1" dirty="0"/>
                  <a:t>Dica</a:t>
                </a:r>
                <a:r>
                  <a:rPr lang="pt-BR" dirty="0"/>
                  <a:t>: Começem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acc>
                              <m:accPr>
                                <m:chr m:val="̂"/>
                                <m:ctrlPr>
                                  <a:rPr lang="pt-BR" b="1" i="1">
                                    <a:latin typeface="Cambria Math" panose="02040503050406030204" pitchFamily="18" charset="0"/>
                                  </a:rPr>
                                </m:ctrlPr>
                              </m:accPr>
                              <m:e>
                                <m:r>
                                  <a:rPr lang="pt-BR" b="1" i="1">
                                    <a:latin typeface="Cambria Math" panose="02040503050406030204" pitchFamily="18" charset="0"/>
                                  </a:rPr>
                                  <m:t>𝒚</m:t>
                                </m:r>
                              </m:e>
                            </m:acc>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r>
                                  <a:rPr lang="pt-BR" i="1" smtClean="0">
                                    <a:latin typeface="Cambria Math" panose="02040503050406030204" pitchFamily="18" charset="0"/>
                                  </a:rPr>
                                  <m:t> </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oMath>
                </a14:m>
                <a:r>
                  <a:rPr lang="pt-BR" dirty="0" smtClean="0"/>
                  <a:t>.</a:t>
                </a:r>
                <a:endParaRPr lang="pt-BR"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825625"/>
                <a:ext cx="10768584" cy="2230181"/>
              </a:xfrm>
              <a:blipFill rotWithShape="0">
                <a:blip r:embed="rId3"/>
                <a:stretch>
                  <a:fillRect l="-1189" t="-4372"/>
                </a:stretch>
              </a:blipFill>
            </p:spPr>
            <p:txBody>
              <a:bodyPr/>
              <a:lstStyle/>
              <a:p>
                <a:r>
                  <a:rPr lang="pt-BR">
                    <a:noFill/>
                  </a:rPr>
                  <a:t> </a:t>
                </a:r>
              </a:p>
            </p:txBody>
          </p:sp>
        </mc:Fallback>
      </mc:AlternateContent>
    </p:spTree>
    <p:extLst>
      <p:ext uri="{BB962C8B-B14F-4D97-AF65-F5344CB8AC3E}">
        <p14:creationId xmlns:p14="http://schemas.microsoft.com/office/powerpoint/2010/main" val="567944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7447"/>
          </a:xfrm>
        </p:spPr>
        <p:txBody>
          <a:bodyPr/>
          <a:lstStyle/>
          <a:p>
            <a:r>
              <a:rPr lang="en-US" dirty="0" err="1"/>
              <a:t>Exemplo</a:t>
            </a:r>
            <a:r>
              <a:rPr lang="en-US" dirty="0"/>
              <a:t> #3</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199" y="1611086"/>
                <a:ext cx="11199125" cy="5246914"/>
              </a:xfrm>
            </p:spPr>
            <p:txBody>
              <a:bodyPr>
                <a:normAutofit fontScale="77500" lnSpcReduction="20000"/>
              </a:bodyPr>
              <a:lstStyle/>
              <a:p>
                <a:pPr marL="0" indent="0">
                  <a:buNone/>
                </a:pPr>
                <a:r>
                  <a:rPr lang="en-US" b="1" i="1" dirty="0" smtClean="0"/>
                  <a:t>Função </a:t>
                </a:r>
                <a:r>
                  <a:rPr lang="en-US" b="1" i="1" dirty="0" err="1"/>
                  <a:t>hipótese</a:t>
                </a:r>
                <a:r>
                  <a:rPr lang="en-US" b="1" i="1" dirty="0"/>
                  <a:t> </a:t>
                </a:r>
                <a:r>
                  <a:rPr lang="en-US" dirty="0"/>
                  <a:t>com 2 </a:t>
                </a:r>
                <a:r>
                  <a:rPr lang="en-US" dirty="0" smtClean="0"/>
                  <a:t>pesos,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smtClean="0"/>
                  <a:t> </a:t>
                </a:r>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a:t>.</a:t>
                </a:r>
              </a:p>
              <a:p>
                <a:pPr marL="0" indent="0">
                  <a:buNone/>
                </a:pPr>
                <a:r>
                  <a:rPr lang="en-US" dirty="0"/>
                  <a:t>A </a:t>
                </a:r>
                <a:r>
                  <a:rPr lang="en-US" b="1" i="1" dirty="0" err="1"/>
                  <a:t>função</a:t>
                </a:r>
                <a:r>
                  <a:rPr lang="en-US" b="1" i="1" dirty="0"/>
                  <a:t> de </a:t>
                </a:r>
                <a:r>
                  <a:rPr lang="en-US" b="1" i="1" dirty="0" err="1"/>
                  <a:t>erro</a:t>
                </a:r>
                <a:r>
                  <a:rPr lang="en-US" b="1" i="1" dirty="0"/>
                  <a:t> </a:t>
                </a:r>
                <a:r>
                  <a:rPr lang="en-US" dirty="0"/>
                  <a:t>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𝑖</m:t>
                                    </m:r>
                                  </m:e>
                                </m:d>
                                <m:r>
                                  <a:rPr lang="pt-BR" i="1" dirty="0">
                                    <a:latin typeface="Cambria Math" panose="02040503050406030204" pitchFamily="18" charset="0"/>
                                  </a:rPr>
                                  <m:t>−</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smtClean="0"/>
                  <a:t>a </a:t>
                </a:r>
                <a:r>
                  <a:rPr lang="en-US" dirty="0" err="1" smtClean="0"/>
                  <a:t>atualização</a:t>
                </a:r>
                <a:r>
                  <a:rPr lang="en-US" dirty="0" smtClean="0"/>
                  <a:t> </a:t>
                </a:r>
                <a:r>
                  <a:rPr lang="en-US" dirty="0"/>
                  <a:t>dos </a:t>
                </a:r>
                <a:r>
                  <a:rPr lang="en-US" dirty="0" smtClean="0"/>
                  <a:t>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m:t>
                    </m:r>
                    <m:r>
                      <m:rPr>
                        <m:sty m:val="p"/>
                      </m:rPr>
                      <a:rPr lang="pt-BR" b="0" i="0" smtClean="0">
                        <a:latin typeface="Cambria Math" panose="02040503050406030204" pitchFamily="18" charset="0"/>
                      </a:rPr>
                      <m:t>e</m:t>
                    </m:r>
                    <m:r>
                      <a:rPr lang="pt-BR" b="0" i="1" smtClean="0">
                        <a:latin typeface="Cambria Math" panose="02040503050406030204" pitchFamily="18" charset="0"/>
                      </a:rPr>
                      <m:t> </m:t>
                    </m:r>
                  </m:oMath>
                </a14:m>
                <a:r>
                  <a:rPr lang="nl-BE" dirty="0"/>
                  <a:t>1 </a:t>
                </a:r>
                <a:r>
                  <a:rPr lang="nl-BE" dirty="0" smtClean="0"/>
                  <a:t>é dada </a:t>
                </a:r>
                <a:r>
                  <a:rPr lang="nl-BE" dirty="0"/>
                  <a:t>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𝑖</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sup>
                                  <m:r>
                                    <a:rPr lang="pt-BR" i="1">
                                      <a:latin typeface="Cambria Math" panose="02040503050406030204" pitchFamily="18" charset="0"/>
                                    </a:rPr>
                                    <m:t>2</m:t>
                                  </m:r>
                                </m:sup>
                              </m:sSup>
                            </m:num>
                            <m:den>
                              <m:r>
                                <a:rPr lang="pt-BR" i="1"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e>
                      </m:nary>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𝑖</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𝑖</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1,</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𝑖</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r>
                      <a:rPr lang="pt-BR" b="0" i="0" smtClean="0">
                        <a:latin typeface="Cambria Math" panose="02040503050406030204" pitchFamily="18" charset="0"/>
                      </a:rPr>
                      <m:t>1</m:t>
                    </m:r>
                  </m:oMath>
                </a14:m>
                <a:r>
                  <a:rPr lang="nl-BE" dirty="0"/>
                  <a:t>,</a:t>
                </a:r>
              </a:p>
              <a:p>
                <a:pPr marL="0" indent="0">
                  <a:buNone/>
                </a:pPr>
                <a:r>
                  <a:rPr lang="en-US" dirty="0" err="1"/>
                  <a:t>onde</a:t>
                </a:r>
                <a:r>
                  <a:rPr lang="en-US" dirty="0"/>
                  <a:t>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=1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oMath>
                </a14:m>
                <a:endParaRPr lang="nl-BE" dirty="0" smtClean="0"/>
              </a:p>
              <a:p>
                <a:pPr marL="0" indent="0">
                  <a:buNone/>
                </a:pPr>
                <a:r>
                  <a:rPr lang="nl-BE" b="1" dirty="0" smtClean="0"/>
                  <a:t>OBS.1</a:t>
                </a:r>
                <a:r>
                  <a:rPr lang="nl-BE" dirty="0" smtClean="0"/>
                  <a:t>: Temos o termo de bias/intercept nesta função hipótese, portanto, não se esqueçam da coluna de ‘1’s na implementação do código.</a:t>
                </a:r>
              </a:p>
              <a:p>
                <a:pPr marL="0" indent="0">
                  <a:buNone/>
                </a:pPr>
                <a:r>
                  <a:rPr lang="nl-BE" b="1" dirty="0" smtClean="0"/>
                  <a:t>OBS.2</a:t>
                </a:r>
                <a:r>
                  <a:rPr lang="nl-BE" dirty="0" smtClean="0"/>
                  <a:t>: </a:t>
                </a:r>
                <a:r>
                  <a:rPr lang="pt-BR" dirty="0">
                    <a:cs typeface="Calibri"/>
                  </a:rPr>
                  <a:t>Para executar </a:t>
                </a:r>
                <a:r>
                  <a:rPr lang="pt-BR" dirty="0" smtClean="0">
                    <a:cs typeface="Calibri"/>
                  </a:rPr>
                  <a:t>este exemplo, </a:t>
                </a:r>
                <a:r>
                  <a:rPr lang="pt-BR" dirty="0">
                    <a:cs typeface="Calibri"/>
                  </a:rPr>
                  <a:t>é necessário instalar a biblioteca ffmpeg com o comando: </a:t>
                </a:r>
                <a:r>
                  <a:rPr lang="pt-BR" i="1" dirty="0">
                    <a:cs typeface="Calibri"/>
                  </a:rPr>
                  <a:t>conda install </a:t>
                </a:r>
                <a:r>
                  <a:rPr lang="pt-BR" i="1" dirty="0" smtClean="0">
                    <a:cs typeface="Calibri"/>
                  </a:rPr>
                  <a:t>ffmpeg</a:t>
                </a:r>
                <a:endParaRPr lang="pt-BR" i="1" dirty="0">
                  <a:cs typeface="Calibri"/>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199" y="1611086"/>
                <a:ext cx="11199125" cy="5246914"/>
              </a:xfrm>
              <a:blipFill rotWithShape="0">
                <a:blip r:embed="rId3"/>
                <a:stretch>
                  <a:fillRect l="-653" t="-2323" b="-348"/>
                </a:stretch>
              </a:blipFill>
            </p:spPr>
            <p:txBody>
              <a:bodyPr/>
              <a:lstStyle/>
              <a:p>
                <a:r>
                  <a:rPr lang="pt-BR">
                    <a:noFill/>
                  </a:rPr>
                  <a:t> </a:t>
                </a:r>
              </a:p>
            </p:txBody>
          </p:sp>
        </mc:Fallback>
      </mc:AlternateContent>
      <p:sp>
        <p:nvSpPr>
          <p:cNvPr id="3" name="Rectangle 2"/>
          <p:cNvSpPr/>
          <p:nvPr/>
        </p:nvSpPr>
        <p:spPr>
          <a:xfrm>
            <a:off x="4517572" y="604182"/>
            <a:ext cx="6836228" cy="369332"/>
          </a:xfrm>
          <a:prstGeom prst="rect">
            <a:avLst/>
          </a:prstGeom>
        </p:spPr>
        <p:txBody>
          <a:bodyPr wrap="square">
            <a:spAutoFit/>
          </a:bodyPr>
          <a:lstStyle/>
          <a:p>
            <a:r>
              <a:rPr lang="pt-BR" u="sng" dirty="0">
                <a:solidFill>
                  <a:srgbClr val="00B0F0"/>
                </a:solidFill>
              </a:rPr>
              <a:t>Exemplo 3: linear_regression_with_gradient_descent_exemplo3.ipynb</a:t>
            </a:r>
          </a:p>
        </p:txBody>
      </p:sp>
    </p:spTree>
    <p:extLst>
      <p:ext uri="{BB962C8B-B14F-4D97-AF65-F5344CB8AC3E}">
        <p14:creationId xmlns:p14="http://schemas.microsoft.com/office/powerpoint/2010/main" val="3498050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22400"/>
                <a:ext cx="11179630" cy="5435600"/>
              </a:xfrm>
            </p:spPr>
            <p:txBody>
              <a:bodyPr>
                <a:normAutofit lnSpcReduction="10000"/>
              </a:bodyPr>
              <a:lstStyle/>
              <a:p>
                <a:pPr marL="0" indent="0" algn="just">
                  <a:buNone/>
                </a:pPr>
                <a:r>
                  <a:rPr lang="pt-BR" dirty="0"/>
                  <a:t>Existem 3 diferentes versões para a implementação do algoritmo do Gradiente Descendente: Batelada, Estocástico e Mini-Batch.</a:t>
                </a:r>
              </a:p>
              <a:p>
                <a:pPr algn="just"/>
                <a:r>
                  <a:rPr lang="pt-BR" b="1" dirty="0"/>
                  <a:t>Batelada (do inglês </a:t>
                </a:r>
                <a:r>
                  <a:rPr lang="pt-BR" b="1" i="1" dirty="0"/>
                  <a:t>batch</a:t>
                </a:r>
                <a:r>
                  <a:rPr lang="pt-BR" b="1" dirty="0"/>
                  <a:t>)</a:t>
                </a:r>
                <a:r>
                  <a:rPr lang="pt-BR" dirty="0"/>
                  <a:t>: a cada </a:t>
                </a:r>
                <a:r>
                  <a:rPr lang="pt-BR" dirty="0" smtClean="0"/>
                  <a:t>iteração (nesse caso, uma época) </a:t>
                </a:r>
                <a:r>
                  <a:rPr lang="pt-BR" dirty="0"/>
                  <a:t>do algoritmo, </a:t>
                </a:r>
                <a:r>
                  <a:rPr lang="pt-BR" b="1" i="1" dirty="0"/>
                  <a:t>todos</a:t>
                </a:r>
                <a:r>
                  <a:rPr lang="pt-BR" dirty="0"/>
                  <a:t> os exemplos de treinamento são considerados no processo de treinamento do </a:t>
                </a:r>
                <a:r>
                  <a:rPr lang="pt-BR" dirty="0" smtClean="0"/>
                  <a:t>modelo, ou seja, na atualização dos pesos. </a:t>
                </a:r>
                <a:r>
                  <a:rPr lang="pt-BR" dirty="0"/>
                  <a:t>Esta versão foi </a:t>
                </a:r>
                <a:r>
                  <a:rPr lang="pt-BR" dirty="0" smtClean="0"/>
                  <a:t>a utilizada </a:t>
                </a:r>
                <a:r>
                  <a:rPr lang="pt-BR" dirty="0"/>
                  <a:t>nos exemplos </a:t>
                </a:r>
                <a:r>
                  <a:rPr lang="pt-BR" dirty="0" smtClean="0"/>
                  <a:t>anteriores.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𝑖</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smtClean="0"/>
              </a:p>
              <a:p>
                <a:pPr marL="0" indent="0">
                  <a:buNone/>
                </a:pPr>
                <a:r>
                  <a:rPr lang="pt-BR" b="1" dirty="0" smtClean="0"/>
                  <a:t>Características</a:t>
                </a:r>
                <a:r>
                  <a:rPr lang="pt-BR" dirty="0" smtClean="0"/>
                  <a:t>:</a:t>
                </a:r>
                <a:endParaRPr lang="pt-BR" dirty="0"/>
              </a:p>
              <a:p>
                <a:pPr lvl="1" algn="just">
                  <a:buFont typeface="Courier New" panose="02070309020205020404" pitchFamily="49" charset="0"/>
                  <a:buChar char="o"/>
                </a:pPr>
                <a:r>
                  <a:rPr lang="pt-BR" dirty="0"/>
                  <a:t>Utilizado quando se possui previamente todos os atributos e rótulos de treinamento, ou seja, o conjunto de treinamento.</a:t>
                </a:r>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a:t>
                </a:r>
                <a:r>
                  <a:rPr lang="pt-BR" dirty="0" smtClean="0"/>
                  <a:t>tenha o tamanho apropriado.</a:t>
                </a:r>
                <a:endParaRPr lang="pt-BR" dirty="0"/>
              </a:p>
              <a:p>
                <a:pPr lvl="1" algn="just">
                  <a:buFont typeface="Courier New" panose="02070309020205020404" pitchFamily="49" charset="0"/>
                  <a:buChar char="o"/>
                </a:pPr>
                <a:r>
                  <a:rPr lang="pt-BR" b="1" dirty="0"/>
                  <a:t>Convergência pode ser bem lenta</a:t>
                </a:r>
                <a:r>
                  <a:rPr lang="pt-BR" dirty="0"/>
                  <a:t>, dado que o modelo é apresentado a todos os exemplos a cada época.</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22400"/>
                <a:ext cx="11179630" cy="5435600"/>
              </a:xfrm>
              <a:blipFill rotWithShape="0">
                <a:blip r:embed="rId3"/>
                <a:stretch>
                  <a:fillRect l="-1091" t="-2466" r="-1145"/>
                </a:stretch>
              </a:blipFill>
            </p:spPr>
            <p:txBody>
              <a:bodyPr/>
              <a:lstStyle/>
              <a:p>
                <a:r>
                  <a:rPr lang="pt-BR">
                    <a:noFill/>
                  </a:rPr>
                  <a:t> </a:t>
                </a:r>
              </a:p>
            </p:txBody>
          </p:sp>
        </mc:Fallback>
      </mc:AlternateContent>
      <p:sp>
        <p:nvSpPr>
          <p:cNvPr id="4" name="Rectangle 3"/>
          <p:cNvSpPr/>
          <p:nvPr/>
        </p:nvSpPr>
        <p:spPr>
          <a:xfrm>
            <a:off x="3424381" y="3664928"/>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77985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a:t>
            </a:r>
            <a:r>
              <a:rPr lang="pt-BR" dirty="0" smtClean="0"/>
              <a:t>Linear</a:t>
            </a:r>
            <a:endParaRPr lang="pt-BR" dirty="0"/>
          </a:p>
        </p:txBody>
      </p:sp>
      <p:pic>
        <p:nvPicPr>
          <p:cNvPr id="5" name="Picture 4"/>
          <p:cNvPicPr>
            <a:picLocks noChangeAspect="1"/>
          </p:cNvPicPr>
          <p:nvPr/>
        </p:nvPicPr>
        <p:blipFill rotWithShape="1">
          <a:blip r:embed="rId3"/>
          <a:srcRect t="2610"/>
          <a:stretch/>
        </p:blipFill>
        <p:spPr>
          <a:xfrm>
            <a:off x="9084039" y="2569515"/>
            <a:ext cx="3029441" cy="2424788"/>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9211743" y="5017389"/>
                <a:ext cx="2901737" cy="1107996"/>
              </a:xfrm>
              <a:prstGeom prst="rect">
                <a:avLst/>
              </a:prstGeom>
            </p:spPr>
            <p:txBody>
              <a:bodyPr wrap="square">
                <a:spAutoFit/>
              </a:bodyPr>
              <a:lstStyle/>
              <a:p>
                <a:pPr algn="ctr"/>
                <a:r>
                  <a:rPr lang="pt-BR" sz="2200" dirty="0" smtClean="0"/>
                  <a:t>Temos </a:t>
                </a:r>
                <a14:m>
                  <m:oMath xmlns:m="http://schemas.openxmlformats.org/officeDocument/2006/math">
                    <m:r>
                      <a:rPr lang="pt-BR" sz="2200" b="1" i="1" smtClean="0">
                        <a:latin typeface="Cambria Math" panose="02040503050406030204" pitchFamily="18" charset="0"/>
                      </a:rPr>
                      <m:t>𝒙</m:t>
                    </m:r>
                  </m:oMath>
                </a14:m>
                <a:r>
                  <a:rPr lang="pt-BR" sz="2200" dirty="0" smtClean="0"/>
                  <a:t> (</a:t>
                </a:r>
                <a:r>
                  <a:rPr lang="pt-BR" sz="2200" i="1" dirty="0" smtClean="0"/>
                  <a:t>atributos</a:t>
                </a:r>
                <a:r>
                  <a:rPr lang="pt-BR" sz="2200" dirty="0" smtClean="0"/>
                  <a:t>) e </a:t>
                </a:r>
                <a14:m>
                  <m:oMath xmlns:m="http://schemas.openxmlformats.org/officeDocument/2006/math">
                    <m:r>
                      <a:rPr lang="pt-BR" sz="2200" b="1" i="1">
                        <a:latin typeface="Cambria Math" panose="02040503050406030204" pitchFamily="18" charset="0"/>
                      </a:rPr>
                      <m:t>𝒚</m:t>
                    </m:r>
                  </m:oMath>
                </a14:m>
                <a:r>
                  <a:rPr lang="pt-BR" sz="2200" dirty="0" smtClean="0"/>
                  <a:t> (</a:t>
                </a:r>
                <a:r>
                  <a:rPr lang="pt-BR" sz="2200" i="1" dirty="0" smtClean="0"/>
                  <a:t>rótulos</a:t>
                </a:r>
                <a:r>
                  <a:rPr lang="pt-BR" sz="2200" dirty="0" smtClean="0"/>
                  <a:t>) e queremos encontrar </a:t>
                </a:r>
                <a14:m>
                  <m:oMath xmlns:m="http://schemas.openxmlformats.org/officeDocument/2006/math">
                    <m:acc>
                      <m:accPr>
                        <m:chr m:val="̂"/>
                        <m:ctrlPr>
                          <a:rPr lang="pt-BR" sz="2200" b="0" i="1" smtClean="0">
                            <a:latin typeface="Cambria Math" panose="02040503050406030204" pitchFamily="18" charset="0"/>
                            <a:ea typeface="Cambria Math" panose="02040503050406030204" pitchFamily="18" charset="0"/>
                          </a:rPr>
                        </m:ctrlPr>
                      </m:accPr>
                      <m:e>
                        <m:r>
                          <a:rPr lang="pt-BR" sz="2200" b="0" i="1" smtClean="0">
                            <a:latin typeface="Cambria Math" panose="02040503050406030204" pitchFamily="18" charset="0"/>
                            <a:ea typeface="Cambria Math" panose="02040503050406030204" pitchFamily="18" charset="0"/>
                          </a:rPr>
                          <m:t>𝑦</m:t>
                        </m:r>
                      </m:e>
                    </m:acc>
                    <m:r>
                      <a:rPr lang="pt-BR" sz="2200" b="0" i="0" smtClean="0">
                        <a:latin typeface="Cambria Math" panose="02040503050406030204" pitchFamily="18" charset="0"/>
                        <a:ea typeface="Cambria Math" panose="02040503050406030204" pitchFamily="18" charset="0"/>
                      </a:rPr>
                      <m:t>=</m:t>
                    </m:r>
                    <m:r>
                      <a:rPr lang="pt-BR" sz="2200" i="1">
                        <a:latin typeface="Cambria Math" panose="02040503050406030204" pitchFamily="18" charset="0"/>
                        <a:ea typeface="Cambria Math" panose="02040503050406030204" pitchFamily="18" charset="0"/>
                      </a:rPr>
                      <m:t>h</m:t>
                    </m:r>
                    <m:d>
                      <m:dPr>
                        <m:ctrlPr>
                          <a:rPr lang="pt-BR" sz="2200" b="1" i="1">
                            <a:latin typeface="Cambria Math" panose="02040503050406030204" pitchFamily="18" charset="0"/>
                            <a:ea typeface="Cambria Math" panose="02040503050406030204" pitchFamily="18" charset="0"/>
                          </a:rPr>
                        </m:ctrlPr>
                      </m:dPr>
                      <m:e>
                        <m:r>
                          <a:rPr lang="pt-BR" sz="2200" b="1" i="1">
                            <a:latin typeface="Cambria Math" panose="02040503050406030204" pitchFamily="18" charset="0"/>
                            <a:ea typeface="Cambria Math" panose="02040503050406030204" pitchFamily="18" charset="0"/>
                          </a:rPr>
                          <m:t>𝒙</m:t>
                        </m:r>
                      </m:e>
                    </m:d>
                  </m:oMath>
                </a14:m>
                <a:r>
                  <a:rPr lang="pt-BR" sz="2200" dirty="0" smtClean="0"/>
                  <a:t>.</a:t>
                </a:r>
                <a:endParaRPr lang="pt-BR" sz="2200" dirty="0"/>
              </a:p>
            </p:txBody>
          </p:sp>
        </mc:Choice>
        <mc:Fallback xmlns="">
          <p:sp>
            <p:nvSpPr>
              <p:cNvPr id="6" name="Rectangle 5"/>
              <p:cNvSpPr>
                <a:spLocks noRot="1" noChangeAspect="1" noMove="1" noResize="1" noEditPoints="1" noAdjustHandles="1" noChangeArrowheads="1" noChangeShapeType="1" noTextEdit="1"/>
              </p:cNvSpPr>
              <p:nvPr/>
            </p:nvSpPr>
            <p:spPr>
              <a:xfrm>
                <a:off x="9211743" y="5017389"/>
                <a:ext cx="2901737" cy="1107996"/>
              </a:xfrm>
              <a:prstGeom prst="rect">
                <a:avLst/>
              </a:prstGeom>
              <a:blipFill rotWithShape="0">
                <a:blip r:embed="rId4"/>
                <a:stretch>
                  <a:fillRect l="-1471" t="-3846" b="-1044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28762"/>
                <a:ext cx="8560634" cy="5329238"/>
              </a:xfrm>
            </p:spPr>
            <p:txBody>
              <a:bodyPr>
                <a:normAutofit fontScale="92500" lnSpcReduction="10000"/>
              </a:bodyPr>
              <a:lstStyle/>
              <a:p>
                <a:r>
                  <a:rPr lang="pt-BR" dirty="0" smtClean="0"/>
                  <a:t>Um dos mais, se não o mais, conhecido e simples algoritmo de aprendizado de máquina.</a:t>
                </a:r>
              </a:p>
              <a:p>
                <a:r>
                  <a:rPr lang="pt-BR" dirty="0"/>
                  <a:t>Vai nos dar vários </a:t>
                </a:r>
                <a:r>
                  <a:rPr lang="pt-BR" b="1" i="1" dirty="0"/>
                  <a:t>insights</a:t>
                </a:r>
                <a:r>
                  <a:rPr lang="pt-BR" i="1" dirty="0"/>
                  <a:t> </a:t>
                </a:r>
                <a:r>
                  <a:rPr lang="pt-BR" dirty="0"/>
                  <a:t>(i.e., intuições) importantes para o entendimento de outros algoritmos mais </a:t>
                </a:r>
                <a:r>
                  <a:rPr lang="pt-BR" dirty="0" smtClean="0"/>
                  <a:t>complexos, como, por exemplo, classificadores e redes neurais.</a:t>
                </a:r>
                <a:endParaRPr lang="pt-BR" dirty="0"/>
              </a:p>
              <a:p>
                <a:r>
                  <a:rPr lang="pt-BR" b="1" dirty="0" smtClean="0"/>
                  <a:t>Objetivo</a:t>
                </a:r>
                <a:r>
                  <a:rPr lang="pt-BR" dirty="0"/>
                  <a:t>: encontrar uma função, </a:t>
                </a:r>
                <a14:m>
                  <m:oMath xmlns:m="http://schemas.openxmlformats.org/officeDocument/2006/math">
                    <m:r>
                      <a:rPr lang="pt-BR" b="0" i="1" smtClean="0">
                        <a:latin typeface="Cambria Math" panose="02040503050406030204" pitchFamily="18" charset="0"/>
                      </a:rPr>
                      <m:t>h</m:t>
                    </m:r>
                  </m:oMath>
                </a14:m>
                <a:r>
                  <a:rPr lang="pt-BR" dirty="0" smtClean="0"/>
                  <a:t>, que mapeie, de forma ótima, os atributos de entrada, </a:t>
                </a:r>
                <a14:m>
                  <m:oMath xmlns:m="http://schemas.openxmlformats.org/officeDocument/2006/math">
                    <m:r>
                      <a:rPr lang="pt-BR" b="1" i="1" smtClean="0">
                        <a:latin typeface="Cambria Math" panose="02040503050406030204" pitchFamily="18" charset="0"/>
                      </a:rPr>
                      <m:t>𝒙</m:t>
                    </m:r>
                  </m:oMath>
                </a14:m>
                <a:r>
                  <a:rPr lang="pt-BR" dirty="0" smtClean="0"/>
                  <a:t>,</a:t>
                </a:r>
                <a:r>
                  <a:rPr lang="pt-BR" dirty="0"/>
                  <a:t> em uma variável de saída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smtClean="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smtClean="0"/>
                  <a:t> seja uma aproximação ótima da </a:t>
                </a:r>
                <a:r>
                  <a:rPr lang="pt-BR" b="1" i="1" dirty="0"/>
                  <a:t>função </a:t>
                </a:r>
                <a:r>
                  <a:rPr lang="pt-BR" b="1" i="1" dirty="0" smtClean="0"/>
                  <a:t>verdadeira</a:t>
                </a:r>
                <a:r>
                  <a:rPr lang="pt-BR" dirty="0" smtClean="0"/>
                  <a:t>, </a:t>
                </a:r>
                <a:r>
                  <a:rPr lang="pt-BR" dirty="0"/>
                  <a:t>mas desconhecida, </a:t>
                </a:r>
                <a:r>
                  <a:rPr lang="pt-BR" dirty="0" smtClean="0"/>
                  <a:t>também chamada de </a:t>
                </a:r>
                <a:r>
                  <a:rPr lang="pt-BR" b="1" i="1" dirty="0"/>
                  <a:t>função </a:t>
                </a:r>
                <a:r>
                  <a:rPr lang="pt-BR" b="1" i="1" dirty="0" smtClean="0"/>
                  <a:t>objetivo</a:t>
                </a:r>
                <a:r>
                  <a:rPr lang="pt-BR" dirty="0" smtClean="0"/>
                  <a:t>,</a:t>
                </a:r>
                <a:r>
                  <a:rPr lang="pt-BR" dirty="0" smtClean="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a:t>
                </a:r>
              </a:p>
              <a:p>
                <a:r>
                  <a:rPr lang="pt-BR" dirty="0"/>
                  <a:t>Regressão também é conhecida como </a:t>
                </a:r>
                <a:r>
                  <a:rPr lang="pt-BR" b="1" i="1" dirty="0" smtClean="0"/>
                  <a:t>aproximação ou ajuste </a:t>
                </a:r>
                <a:r>
                  <a:rPr lang="pt-BR" b="1" i="1" dirty="0"/>
                  <a:t>de </a:t>
                </a:r>
                <a:r>
                  <a:rPr lang="pt-BR" b="1" i="1" dirty="0" smtClean="0"/>
                  <a:t>curvas</a:t>
                </a:r>
                <a:r>
                  <a:rPr lang="pt-BR" dirty="0" smtClean="0"/>
                  <a:t>.</a:t>
                </a:r>
              </a:p>
              <a:p>
                <a:r>
                  <a:rPr lang="pt-BR" dirty="0"/>
                  <a:t>Como faríamos para encontrar uma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a:t>
                </a:r>
                <a:r>
                  <a:rPr lang="pt-BR" b="1" i="1" dirty="0" smtClean="0"/>
                  <a:t>aproximesse</a:t>
                </a:r>
                <a:r>
                  <a:rPr lang="pt-BR" dirty="0" smtClean="0"/>
                  <a:t> </a:t>
                </a:r>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de forma ótima</a:t>
                </a:r>
                <a:r>
                  <a:rPr lang="pt-BR" dirty="0" smtClean="0"/>
                  <a:t>?</a:t>
                </a:r>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28762"/>
                <a:ext cx="8560634" cy="5329238"/>
              </a:xfrm>
              <a:blipFill rotWithShape="0">
                <a:blip r:embed="rId5"/>
                <a:stretch>
                  <a:fillRect l="-1068" t="-2288"/>
                </a:stretch>
              </a:blipFill>
            </p:spPr>
            <p:txBody>
              <a:bodyPr/>
              <a:lstStyle/>
              <a:p>
                <a:r>
                  <a:rPr lang="pt-BR">
                    <a:noFill/>
                  </a:rPr>
                  <a:t> </a:t>
                </a:r>
              </a:p>
            </p:txBody>
          </p:sp>
        </mc:Fallback>
      </mc:AlternateContent>
    </p:spTree>
    <p:extLst>
      <p:ext uri="{BB962C8B-B14F-4D97-AF65-F5344CB8AC3E}">
        <p14:creationId xmlns:p14="http://schemas.microsoft.com/office/powerpoint/2010/main" val="22813483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985"/>
            <a:ext cx="10515600" cy="962429"/>
          </a:xfrm>
        </p:spPr>
        <p:txBody>
          <a:bodyPr/>
          <a:lstStyle/>
          <a:p>
            <a:r>
              <a:rPr lang="pt-BR" dirty="0"/>
              <a:t>Versões </a:t>
            </a:r>
            <a:r>
              <a:rPr lang="pt-BR" dirty="0" smtClean="0"/>
              <a:t>do </a:t>
            </a:r>
            <a:r>
              <a:rPr lang="pt-BR" dirty="0"/>
              <a:t>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8" y="1497726"/>
                <a:ext cx="11165115" cy="5265683"/>
              </a:xfrm>
            </p:spPr>
            <p:txBody>
              <a:bodyPr>
                <a:normAutofit fontScale="85000" lnSpcReduction="20000"/>
              </a:bodyPr>
              <a:lstStyle/>
              <a:p>
                <a:pPr algn="just"/>
                <a:r>
                  <a:rPr lang="pt-BR" b="1" dirty="0"/>
                  <a:t>Gradiente Descendente </a:t>
                </a:r>
                <a:r>
                  <a:rPr lang="pt-BR" b="1" dirty="0" smtClean="0"/>
                  <a:t>Estocástico (GDE)</a:t>
                </a:r>
                <a:r>
                  <a:rPr lang="pt-BR" dirty="0" smtClean="0"/>
                  <a:t>: </a:t>
                </a:r>
                <a:r>
                  <a:rPr lang="pt-BR" dirty="0"/>
                  <a:t>também conhecido como </a:t>
                </a:r>
                <a:r>
                  <a:rPr lang="pt-BR" b="1" i="1" dirty="0"/>
                  <a:t>online</a:t>
                </a:r>
                <a:r>
                  <a:rPr lang="pt-BR" dirty="0"/>
                  <a:t> ou </a:t>
                </a:r>
                <a:r>
                  <a:rPr lang="pt-BR" b="1" i="1" dirty="0"/>
                  <a:t>incremental</a:t>
                </a:r>
                <a:r>
                  <a:rPr lang="pt-BR" dirty="0"/>
                  <a:t> (exemplo-a-exemplo). </a:t>
                </a:r>
                <a:r>
                  <a:rPr lang="pt-BR" dirty="0" smtClean="0"/>
                  <a:t>Com esta versão, os </a:t>
                </a:r>
                <a:r>
                  <a:rPr lang="pt-BR" dirty="0"/>
                  <a:t>pesos do 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𝑖</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smtClean="0"/>
              </a:p>
              <a:p>
                <a:pPr marL="0" indent="0">
                  <a:buNone/>
                </a:pPr>
                <a:r>
                  <a:rPr lang="pt-BR" b="1" dirty="0" smtClean="0"/>
                  <a:t>Características:</a:t>
                </a:r>
                <a:endParaRPr lang="pt-BR" dirty="0"/>
              </a:p>
              <a:p>
                <a:pPr lvl="1" algn="just">
                  <a:buFont typeface="Courier New" panose="02070309020205020404" pitchFamily="49" charset="0"/>
                  <a:buChar char="o"/>
                </a:pPr>
                <a:r>
                  <a:rPr lang="pt-BR" dirty="0"/>
                  <a:t>Aproxima o gradiente através de uma </a:t>
                </a:r>
                <a:r>
                  <a:rPr lang="pt-BR" b="1" i="1" dirty="0"/>
                  <a:t>estimativa </a:t>
                </a:r>
                <a:r>
                  <a:rPr lang="pt-BR" b="1" i="1" dirty="0" smtClean="0"/>
                  <a:t>estocástica</a:t>
                </a:r>
                <a:r>
                  <a:rPr lang="pt-BR" dirty="0" smtClean="0"/>
                  <a:t>, ou seja, aproximação através </a:t>
                </a:r>
                <a:r>
                  <a:rPr lang="pt-BR" dirty="0"/>
                  <a:t>do gradiente calculado com um único exemplo de treinamento. </a:t>
                </a:r>
                <a:endParaRPr lang="pt-BR" dirty="0" smtClean="0"/>
              </a:p>
              <a:p>
                <a:pPr lvl="1" algn="just">
                  <a:buFont typeface="Courier New" panose="02070309020205020404" pitchFamily="49" charset="0"/>
                  <a:buChar char="o"/>
                </a:pPr>
                <a:r>
                  <a:rPr lang="pt-BR" dirty="0" smtClean="0"/>
                  <a:t>Essa aproximação é ruidosa, o que faz com que o vetor gradiente tenha sentidos e direções divergentes a cada iteração.</a:t>
                </a:r>
                <a:endParaRPr lang="pt-BR" dirty="0"/>
              </a:p>
              <a:p>
                <a:pPr lvl="1" algn="just">
                  <a:buFont typeface="Courier New" panose="02070309020205020404" pitchFamily="49" charset="0"/>
                  <a:buChar char="o"/>
                </a:pPr>
                <a:r>
                  <a:rPr lang="pt-BR" dirty="0"/>
                  <a:t>Pode ser utilizado quando os atributos e rótulos são obtidos sequencialmente, ou seja, de forma online, exemplo a exemplo.</a:t>
                </a:r>
              </a:p>
              <a:p>
                <a:pPr lvl="1" algn="just">
                  <a:buFont typeface="Courier New" panose="02070309020205020404" pitchFamily="49" charset="0"/>
                  <a:buChar char="o"/>
                </a:pPr>
                <a:r>
                  <a:rPr lang="pt-BR" dirty="0"/>
                  <a:t>Ou quando o conjunto de treinamento é muito grande. Nesse caso, escolhe-se aleatoriamente um par </a:t>
                </a:r>
                <a:r>
                  <a:rPr lang="pt-BR" dirty="0" smtClean="0"/>
                  <a:t>atributos/rótulo </a:t>
                </a:r>
                <a:r>
                  <a:rPr lang="pt-BR" dirty="0"/>
                  <a:t>a cada iteração (i.e., atualização dos pesos).</a:t>
                </a:r>
              </a:p>
              <a:p>
                <a:pPr lvl="1" algn="just">
                  <a:buFont typeface="Courier New" panose="02070309020205020404" pitchFamily="49" charset="0"/>
                  <a:buChar char="o"/>
                </a:pPr>
                <a:r>
                  <a:rPr lang="pt-BR" dirty="0" smtClean="0"/>
                  <a:t>Computacionalmente mais rápido que o GD em batelada.</a:t>
                </a:r>
                <a:endParaRPr lang="pt-BR" dirty="0"/>
              </a:p>
              <a:p>
                <a:pPr lvl="1" algn="just">
                  <a:buFont typeface="Courier New" panose="02070309020205020404" pitchFamily="49" charset="0"/>
                  <a:buChar char="o"/>
                </a:pPr>
                <a:r>
                  <a:rPr lang="pt-BR" b="1" dirty="0" smtClean="0"/>
                  <a:t>Convergência não </a:t>
                </a:r>
                <a:r>
                  <a:rPr lang="pt-BR" b="1" dirty="0"/>
                  <a:t>é garantida</a:t>
                </a:r>
                <a:r>
                  <a:rPr lang="pt-BR" dirty="0"/>
                  <a:t> com um passo de aprendizagem fixo. O algoritmo pode oscilar em torno do mínimo sem nunca convergir para </a:t>
                </a:r>
                <a:r>
                  <a:rPr lang="pt-BR" dirty="0" smtClean="0"/>
                  <a:t>os </a:t>
                </a:r>
                <a:r>
                  <a:rPr lang="pt-BR" dirty="0"/>
                  <a:t>valores ótimos. </a:t>
                </a:r>
              </a:p>
              <a:p>
                <a:pPr lvl="1" algn="just">
                  <a:buFont typeface="Courier New" panose="02070309020205020404" pitchFamily="49" charset="0"/>
                  <a:buChar char="o"/>
                </a:pPr>
                <a:r>
                  <a:rPr lang="pt-BR" dirty="0"/>
                  <a:t>E</a:t>
                </a:r>
                <a:r>
                  <a:rPr lang="pt-BR" dirty="0" smtClean="0"/>
                  <a:t>squemas de variação </a:t>
                </a:r>
                <a:r>
                  <a:rPr lang="pt-BR" dirty="0"/>
                  <a:t>do passo de </a:t>
                </a:r>
                <a:r>
                  <a:rPr lang="pt-BR" dirty="0" smtClean="0"/>
                  <a:t>aprendizagem podem ajudar a garantir </a:t>
                </a:r>
                <a:r>
                  <a:rPr lang="pt-BR" dirty="0"/>
                  <a:t>a convergência</a:t>
                </a:r>
                <a:r>
                  <a:rPr lang="pt-BR" dirty="0" smtClean="0"/>
                  <a:t>.</a:t>
                </a:r>
              </a:p>
              <a:p>
                <a:pPr lvl="1" algn="just">
                  <a:buFont typeface="Courier New" panose="02070309020205020404" pitchFamily="49" charset="0"/>
                  <a:buChar char="o"/>
                </a:pPr>
                <a:r>
                  <a:rPr lang="pt-BR" dirty="0" smtClean="0"/>
                  <a:t>Por ser ruidosa, a aproximação do gradiente ajuda o modelo a escapar de regiões com vários mínimos locais ou irregulares para uma região com o mínimo global.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8" y="1497726"/>
                <a:ext cx="11165115" cy="5265683"/>
              </a:xfrm>
              <a:blipFill rotWithShape="0">
                <a:blip r:embed="rId3"/>
                <a:stretch>
                  <a:fillRect l="-819" t="-2665" r="-819" b="-348"/>
                </a:stretch>
              </a:blipFill>
            </p:spPr>
            <p:txBody>
              <a:bodyPr/>
              <a:lstStyle/>
              <a:p>
                <a:r>
                  <a:rPr lang="pt-BR">
                    <a:noFill/>
                  </a:rPr>
                  <a:t> </a:t>
                </a:r>
              </a:p>
            </p:txBody>
          </p:sp>
        </mc:Fallback>
      </mc:AlternateContent>
    </p:spTree>
    <p:extLst>
      <p:ext uri="{BB962C8B-B14F-4D97-AF65-F5344CB8AC3E}">
        <p14:creationId xmlns:p14="http://schemas.microsoft.com/office/powerpoint/2010/main" val="1939528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a:t>
            </a:r>
            <a:r>
              <a:rPr lang="pt-BR" dirty="0" smtClean="0"/>
              <a:t>do </a:t>
            </a:r>
            <a:r>
              <a:rPr lang="pt-BR" dirty="0"/>
              <a:t>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5"/>
                <a:ext cx="11132128" cy="5158467"/>
              </a:xfrm>
            </p:spPr>
            <p:txBody>
              <a:bodyPr>
                <a:normAutofit fontScale="92500" lnSpcReduction="10000"/>
              </a:bodyPr>
              <a:lstStyle/>
              <a:p>
                <a:pPr algn="just"/>
                <a:r>
                  <a:rPr lang="pt-BR" b="1" dirty="0"/>
                  <a:t>Mini-batch</a:t>
                </a:r>
                <a:r>
                  <a:rPr lang="pt-BR" dirty="0"/>
                  <a:t>: é um meio-termo entre as duas versões anteriores. O conjunto de treinamento é dividido em vários subconjuntos (mini-batches)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𝑖</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smtClean="0"/>
                  <a:t>,</a:t>
                </a:r>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mini-batch</a:t>
                </a:r>
                <a:r>
                  <a:rPr lang="pt-BR" dirty="0" smtClean="0"/>
                  <a:t>.</a:t>
                </a:r>
              </a:p>
              <a:p>
                <a:pPr marL="0" indent="0">
                  <a:buNone/>
                </a:pPr>
                <a:r>
                  <a:rPr lang="pt-BR" b="1" dirty="0" smtClean="0"/>
                  <a:t>Características:</a:t>
                </a:r>
                <a:endParaRPr lang="pt-BR" dirty="0"/>
              </a:p>
              <a:p>
                <a:pPr lvl="1" algn="just">
                  <a:buFont typeface="Courier New" panose="02070309020205020404" pitchFamily="49" charset="0"/>
                  <a:buChar char="o"/>
                </a:pPr>
                <a:r>
                  <a:rPr lang="pt-BR" dirty="0"/>
                  <a:t>Pode ser visto como uma generalização das 2 versões anteriores:</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se torna o GD em batelada.</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se torna o GD estocástico.</a:t>
                </a:r>
              </a:p>
              <a:p>
                <a:pPr lvl="1" algn="just">
                  <a:buFont typeface="Courier New" panose="02070309020205020404" pitchFamily="49" charset="0"/>
                  <a:buChar char="o"/>
                </a:pPr>
                <a:r>
                  <a:rPr lang="pt-BR" dirty="0" smtClean="0"/>
                  <a:t>Computacionalmente mais rápido </a:t>
                </a:r>
                <a:r>
                  <a:rPr lang="pt-BR" dirty="0"/>
                  <a:t>do que o GD em </a:t>
                </a:r>
                <a:r>
                  <a:rPr lang="pt-BR" dirty="0" smtClean="0"/>
                  <a:t>batelada, </a:t>
                </a:r>
                <a:r>
                  <a:rPr lang="pt-BR" dirty="0"/>
                  <a:t>mas mais </a:t>
                </a:r>
                <a:r>
                  <a:rPr lang="pt-BR" dirty="0" smtClean="0"/>
                  <a:t>lento </a:t>
                </a:r>
                <a:r>
                  <a:rPr lang="pt-BR" dirty="0"/>
                  <a:t>do que o GD estocástico.</a:t>
                </a:r>
              </a:p>
              <a:p>
                <a:pPr lvl="1" algn="just">
                  <a:buFont typeface="Courier New" panose="02070309020205020404" pitchFamily="49" charset="0"/>
                  <a:buChar char="o"/>
                </a:pPr>
                <a:r>
                  <a:rPr lang="pt-BR" dirty="0"/>
                  <a:t>Convergência depende do tamanho do mini-batch.</a:t>
                </a:r>
              </a:p>
              <a:p>
                <a:pPr lvl="1" algn="just">
                  <a:buFont typeface="Courier New" panose="02070309020205020404" pitchFamily="49" charset="0"/>
                  <a:buChar char="o"/>
                </a:pPr>
                <a:r>
                  <a:rPr lang="pt-BR" dirty="0"/>
                  <a:t>Pode usar esquemas de variação do passo de aprendizagem para melhorar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5"/>
                <a:ext cx="11132128" cy="5158467"/>
              </a:xfrm>
              <a:blipFill rotWithShape="0">
                <a:blip r:embed="rId3"/>
                <a:stretch>
                  <a:fillRect l="-930" t="-2364" r="-930"/>
                </a:stretch>
              </a:blipFill>
            </p:spPr>
            <p:txBody>
              <a:bodyPr/>
              <a:lstStyle/>
              <a:p>
                <a:r>
                  <a:rPr lang="pt-BR">
                    <a:noFill/>
                  </a:rPr>
                  <a:t> </a:t>
                </a:r>
              </a:p>
            </p:txBody>
          </p:sp>
        </mc:Fallback>
      </mc:AlternateContent>
      <p:sp>
        <p:nvSpPr>
          <p:cNvPr id="4" name="Rectangle 3"/>
          <p:cNvSpPr/>
          <p:nvPr/>
        </p:nvSpPr>
        <p:spPr>
          <a:xfrm>
            <a:off x="3461725" y="2923057"/>
            <a:ext cx="969817"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t>
            </a:r>
            <a:endParaRPr lang="pt-BR" dirty="0"/>
          </a:p>
        </p:txBody>
      </p:sp>
    </p:spTree>
    <p:extLst>
      <p:ext uri="{BB962C8B-B14F-4D97-AF65-F5344CB8AC3E}">
        <p14:creationId xmlns:p14="http://schemas.microsoft.com/office/powerpoint/2010/main" val="576983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46892" cy="1325563"/>
          </a:xfrm>
        </p:spPr>
        <p:txBody>
          <a:bodyPr/>
          <a:lstStyle/>
          <a:p>
            <a:r>
              <a:rPr lang="pt-BR" dirty="0"/>
              <a:t>Implementação: Gradiente Descendente </a:t>
            </a:r>
            <a:r>
              <a:rPr lang="pt-BR" dirty="0" smtClean="0"/>
              <a:t>em </a:t>
            </a:r>
            <a:r>
              <a:rPr lang="pt-BR" dirty="0"/>
              <a:t>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59" y="4884075"/>
                <a:ext cx="7988531" cy="1973925"/>
              </a:xfrm>
            </p:spPr>
            <p:txBody>
              <a:bodyPr>
                <a:normAutofit fontScale="62500" lnSpcReduction="20000"/>
              </a:bodyPr>
              <a:lstStyle/>
              <a:p>
                <a:pPr>
                  <a:spcBef>
                    <a:spcPts val="600"/>
                  </a:spcBef>
                </a:pPr>
                <a:r>
                  <a:rPr lang="pt-BR" dirty="0"/>
                  <a:t>Segue diretamente para o mínimo global</a:t>
                </a:r>
                <a:r>
                  <a:rPr lang="pt-BR" dirty="0" smtClean="0"/>
                  <a:t>.</a:t>
                </a:r>
              </a:p>
              <a:p>
                <a:pPr>
                  <a:spcBef>
                    <a:spcPts val="600"/>
                  </a:spcBef>
                </a:pPr>
                <a:r>
                  <a:rPr lang="pt-BR" dirty="0" smtClean="0"/>
                  <a:t>Atinge o mínimo global em 4 épocas.</a:t>
                </a:r>
                <a:endParaRPr lang="pt-BR" dirty="0"/>
              </a:p>
              <a:p>
                <a:pPr>
                  <a:spcBef>
                    <a:spcPts val="600"/>
                  </a:spcBef>
                </a:pPr>
                <a:r>
                  <a:rPr lang="pt-BR" dirty="0" smtClean="0"/>
                  <a:t>Nesse </a:t>
                </a:r>
                <a:r>
                  <a:rPr lang="pt-BR" dirty="0"/>
                  <a:t>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pois a taxa de decrescimento da superfície de erro é igual para os dois </a:t>
                </a:r>
                <a:r>
                  <a:rPr lang="pt-BR" dirty="0" smtClean="0"/>
                  <a:t>pesos (contornos </a:t>
                </a:r>
                <a:r>
                  <a:rPr lang="pt-BR" dirty="0"/>
                  <a:t>são circulares).</a:t>
                </a:r>
              </a:p>
              <a:p>
                <a:pPr>
                  <a:spcBef>
                    <a:spcPts val="600"/>
                  </a:spcBef>
                </a:pPr>
                <a:r>
                  <a:rPr lang="pt-BR" dirty="0"/>
                  <a:t>Não fica “</a:t>
                </a:r>
                <a:r>
                  <a:rPr lang="pt-BR" i="1" dirty="0"/>
                  <a:t>oscilando</a:t>
                </a:r>
                <a:r>
                  <a:rPr lang="pt-BR" dirty="0"/>
                  <a:t>” em torno do mínimo após alcançá-lo. </a:t>
                </a:r>
              </a:p>
              <a:p>
                <a:pPr>
                  <a:spcBef>
                    <a:spcPts val="600"/>
                  </a:spcBef>
                </a:pPr>
                <a:r>
                  <a:rPr lang="pt-BR" dirty="0"/>
                  <a:t>Algoritmo para no </a:t>
                </a:r>
                <a:r>
                  <a:rPr lang="pt-BR" dirty="0" smtClean="0"/>
                  <a:t>mínimo, </a:t>
                </a:r>
                <a:r>
                  <a:rPr lang="pt-BR" dirty="0"/>
                  <a:t>pois o vetor gradiente no ponto ótimo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59" y="4884075"/>
                <a:ext cx="7988531" cy="1973925"/>
              </a:xfrm>
              <a:blipFill rotWithShape="0">
                <a:blip r:embed="rId3"/>
                <a:stretch>
                  <a:fillRect l="-458" t="-4938" r="-992" b="-3395"/>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6" name="Rectangle 5"/>
          <p:cNvSpPr/>
          <p:nvPr/>
        </p:nvSpPr>
        <p:spPr>
          <a:xfrm>
            <a:off x="838200" y="1690687"/>
            <a:ext cx="3300549" cy="4708981"/>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smtClean="0">
                <a:solidFill>
                  <a:srgbClr val="000000"/>
                </a:solidFill>
                <a:highlight>
                  <a:srgbClr val="FFFFFF"/>
                </a:highlight>
              </a:rPr>
              <a:t>N </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smtClean="0">
                <a:solidFill>
                  <a:srgbClr val="000000"/>
                </a:solidFill>
                <a:highlight>
                  <a:srgbClr val="FFFFFF"/>
                </a:highlight>
              </a:rPr>
              <a:t>np</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random</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randn</a:t>
            </a:r>
            <a:r>
              <a:rPr lang="es-ES" sz="1200" b="1" dirty="0" smtClean="0">
                <a:solidFill>
                  <a:srgbClr val="000080"/>
                </a:solidFill>
                <a:highlight>
                  <a:srgbClr val="FFFFFF"/>
                </a:highlight>
              </a:rPr>
              <a:t>(</a:t>
            </a:r>
            <a:r>
              <a:rPr lang="es-ES" sz="1200" dirty="0">
                <a:solidFill>
                  <a:srgbClr val="000000"/>
                </a:solidFill>
                <a:highlight>
                  <a:srgbClr val="FFFFFF"/>
                </a:highlight>
              </a:rPr>
              <a:t>N</a:t>
            </a:r>
            <a:r>
              <a:rPr lang="es-ES" sz="1200" b="1" dirty="0" smtClean="0">
                <a:solidFill>
                  <a:srgbClr val="000080"/>
                </a:solidFill>
                <a:highlight>
                  <a:srgbClr val="FFFFFF"/>
                </a:highlight>
              </a:rPr>
              <a:t>,</a:t>
            </a:r>
            <a:r>
              <a:rPr lang="es-ES" sz="1200" dirty="0" smtClean="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iterations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n_iterations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Batch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iteration</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n_iterations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gradients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smtClean="0">
                <a:solidFill>
                  <a:srgbClr val="FF0000"/>
                </a:solidFill>
                <a:highlight>
                  <a:srgbClr val="FFFFFF"/>
                </a:highlight>
              </a:rPr>
              <a:t>2</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7" name="Picture 6"/>
          <p:cNvPicPr>
            <a:picLocks noChangeAspect="1"/>
          </p:cNvPicPr>
          <p:nvPr/>
        </p:nvPicPr>
        <p:blipFill rotWithShape="1">
          <a:blip r:embed="rId4"/>
          <a:srcRect l="19299" t="14327" r="8364" b="9474"/>
          <a:stretch/>
        </p:blipFill>
        <p:spPr>
          <a:xfrm>
            <a:off x="4138750" y="1506382"/>
            <a:ext cx="3118394" cy="3284825"/>
          </a:xfrm>
          <a:prstGeom prst="rect">
            <a:avLst/>
          </a:prstGeom>
        </p:spPr>
      </p:pic>
      <p:pic>
        <p:nvPicPr>
          <p:cNvPr id="10" name="Picture 9"/>
          <p:cNvPicPr>
            <a:picLocks noChangeAspect="1"/>
          </p:cNvPicPr>
          <p:nvPr/>
        </p:nvPicPr>
        <p:blipFill rotWithShape="1">
          <a:blip r:embed="rId5"/>
          <a:srcRect l="3601" t="8515" r="9347" b="3905"/>
          <a:stretch/>
        </p:blipFill>
        <p:spPr>
          <a:xfrm>
            <a:off x="8059452" y="1506382"/>
            <a:ext cx="3265036" cy="3284825"/>
          </a:xfrm>
          <a:prstGeom prst="rect">
            <a:avLst/>
          </a:prstGeom>
        </p:spPr>
      </p:pic>
      <p:sp>
        <p:nvSpPr>
          <p:cNvPr id="4" name="TextBox 3"/>
          <p:cNvSpPr txBox="1"/>
          <p:nvPr/>
        </p:nvSpPr>
        <p:spPr>
          <a:xfrm>
            <a:off x="6191541" y="1044182"/>
            <a:ext cx="5221120" cy="369332"/>
          </a:xfrm>
          <a:prstGeom prst="rect">
            <a:avLst/>
          </a:prstGeom>
          <a:noFill/>
        </p:spPr>
        <p:txBody>
          <a:bodyPr wrap="square" rtlCol="0">
            <a:spAutoFit/>
          </a:bodyPr>
          <a:lstStyle/>
          <a:p>
            <a:pPr algn="ctr"/>
            <a:r>
              <a:rPr lang="pt-BR" u="sng" dirty="0">
                <a:solidFill>
                  <a:srgbClr val="00B0F0"/>
                </a:solidFill>
              </a:rPr>
              <a:t>Exemplo: </a:t>
            </a:r>
            <a:r>
              <a:rPr lang="pt-BR" u="sng" dirty="0" smtClean="0">
                <a:solidFill>
                  <a:srgbClr val="00B0F0"/>
                </a:solidFill>
              </a:rPr>
              <a:t>batch_gradient_descent_with_figures.ipynb</a:t>
            </a:r>
            <a:endParaRPr lang="pt-BR" u="sng" dirty="0">
              <a:solidFill>
                <a:srgbClr val="00B0F0"/>
              </a:solidFill>
            </a:endParaRPr>
          </a:p>
        </p:txBody>
      </p:sp>
    </p:spTree>
    <p:extLst>
      <p:ext uri="{BB962C8B-B14F-4D97-AF65-F5344CB8AC3E}">
        <p14:creationId xmlns:p14="http://schemas.microsoft.com/office/powerpoint/2010/main" val="1274523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883900" cy="852263"/>
          </a:xfrm>
        </p:spPr>
        <p:txBody>
          <a:bodyPr>
            <a:normAutofit fontScale="90000"/>
          </a:bodyPr>
          <a:lstStyle/>
          <a:p>
            <a:r>
              <a:rPr lang="pt-BR" dirty="0"/>
              <a:t>Implementação: Gradiente Descendente Estocástico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94742" y="4263285"/>
                <a:ext cx="8830626" cy="2485855"/>
              </a:xfrm>
            </p:spPr>
            <p:txBody>
              <a:bodyPr>
                <a:noAutofit/>
              </a:bodyPr>
              <a:lstStyle/>
              <a:p>
                <a:pPr>
                  <a:spcBef>
                    <a:spcPts val="600"/>
                  </a:spcBef>
                </a:pPr>
                <a:r>
                  <a:rPr lang="pt-BR" sz="1400" dirty="0"/>
                  <a:t>Devido à sua natureza estocástica, não apresenta um caminho regular/direto para o mínimo, mudando de </a:t>
                </a:r>
                <a:r>
                  <a:rPr lang="pt-BR" sz="1400" dirty="0" smtClean="0"/>
                  <a:t>sentido e direção </a:t>
                </a:r>
                <a:r>
                  <a:rPr lang="pt-BR" sz="1400" dirty="0"/>
                  <a:t>várias </a:t>
                </a:r>
                <a:r>
                  <a:rPr lang="pt-BR" sz="1400" dirty="0" smtClean="0"/>
                  <a:t>vezes (gradiente ruidoso devido a aproximação do gradiente). </a:t>
                </a:r>
              </a:p>
              <a:p>
                <a:pPr>
                  <a:spcBef>
                    <a:spcPts val="600"/>
                  </a:spcBef>
                </a:pPr>
                <a:r>
                  <a:rPr lang="pt-BR" sz="1400" dirty="0"/>
                  <a:t>Por aproximar o gradiente com apenas um </a:t>
                </a:r>
                <a:r>
                  <a:rPr lang="pt-BR" sz="1400" dirty="0" smtClean="0"/>
                  <a:t>único exemplo</a:t>
                </a:r>
                <a:r>
                  <a:rPr lang="pt-BR" sz="1400" dirty="0"/>
                  <a:t>, nem sempre </a:t>
                </a:r>
                <a:r>
                  <a:rPr lang="pt-BR" sz="1400" dirty="0" smtClean="0"/>
                  <a:t>irá no sentido e </a:t>
                </a:r>
                <a:r>
                  <a:rPr lang="pt-BR" sz="1400" dirty="0"/>
                  <a:t>direção ideal, porque as derivadas parciais são </a:t>
                </a:r>
                <a:r>
                  <a:rPr lang="pt-BR" sz="1400" dirty="0" smtClean="0"/>
                  <a:t>”ruidosas”. </a:t>
                </a:r>
                <a:endParaRPr lang="pt-BR" sz="1400" dirty="0"/>
              </a:p>
              <a:p>
                <a:pPr>
                  <a:spcBef>
                    <a:spcPts val="600"/>
                  </a:spcBef>
                </a:pPr>
                <a:r>
                  <a:rPr lang="pt-BR" sz="1400" dirty="0"/>
                  <a:t>O algoritmo não </a:t>
                </a:r>
                <a:r>
                  <a:rPr lang="pt-BR" sz="1400" dirty="0" smtClean="0"/>
                  <a:t>converge suavemente para o </a:t>
                </a:r>
                <a:r>
                  <a:rPr lang="pt-BR" sz="1400" dirty="0"/>
                  <a:t>mínimo, fica “</a:t>
                </a:r>
                <a:r>
                  <a:rPr lang="pt-BR" sz="1400" i="1" dirty="0"/>
                  <a:t>oscilando</a:t>
                </a:r>
                <a:r>
                  <a:rPr lang="pt-BR" sz="1400" dirty="0"/>
                  <a:t>” ou “</a:t>
                </a:r>
                <a:r>
                  <a:rPr lang="pt-BR" sz="1400" i="1" dirty="0"/>
                  <a:t>ricocheteando</a:t>
                </a:r>
                <a:r>
                  <a:rPr lang="pt-BR" sz="1400" dirty="0"/>
                  <a:t>” em torno dele.</a:t>
                </a:r>
              </a:p>
              <a:p>
                <a:pPr>
                  <a:spcBef>
                    <a:spcPts val="600"/>
                  </a:spcBef>
                </a:pPr>
                <a:r>
                  <a:rPr lang="pt-BR" sz="1400" dirty="0"/>
                  <a:t>Quando </a:t>
                </a:r>
                <a:r>
                  <a:rPr lang="pt-BR" sz="1400" dirty="0" smtClean="0"/>
                  <a:t>o treinamento termina, </a:t>
                </a:r>
                <a:r>
                  <a:rPr lang="pt-BR" sz="1400" dirty="0"/>
                  <a:t>os valores finais dos </a:t>
                </a:r>
                <a:r>
                  <a:rPr lang="pt-BR" sz="1400" dirty="0" smtClean="0"/>
                  <a:t>pesos são </a:t>
                </a:r>
                <a:r>
                  <a:rPr lang="pt-BR" sz="1400" dirty="0"/>
                  <a:t>bons, mas não são ótimos.</a:t>
                </a:r>
              </a:p>
              <a:p>
                <a:pPr>
                  <a:spcBef>
                    <a:spcPts val="600"/>
                  </a:spcBef>
                </a:pPr>
                <a:r>
                  <a:rPr lang="pt-BR" sz="1400" dirty="0"/>
                  <a:t>A convergência ocorre apenas na </a:t>
                </a:r>
                <a:r>
                  <a:rPr lang="pt-BR" sz="1400" dirty="0" smtClean="0"/>
                  <a:t>média (ver figura do histórico do vetor gradiente).</a:t>
                </a:r>
                <a:endParaRPr lang="pt-BR" sz="1400" dirty="0"/>
              </a:p>
              <a:p>
                <a:pPr>
                  <a:spcBef>
                    <a:spcPts val="600"/>
                  </a:spcBef>
                </a:pPr>
                <a:r>
                  <a:rPr lang="pt-BR" sz="1400" dirty="0"/>
                  <a:t>Tempo de treinamento é menor, nesse caso, com apenas uma época o algoritmo já se aproxima do ponto ótimo.</a:t>
                </a:r>
              </a:p>
              <a:p>
                <a:pPr>
                  <a:spcBef>
                    <a:spcPts val="600"/>
                  </a:spcBef>
                </a:pPr>
                <a:r>
                  <a:rPr lang="pt-BR" sz="1400" dirty="0"/>
                  <a:t>Necessita de um esquema de ajuste do passo de aprendizagem, </a:t>
                </a:r>
                <a14:m>
                  <m:oMath xmlns:m="http://schemas.openxmlformats.org/officeDocument/2006/math">
                    <m:r>
                      <a:rPr lang="pt-BR" sz="1400" i="1">
                        <a:latin typeface="Cambria Math" panose="02040503050406030204" pitchFamily="18" charset="0"/>
                        <a:ea typeface="Cambria Math" panose="02040503050406030204" pitchFamily="18" charset="0"/>
                      </a:rPr>
                      <m:t>𝛼</m:t>
                    </m:r>
                  </m:oMath>
                </a14:m>
                <a:r>
                  <a:rPr lang="pt-BR" sz="1400" dirty="0"/>
                  <a:t>, para ficar mais “</a:t>
                </a:r>
                <a:r>
                  <a:rPr lang="pt-BR" sz="1400" i="1" dirty="0"/>
                  <a:t>comportado</a:t>
                </a:r>
                <a:r>
                  <a:rPr lang="pt-BR" sz="1400" i="1" dirty="0" smtClean="0"/>
                  <a:t>”</a:t>
                </a:r>
                <a:r>
                  <a:rPr lang="pt-BR" sz="1400" dirty="0" smtClean="0"/>
                  <a:t>. Por exemplo, pode-se diminuir o valor do passo conforme o algoritmo caminhe em direção ao mínimo.</a:t>
                </a:r>
                <a:endParaRPr lang="pt-BR"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94742" y="4263285"/>
                <a:ext cx="8830626" cy="2485855"/>
              </a:xfrm>
              <a:blipFill rotWithShape="0">
                <a:blip r:embed="rId3"/>
                <a:stretch>
                  <a:fillRect l="-69" t="-980" b="-1961"/>
                </a:stretch>
              </a:blipFill>
            </p:spPr>
            <p:txBody>
              <a:bodyPr/>
              <a:lstStyle/>
              <a:p>
                <a:r>
                  <a:rPr lang="pt-BR">
                    <a:noFill/>
                  </a:rPr>
                  <a:t> </a:t>
                </a:r>
              </a:p>
            </p:txBody>
          </p:sp>
        </mc:Fallback>
      </mc:AlternateContent>
      <p:sp>
        <p:nvSpPr>
          <p:cNvPr id="4" name="Rectangle 3"/>
          <p:cNvSpPr/>
          <p:nvPr/>
        </p:nvSpPr>
        <p:spPr>
          <a:xfrm>
            <a:off x="330010" y="874488"/>
            <a:ext cx="3281855" cy="5447645"/>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smtClean="0">
                <a:solidFill>
                  <a:srgbClr val="000000"/>
                </a:solidFill>
                <a:highlight>
                  <a:srgbClr val="FFFFFF"/>
                </a:highlight>
              </a:rPr>
              <a:t>np</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random</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randn</a:t>
            </a:r>
            <a:r>
              <a:rPr lang="es-ES" sz="1200" b="1" dirty="0" smtClean="0">
                <a:solidFill>
                  <a:srgbClr val="000080"/>
                </a:solidFill>
                <a:highlight>
                  <a:srgbClr val="FFFFFF"/>
                </a:highlight>
              </a:rPr>
              <a:t>(</a:t>
            </a:r>
            <a:r>
              <a:rPr lang="es-ES" sz="1200" dirty="0">
                <a:solidFill>
                  <a:srgbClr val="000000"/>
                </a:solidFill>
                <a:highlight>
                  <a:srgbClr val="FFFFFF"/>
                </a:highlight>
              </a:rPr>
              <a:t>N</a:t>
            </a:r>
            <a:r>
              <a:rPr lang="es-ES" sz="1200" b="1" dirty="0" smtClean="0">
                <a:solidFill>
                  <a:srgbClr val="000080"/>
                </a:solidFill>
                <a:highlight>
                  <a:srgbClr val="FFFFFF"/>
                </a:highlight>
              </a:rPr>
              <a:t>,</a:t>
            </a:r>
            <a:r>
              <a:rPr lang="es-ES" sz="1200" dirty="0" smtClean="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epochs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n_epochs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a:solidFill>
                  <a:srgbClr val="000000"/>
                </a:solidFill>
                <a:highlight>
                  <a:srgbClr val="FFFFFF"/>
                </a:highlight>
              </a:rPr>
              <a:t>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parameters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8000"/>
                </a:solidFill>
                <a:highlight>
                  <a:srgbClr val="FFFFFF"/>
                </a:highlight>
              </a:rPr>
              <a:t># </a:t>
            </a:r>
            <a:r>
              <a:rPr lang="pt-BR" sz="1200" dirty="0" err="1">
                <a:solidFill>
                  <a:srgbClr val="008000"/>
                </a:solidFill>
                <a:highlight>
                  <a:srgbClr val="FFFFFF"/>
                </a:highlight>
              </a:rPr>
              <a:t>Stocastic</a:t>
            </a:r>
            <a:r>
              <a:rPr lang="pt-BR" sz="1200" dirty="0">
                <a:solidFill>
                  <a:srgbClr val="008000"/>
                </a:solidFill>
                <a:highlight>
                  <a:srgbClr val="FFFFFF"/>
                </a:highlight>
              </a:rPr>
              <a:t>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epoch</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n_epochs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for</a:t>
            </a:r>
            <a:r>
              <a:rPr lang="pt-BR" sz="1200" dirty="0">
                <a:solidFill>
                  <a:srgbClr val="000000"/>
                </a:solidFill>
                <a:highlight>
                  <a:srgbClr val="FFFFFF"/>
                </a:highlight>
              </a:rPr>
              <a:t> i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smtClean="0">
                <a:solidFill>
                  <a:srgbClr val="880088"/>
                </a:solidFill>
                <a:highlight>
                  <a:srgbClr val="FFFFFF"/>
                </a:highlight>
              </a:rPr>
              <a:t>range</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random_index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randint</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xi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y</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xi</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xi</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9" name="Picture 8"/>
          <p:cNvPicPr>
            <a:picLocks noChangeAspect="1"/>
          </p:cNvPicPr>
          <p:nvPr/>
        </p:nvPicPr>
        <p:blipFill rotWithShape="1">
          <a:blip r:embed="rId4"/>
          <a:srcRect l="3536" t="8173" r="9081" b="3809"/>
          <a:stretch/>
        </p:blipFill>
        <p:spPr>
          <a:xfrm>
            <a:off x="8547696" y="922296"/>
            <a:ext cx="2719679" cy="2739433"/>
          </a:xfrm>
          <a:prstGeom prst="rect">
            <a:avLst/>
          </a:prstGeom>
        </p:spPr>
      </p:pic>
      <p:sp>
        <p:nvSpPr>
          <p:cNvPr id="7" name="TextBox 6"/>
          <p:cNvSpPr txBox="1"/>
          <p:nvPr/>
        </p:nvSpPr>
        <p:spPr>
          <a:xfrm>
            <a:off x="5322711" y="3661729"/>
            <a:ext cx="5500666" cy="369332"/>
          </a:xfrm>
          <a:prstGeom prst="rect">
            <a:avLst/>
          </a:prstGeom>
          <a:noFill/>
        </p:spPr>
        <p:txBody>
          <a:bodyPr wrap="square" rtlCol="0">
            <a:spAutoFit/>
          </a:bodyPr>
          <a:lstStyle/>
          <a:p>
            <a:r>
              <a:rPr lang="pt-BR" u="sng" dirty="0" smtClean="0">
                <a:solidFill>
                  <a:srgbClr val="00B0F0"/>
                </a:solidFill>
              </a:rPr>
              <a:t>Exemplo: stocastic_gradient_descent_with_figures.ipynb</a:t>
            </a:r>
            <a:endParaRPr lang="pt-BR" u="sng" dirty="0">
              <a:solidFill>
                <a:srgbClr val="00B0F0"/>
              </a:solidFill>
            </a:endParaRPr>
          </a:p>
        </p:txBody>
      </p:sp>
      <p:pic>
        <p:nvPicPr>
          <p:cNvPr id="10" name="Picture 9"/>
          <p:cNvPicPr>
            <a:picLocks noChangeAspect="1"/>
          </p:cNvPicPr>
          <p:nvPr/>
        </p:nvPicPr>
        <p:blipFill rotWithShape="1">
          <a:blip r:embed="rId5"/>
          <a:srcRect l="19299" t="14327" r="8364" b="9474"/>
          <a:stretch/>
        </p:blipFill>
        <p:spPr>
          <a:xfrm>
            <a:off x="4969981" y="874488"/>
            <a:ext cx="2646021" cy="2787241"/>
          </a:xfrm>
          <a:prstGeom prst="rect">
            <a:avLst/>
          </a:prstGeom>
        </p:spPr>
      </p:pic>
    </p:spTree>
    <p:extLst>
      <p:ext uri="{BB962C8B-B14F-4D97-AF65-F5344CB8AC3E}">
        <p14:creationId xmlns:p14="http://schemas.microsoft.com/office/powerpoint/2010/main" val="40667077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5245"/>
            <a:ext cx="10515600" cy="1325563"/>
          </a:xfrm>
        </p:spPr>
        <p:txBody>
          <a:bodyPr/>
          <a:lstStyle/>
          <a:p>
            <a:r>
              <a:rPr lang="pt-BR" dirty="0"/>
              <a:t>Implementação: Gradiente Descendente com Mini-Batch</a:t>
            </a:r>
          </a:p>
        </p:txBody>
      </p:sp>
      <p:sp>
        <p:nvSpPr>
          <p:cNvPr id="3" name="Content Placeholder 2"/>
          <p:cNvSpPr>
            <a:spLocks noGrp="1"/>
          </p:cNvSpPr>
          <p:nvPr>
            <p:ph idx="1"/>
          </p:nvPr>
        </p:nvSpPr>
        <p:spPr>
          <a:xfrm>
            <a:off x="679704" y="5036695"/>
            <a:ext cx="11294582" cy="1687595"/>
          </a:xfrm>
        </p:spPr>
        <p:txBody>
          <a:bodyPr>
            <a:noAutofit/>
          </a:bodyPr>
          <a:lstStyle/>
          <a:p>
            <a:pPr>
              <a:spcBef>
                <a:spcPts val="0"/>
              </a:spcBef>
            </a:pPr>
            <a:r>
              <a:rPr lang="pt-BR" sz="2000" dirty="0"/>
              <a:t>O progresso do algoritmo </a:t>
            </a:r>
            <a:r>
              <a:rPr lang="pt-BR" sz="2000" dirty="0" smtClean="0"/>
              <a:t>é </a:t>
            </a:r>
            <a:r>
              <a:rPr lang="pt-BR" sz="2000" dirty="0"/>
              <a:t>menos irregular do que com o GD estocástico, especialmente com mini-batches grandes o suficiente.</a:t>
            </a:r>
          </a:p>
          <a:p>
            <a:pPr>
              <a:spcBef>
                <a:spcPts val="0"/>
              </a:spcBef>
            </a:pPr>
            <a:r>
              <a:rPr lang="pt-BR" sz="2000" dirty="0"/>
              <a:t>Como resultado, o mini-batch </a:t>
            </a:r>
            <a:r>
              <a:rPr lang="pt-BR" sz="2000" dirty="0" smtClean="0"/>
              <a:t>oscila menos ao redor </a:t>
            </a:r>
            <a:r>
              <a:rPr lang="pt-BR" sz="2000" dirty="0"/>
              <a:t>do mínimo global do que o </a:t>
            </a:r>
            <a:r>
              <a:rPr lang="pt-BR" sz="2000" dirty="0" smtClean="0"/>
              <a:t>GDE.</a:t>
            </a:r>
            <a:endParaRPr lang="pt-BR" sz="2000" dirty="0"/>
          </a:p>
          <a:p>
            <a:pPr>
              <a:spcBef>
                <a:spcPts val="0"/>
              </a:spcBef>
            </a:pPr>
            <a:r>
              <a:rPr lang="pt-BR" sz="2000" dirty="0"/>
              <a:t>Tem comportamento mais próximo do GD em </a:t>
            </a:r>
            <a:r>
              <a:rPr lang="pt-BR" sz="2000" dirty="0" smtClean="0"/>
              <a:t>batelada para mini-bacthes maiores.</a:t>
            </a:r>
            <a:endParaRPr lang="pt-BR" sz="2000" dirty="0"/>
          </a:p>
          <a:p>
            <a:pPr>
              <a:spcBef>
                <a:spcPts val="0"/>
              </a:spcBef>
            </a:pPr>
            <a:r>
              <a:rPr lang="pt-BR" sz="2000" dirty="0"/>
              <a:t>Oscilação em torno do mínimo diminui conforme o tamanho do </a:t>
            </a:r>
            <a:r>
              <a:rPr lang="pt-BR" sz="2000" dirty="0" err="1"/>
              <a:t>mini-batch</a:t>
            </a:r>
            <a:r>
              <a:rPr lang="pt-BR" sz="2000" dirty="0"/>
              <a:t> aumenta.</a:t>
            </a:r>
          </a:p>
          <a:p>
            <a:pPr>
              <a:spcBef>
                <a:spcPts val="0"/>
              </a:spcBef>
            </a:pPr>
            <a:r>
              <a:rPr lang="pt-BR" sz="2000" dirty="0"/>
              <a:t>Pode também ser usado com um esquema de variação do passo de aprendizagem.</a:t>
            </a:r>
          </a:p>
        </p:txBody>
      </p:sp>
      <p:sp>
        <p:nvSpPr>
          <p:cNvPr id="8" name="TextBox 7"/>
          <p:cNvSpPr txBox="1"/>
          <p:nvPr/>
        </p:nvSpPr>
        <p:spPr>
          <a:xfrm>
            <a:off x="9998183" y="1245391"/>
            <a:ext cx="211886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7900281" y="1232062"/>
            <a:ext cx="2121855"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5832028" y="1248527"/>
            <a:ext cx="2029283"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sp>
        <p:nvSpPr>
          <p:cNvPr id="17" name="TextBox 16"/>
          <p:cNvSpPr txBox="1"/>
          <p:nvPr/>
        </p:nvSpPr>
        <p:spPr>
          <a:xfrm>
            <a:off x="7697798" y="4181038"/>
            <a:ext cx="2676719" cy="461665"/>
          </a:xfrm>
          <a:prstGeom prst="rect">
            <a:avLst/>
          </a:prstGeom>
          <a:noFill/>
        </p:spPr>
        <p:txBody>
          <a:bodyPr wrap="square" rtlCol="0">
            <a:spAutoFit/>
          </a:bodyPr>
          <a:lstStyle/>
          <a:p>
            <a:pPr algn="ctr"/>
            <a:r>
              <a:rPr lang="pt-BR" sz="2400" b="1" dirty="0">
                <a:solidFill>
                  <a:srgbClr val="FF0000"/>
                </a:solidFill>
              </a:rPr>
              <a:t>Exercício da lista #2</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334" t="8117" r="8874" b="5130"/>
          <a:stretch/>
        </p:blipFill>
        <p:spPr>
          <a:xfrm>
            <a:off x="5705215" y="1561054"/>
            <a:ext cx="2093174" cy="2068403"/>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93" t="8117" r="9134" b="5389"/>
          <a:stretch/>
        </p:blipFill>
        <p:spPr>
          <a:xfrm>
            <a:off x="7824082" y="1522390"/>
            <a:ext cx="2096162" cy="2077446"/>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94" t="7857" r="8874" b="5390"/>
          <a:stretch/>
        </p:blipFill>
        <p:spPr>
          <a:xfrm>
            <a:off x="9920244" y="1523235"/>
            <a:ext cx="2118867" cy="2100004"/>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838200" y="1525858"/>
                <a:ext cx="4856586" cy="2062103"/>
              </a:xfrm>
              <a:prstGeom prst="rect">
                <a:avLst/>
              </a:prstGeom>
              <a:noFill/>
            </p:spPr>
            <p:txBody>
              <a:bodyPr wrap="none" rtlCol="0">
                <a:spAutoFit/>
              </a:bodyPr>
              <a:lstStyle/>
              <a:p>
                <a:pPr marL="342900" indent="-342900">
                  <a:buFont typeface="+mj-lt"/>
                  <a:buAutoNum type="arabicPeriod"/>
                </a:pPr>
                <a:r>
                  <a:rPr lang="pt-BR" sz="1600" dirty="0" smtClean="0"/>
                  <a:t>Inicializa o vetor de pesos </a:t>
                </a:r>
                <a14:m>
                  <m:oMath xmlns:m="http://schemas.openxmlformats.org/officeDocument/2006/math">
                    <m:r>
                      <a:rPr lang="pt-BR" sz="1600" b="1" i="1" smtClean="0">
                        <a:latin typeface="Cambria Math" panose="02040503050406030204" pitchFamily="18" charset="0"/>
                      </a:rPr>
                      <m:t>𝒂</m:t>
                    </m:r>
                  </m:oMath>
                </a14:m>
                <a:endParaRPr lang="pt-BR" sz="1600" b="1" dirty="0" smtClean="0"/>
              </a:p>
              <a:p>
                <a:pPr marL="342900" indent="-342900">
                  <a:buFont typeface="+mj-lt"/>
                  <a:buAutoNum type="arabicPeriod"/>
                </a:pPr>
                <a:r>
                  <a:rPr lang="pt-BR" sz="1600" dirty="0"/>
                  <a:t>f</a:t>
                </a:r>
                <a:r>
                  <a:rPr lang="pt-BR" sz="1600" dirty="0" smtClean="0"/>
                  <a:t>or each </a:t>
                </a:r>
                <a:r>
                  <a:rPr lang="pt-BR" sz="1600" i="1" dirty="0" smtClean="0"/>
                  <a:t>época</a:t>
                </a:r>
                <a:r>
                  <a:rPr lang="pt-BR" sz="1600" dirty="0" smtClean="0"/>
                  <a:t> </a:t>
                </a:r>
                <a14:m>
                  <m:oMath xmlns:m="http://schemas.openxmlformats.org/officeDocument/2006/math">
                    <m:r>
                      <a:rPr lang="pt-BR" sz="1600" b="0" i="1" smtClean="0">
                        <a:latin typeface="Cambria Math" panose="02040503050406030204" pitchFamily="18" charset="0"/>
                      </a:rPr>
                      <m:t>𝑒</m:t>
                    </m:r>
                    <m:r>
                      <a:rPr lang="pt-BR" sz="1600" b="0" i="1" smtClean="0">
                        <a:latin typeface="Cambria Math" panose="02040503050406030204" pitchFamily="18" charset="0"/>
                        <a:ea typeface="Cambria Math" panose="02040503050406030204" pitchFamily="18" charset="0"/>
                      </a:rPr>
                      <m:t>∈</m:t>
                    </m:r>
                    <m:d>
                      <m:dPr>
                        <m:begChr m:val="["/>
                        <m:endChr m:val="]"/>
                        <m:ctrlPr>
                          <a:rPr lang="pt-BR" sz="1600" b="0" i="1" smtClean="0">
                            <a:latin typeface="Cambria Math" panose="02040503050406030204" pitchFamily="18" charset="0"/>
                            <a:ea typeface="Cambria Math" panose="02040503050406030204" pitchFamily="18" charset="0"/>
                          </a:rPr>
                        </m:ctrlPr>
                      </m:dPr>
                      <m:e>
                        <m:r>
                          <a:rPr lang="pt-BR" sz="1600" b="0" i="1" smtClean="0">
                            <a:latin typeface="Cambria Math" panose="02040503050406030204" pitchFamily="18" charset="0"/>
                            <a:ea typeface="Cambria Math" panose="02040503050406030204" pitchFamily="18" charset="0"/>
                          </a:rPr>
                          <m:t>1,…,</m:t>
                        </m:r>
                        <m:r>
                          <a:rPr lang="pt-BR" sz="1600" b="0" i="1" smtClean="0">
                            <a:latin typeface="Cambria Math" panose="02040503050406030204" pitchFamily="18" charset="0"/>
                            <a:ea typeface="Cambria Math" panose="02040503050406030204" pitchFamily="18" charset="0"/>
                          </a:rPr>
                          <m:t>𝐸</m:t>
                        </m:r>
                      </m:e>
                    </m:d>
                  </m:oMath>
                </a14:m>
                <a:r>
                  <a:rPr lang="pt-BR" sz="1600" i="1" dirty="0" smtClean="0"/>
                  <a:t>:</a:t>
                </a:r>
              </a:p>
              <a:p>
                <a:r>
                  <a:rPr lang="pt-BR" sz="1600" dirty="0" smtClean="0"/>
                  <a:t>       2.1 Embaralhe </a:t>
                </a:r>
                <a14:m>
                  <m:oMath xmlns:m="http://schemas.openxmlformats.org/officeDocument/2006/math">
                    <m:r>
                      <a:rPr lang="pt-BR" sz="1600" b="0" i="1" smtClean="0">
                        <a:latin typeface="Cambria Math" panose="02040503050406030204" pitchFamily="18" charset="0"/>
                      </a:rPr>
                      <m:t>𝐷</m:t>
                    </m:r>
                  </m:oMath>
                </a14:m>
                <a:endParaRPr lang="pt-BR" sz="1600" dirty="0" smtClean="0"/>
              </a:p>
              <a:p>
                <a:r>
                  <a:rPr lang="pt-BR" sz="1600" dirty="0"/>
                  <a:t> </a:t>
                </a:r>
                <a:r>
                  <a:rPr lang="pt-BR" sz="1600" dirty="0" smtClean="0"/>
                  <a:t>      2.2 for each </a:t>
                </a:r>
                <a:r>
                  <a:rPr lang="pt-BR" sz="1600" i="1" dirty="0" smtClean="0"/>
                  <a:t>iteração</a:t>
                </a:r>
                <a:r>
                  <a:rPr lang="pt-BR" sz="1600" dirty="0" smtClean="0"/>
                  <a:t> </a:t>
                </a:r>
                <a14:m>
                  <m:oMath xmlns:m="http://schemas.openxmlformats.org/officeDocument/2006/math">
                    <m:r>
                      <a:rPr lang="pt-BR" sz="1600" b="0" i="1" smtClean="0">
                        <a:latin typeface="Cambria Math" panose="02040503050406030204" pitchFamily="18" charset="0"/>
                      </a:rPr>
                      <m:t>𝑖</m:t>
                    </m:r>
                    <m:r>
                      <a:rPr lang="pt-BR" sz="1600" b="0" i="1" smtClean="0">
                        <a:latin typeface="Cambria Math" panose="02040503050406030204" pitchFamily="18" charset="0"/>
                        <a:ea typeface="Cambria Math" panose="02040503050406030204" pitchFamily="18" charset="0"/>
                      </a:rPr>
                      <m:t>∈</m:t>
                    </m:r>
                    <m:d>
                      <m:dPr>
                        <m:begChr m:val="["/>
                        <m:endChr m:val="]"/>
                        <m:ctrlPr>
                          <a:rPr lang="pt-BR" sz="1600" b="0" i="1" smtClean="0">
                            <a:latin typeface="Cambria Math" panose="02040503050406030204" pitchFamily="18" charset="0"/>
                            <a:ea typeface="Cambria Math" panose="02040503050406030204" pitchFamily="18" charset="0"/>
                          </a:rPr>
                        </m:ctrlPr>
                      </m:dPr>
                      <m:e>
                        <m:r>
                          <a:rPr lang="pt-BR" sz="1600" b="0" i="1" smtClean="0">
                            <a:latin typeface="Cambria Math" panose="02040503050406030204" pitchFamily="18" charset="0"/>
                            <a:ea typeface="Cambria Math" panose="02040503050406030204" pitchFamily="18" charset="0"/>
                          </a:rPr>
                          <m:t>1,..,</m:t>
                        </m:r>
                        <m:r>
                          <a:rPr lang="pt-BR" sz="1600" b="0" i="1" smtClean="0">
                            <a:latin typeface="Cambria Math" panose="02040503050406030204" pitchFamily="18" charset="0"/>
                            <a:ea typeface="Cambria Math" panose="02040503050406030204" pitchFamily="18" charset="0"/>
                          </a:rPr>
                          <m:t>𝐼</m:t>
                        </m:r>
                      </m:e>
                    </m:d>
                  </m:oMath>
                </a14:m>
                <a:endParaRPr lang="pt-BR" sz="1600" b="0" dirty="0" smtClean="0">
                  <a:ea typeface="Cambria Math" panose="02040503050406030204" pitchFamily="18" charset="0"/>
                </a:endParaRPr>
              </a:p>
              <a:p>
                <a:r>
                  <a:rPr lang="pt-BR" sz="1600" dirty="0" smtClean="0"/>
                  <a:t>              2.2.1 Retire </a:t>
                </a:r>
                <a14:m>
                  <m:oMath xmlns:m="http://schemas.openxmlformats.org/officeDocument/2006/math">
                    <m:r>
                      <a:rPr lang="pt-BR" sz="1600" b="0" i="1" dirty="0" smtClean="0">
                        <a:latin typeface="Cambria Math" panose="02040503050406030204" pitchFamily="18" charset="0"/>
                      </a:rPr>
                      <m:t>𝑀𝐵</m:t>
                    </m:r>
                  </m:oMath>
                </a14:m>
                <a:r>
                  <a:rPr lang="pt-BR" sz="1600" dirty="0" smtClean="0"/>
                  <a:t> pares </a:t>
                </a:r>
                <a14:m>
                  <m:oMath xmlns:m="http://schemas.openxmlformats.org/officeDocument/2006/math">
                    <m:r>
                      <a:rPr lang="pt-BR" sz="1600" b="0" i="1" smtClean="0">
                        <a:latin typeface="Cambria Math" panose="02040503050406030204" pitchFamily="18" charset="0"/>
                      </a:rPr>
                      <m:t>𝑋</m:t>
                    </m:r>
                  </m:oMath>
                </a14:m>
                <a:r>
                  <a:rPr lang="pt-BR" sz="1600" dirty="0" smtClean="0"/>
                  <a:t> e </a:t>
                </a:r>
                <a14:m>
                  <m:oMath xmlns:m="http://schemas.openxmlformats.org/officeDocument/2006/math">
                    <m:r>
                      <a:rPr lang="pt-BR" sz="1600" b="0" i="1" smtClean="0">
                        <a:latin typeface="Cambria Math" panose="02040503050406030204" pitchFamily="18" charset="0"/>
                      </a:rPr>
                      <m:t>𝑦</m:t>
                    </m:r>
                  </m:oMath>
                </a14:m>
                <a:r>
                  <a:rPr lang="pt-BR" sz="1600" dirty="0" smtClean="0"/>
                  <a:t> sem reposição de </a:t>
                </a:r>
                <a14:m>
                  <m:oMath xmlns:m="http://schemas.openxmlformats.org/officeDocument/2006/math">
                    <m:r>
                      <a:rPr lang="pt-BR" sz="1600" i="1">
                        <a:latin typeface="Cambria Math" panose="02040503050406030204" pitchFamily="18" charset="0"/>
                      </a:rPr>
                      <m:t>𝐷</m:t>
                    </m:r>
                  </m:oMath>
                </a14:m>
                <a:endParaRPr lang="pt-BR" sz="1600" dirty="0" smtClean="0"/>
              </a:p>
              <a:p>
                <a:r>
                  <a:rPr lang="pt-BR" sz="1600" dirty="0"/>
                  <a:t> </a:t>
                </a:r>
                <a:r>
                  <a:rPr lang="pt-BR" sz="1600" dirty="0" smtClean="0"/>
                  <a:t>             2.2.2 Caclule o vetor gradiente </a:t>
                </a:r>
                <a14:m>
                  <m:oMath xmlns:m="http://schemas.openxmlformats.org/officeDocument/2006/math">
                    <m:r>
                      <a:rPr lang="pt-BR" sz="1600" i="1">
                        <a:latin typeface="Cambria Math" panose="02040503050406030204" pitchFamily="18" charset="0"/>
                        <a:ea typeface="Cambria Math" panose="02040503050406030204" pitchFamily="18" charset="0"/>
                      </a:rPr>
                      <m:t>𝛻</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𝒂</m:t>
                    </m:r>
                    <m:r>
                      <a:rPr lang="pt-BR" sz="1600" b="1" i="1">
                        <a:latin typeface="Cambria Math" panose="02040503050406030204" pitchFamily="18" charset="0"/>
                        <a:ea typeface="Cambria Math" panose="02040503050406030204" pitchFamily="18" charset="0"/>
                      </a:rPr>
                      <m:t>)</m:t>
                    </m:r>
                  </m:oMath>
                </a14:m>
                <a:endParaRPr lang="pt-BR" sz="1600" dirty="0" smtClean="0"/>
              </a:p>
              <a:p>
                <a:r>
                  <a:rPr lang="pt-BR" sz="1600" dirty="0"/>
                  <a:t> </a:t>
                </a:r>
                <a:r>
                  <a:rPr lang="pt-BR" sz="1600" dirty="0" smtClean="0"/>
                  <a:t>             2.2.3 Atualize os pesos:</a:t>
                </a:r>
                <a:r>
                  <a:rPr lang="pt-BR" sz="1600" dirty="0"/>
                  <a:t> </a:t>
                </a:r>
                <a14:m>
                  <m:oMath xmlns:m="http://schemas.openxmlformats.org/officeDocument/2006/math">
                    <m:r>
                      <a:rPr lang="pt-BR" sz="1600" b="1" i="1">
                        <a:latin typeface="Cambria Math" panose="02040503050406030204" pitchFamily="18" charset="0"/>
                        <a:ea typeface="Cambria Math" panose="02040503050406030204" pitchFamily="18" charset="0"/>
                      </a:rPr>
                      <m:t>𝒂</m:t>
                    </m:r>
                    <m:r>
                      <a:rPr lang="en-US"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𝒂</m:t>
                    </m:r>
                    <m:r>
                      <a:rPr lang="pt-BR" sz="1600" i="1">
                        <a:latin typeface="Cambria Math" panose="02040503050406030204" pitchFamily="18" charset="0"/>
                        <a:ea typeface="Cambria Math" panose="02040503050406030204" pitchFamily="18" charset="0"/>
                      </a:rPr>
                      <m:t>−</m:t>
                    </m:r>
                    <m:r>
                      <a:rPr lang="pt-BR" sz="1600" i="1">
                        <a:latin typeface="Cambria Math" panose="02040503050406030204" pitchFamily="18" charset="0"/>
                        <a:ea typeface="Cambria Math" panose="02040503050406030204" pitchFamily="18" charset="0"/>
                      </a:rPr>
                      <m:t>𝛼𝛻</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𝒂</m:t>
                    </m:r>
                    <m:r>
                      <a:rPr lang="pt-BR" sz="1600" b="1" i="1" smtClean="0">
                        <a:latin typeface="Cambria Math" panose="02040503050406030204" pitchFamily="18" charset="0"/>
                        <a:ea typeface="Cambria Math" panose="02040503050406030204" pitchFamily="18" charset="0"/>
                      </a:rPr>
                      <m:t>)</m:t>
                    </m:r>
                  </m:oMath>
                </a14:m>
                <a:endParaRPr lang="pt-BR" sz="1600" dirty="0" smtClean="0"/>
              </a:p>
              <a:p>
                <a:r>
                  <a:rPr lang="pt-BR" sz="1600" dirty="0" smtClean="0"/>
                  <a:t>              2.2.4 Calcule o erro</a:t>
                </a:r>
              </a:p>
            </p:txBody>
          </p:sp>
        </mc:Choice>
        <mc:Fallback xmlns="">
          <p:sp>
            <p:nvSpPr>
              <p:cNvPr id="5" name="TextBox 4"/>
              <p:cNvSpPr txBox="1">
                <a:spLocks noRot="1" noChangeAspect="1" noMove="1" noResize="1" noEditPoints="1" noAdjustHandles="1" noChangeArrowheads="1" noChangeShapeType="1" noTextEdit="1"/>
              </p:cNvSpPr>
              <p:nvPr/>
            </p:nvSpPr>
            <p:spPr>
              <a:xfrm>
                <a:off x="838200" y="1525858"/>
                <a:ext cx="4856586" cy="2062103"/>
              </a:xfrm>
              <a:prstGeom prst="rect">
                <a:avLst/>
              </a:prstGeom>
              <a:blipFill rotWithShape="0">
                <a:blip r:embed="rId6"/>
                <a:stretch>
                  <a:fillRect l="-754" t="-885" b="-26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38200" y="3739721"/>
                <a:ext cx="5031548" cy="1077218"/>
              </a:xfrm>
              <a:prstGeom prst="rect">
                <a:avLst/>
              </a:prstGeom>
              <a:noFill/>
            </p:spPr>
            <p:txBody>
              <a:bodyPr wrap="square" rtlCol="0">
                <a:spAutoFit/>
              </a:bodyPr>
              <a:lstStyle/>
              <a:p>
                <a:r>
                  <a:rPr lang="pt-BR" sz="1600" dirty="0" smtClean="0"/>
                  <a:t>Onde </a:t>
                </a:r>
                <a14:m>
                  <m:oMath xmlns:m="http://schemas.openxmlformats.org/officeDocument/2006/math">
                    <m:r>
                      <a:rPr lang="pt-BR" sz="1600" i="1">
                        <a:latin typeface="Cambria Math" panose="02040503050406030204" pitchFamily="18" charset="0"/>
                        <a:ea typeface="Cambria Math" panose="02040503050406030204" pitchFamily="18" charset="0"/>
                      </a:rPr>
                      <m:t>𝐸</m:t>
                    </m:r>
                  </m:oMath>
                </a14:m>
                <a:r>
                  <a:rPr lang="pt-BR" sz="1600" dirty="0" smtClean="0"/>
                  <a:t> é o número total de épocas, </a:t>
                </a:r>
                <a14:m>
                  <m:oMath xmlns:m="http://schemas.openxmlformats.org/officeDocument/2006/math">
                    <m:r>
                      <a:rPr lang="pt-BR" sz="1600" b="0" i="1" smtClean="0">
                        <a:latin typeface="Cambria Math" panose="02040503050406030204" pitchFamily="18" charset="0"/>
                      </a:rPr>
                      <m:t>𝐷</m:t>
                    </m:r>
                  </m:oMath>
                </a14:m>
                <a:r>
                  <a:rPr lang="pt-BR" sz="1600" dirty="0" smtClean="0"/>
                  <a:t> é o conjunto de treinamento (i.e., </a:t>
                </a:r>
                <a14:m>
                  <m:oMath xmlns:m="http://schemas.openxmlformats.org/officeDocument/2006/math">
                    <m:r>
                      <a:rPr lang="pt-BR" sz="1600" b="0" i="1" smtClean="0">
                        <a:latin typeface="Cambria Math" panose="02040503050406030204" pitchFamily="18" charset="0"/>
                      </a:rPr>
                      <m:t>𝑋</m:t>
                    </m:r>
                  </m:oMath>
                </a14:m>
                <a:r>
                  <a:rPr lang="pt-BR" sz="1600" dirty="0" smtClean="0"/>
                  <a:t> e </a:t>
                </a:r>
                <a14:m>
                  <m:oMath xmlns:m="http://schemas.openxmlformats.org/officeDocument/2006/math">
                    <m:r>
                      <a:rPr lang="pt-BR" sz="1600" b="0" i="1" smtClean="0">
                        <a:latin typeface="Cambria Math" panose="02040503050406030204" pitchFamily="18" charset="0"/>
                      </a:rPr>
                      <m:t>𝑦</m:t>
                    </m:r>
                  </m:oMath>
                </a14:m>
                <a:r>
                  <a:rPr lang="pt-BR" sz="1600" dirty="0" smtClean="0"/>
                  <a:t>) com </a:t>
                </a:r>
                <a14:m>
                  <m:oMath xmlns:m="http://schemas.openxmlformats.org/officeDocument/2006/math">
                    <m:r>
                      <a:rPr lang="pt-BR" sz="1600" b="0" i="1" smtClean="0">
                        <a:latin typeface="Cambria Math" panose="02040503050406030204" pitchFamily="18" charset="0"/>
                      </a:rPr>
                      <m:t>𝑁</m:t>
                    </m:r>
                  </m:oMath>
                </a14:m>
                <a:r>
                  <a:rPr lang="pt-BR" sz="1600" dirty="0" smtClean="0"/>
                  <a:t> exemplos, </a:t>
                </a:r>
                <a14:m>
                  <m:oMath xmlns:m="http://schemas.openxmlformats.org/officeDocument/2006/math">
                    <m:r>
                      <a:rPr lang="pt-BR" sz="1600" b="0" i="1" smtClean="0">
                        <a:latin typeface="Cambria Math" panose="02040503050406030204" pitchFamily="18" charset="0"/>
                      </a:rPr>
                      <m:t>𝐼</m:t>
                    </m:r>
                  </m:oMath>
                </a14:m>
                <a:r>
                  <a:rPr lang="pt-BR" sz="1600" dirty="0" smtClean="0"/>
                  <a:t> é o número de iterações necessárias para se completar uma época e </a:t>
                </a:r>
                <a14:m>
                  <m:oMath xmlns:m="http://schemas.openxmlformats.org/officeDocument/2006/math">
                    <m:r>
                      <a:rPr lang="pt-BR" sz="1600" b="0" i="1" smtClean="0">
                        <a:latin typeface="Cambria Math" panose="02040503050406030204" pitchFamily="18" charset="0"/>
                      </a:rPr>
                      <m:t>𝑀𝐵</m:t>
                    </m:r>
                  </m:oMath>
                </a14:m>
                <a:r>
                  <a:rPr lang="pt-BR" sz="1600" dirty="0" smtClean="0"/>
                  <a:t> é o tamanho do mini-batch.</a:t>
                </a:r>
                <a:endParaRPr lang="pt-BR" sz="1600" dirty="0"/>
              </a:p>
            </p:txBody>
          </p:sp>
        </mc:Choice>
        <mc:Fallback xmlns="">
          <p:sp>
            <p:nvSpPr>
              <p:cNvPr id="6" name="TextBox 5"/>
              <p:cNvSpPr txBox="1">
                <a:spLocks noRot="1" noChangeAspect="1" noMove="1" noResize="1" noEditPoints="1" noAdjustHandles="1" noChangeArrowheads="1" noChangeShapeType="1" noTextEdit="1"/>
              </p:cNvSpPr>
              <p:nvPr/>
            </p:nvSpPr>
            <p:spPr>
              <a:xfrm>
                <a:off x="838200" y="3739721"/>
                <a:ext cx="5031548" cy="1077218"/>
              </a:xfrm>
              <a:prstGeom prst="rect">
                <a:avLst/>
              </a:prstGeom>
              <a:blipFill rotWithShape="0">
                <a:blip r:embed="rId7"/>
                <a:stretch>
                  <a:fillRect l="-727" t="-1695" b="-6215"/>
                </a:stretch>
              </a:blipFill>
            </p:spPr>
            <p:txBody>
              <a:bodyPr/>
              <a:lstStyle/>
              <a:p>
                <a:r>
                  <a:rPr lang="pt-BR">
                    <a:noFill/>
                  </a:rPr>
                  <a:t> </a:t>
                </a:r>
              </a:p>
            </p:txBody>
          </p:sp>
        </mc:Fallback>
      </mc:AlternateContent>
    </p:spTree>
    <p:extLst>
      <p:ext uri="{BB962C8B-B14F-4D97-AF65-F5344CB8AC3E}">
        <p14:creationId xmlns:p14="http://schemas.microsoft.com/office/powerpoint/2010/main" val="841324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5934"/>
            <a:ext cx="10515600" cy="783246"/>
          </a:xfrm>
        </p:spPr>
        <p:txBody>
          <a:bodyPr/>
          <a:lstStyle/>
          <a:p>
            <a:r>
              <a:rPr lang="pt-BR" dirty="0"/>
              <a:t>Comparação </a:t>
            </a:r>
            <a:r>
              <a:rPr lang="pt-BR" dirty="0" smtClean="0"/>
              <a:t>das versões </a:t>
            </a:r>
            <a:r>
              <a:rPr lang="pt-BR" dirty="0"/>
              <a:t>de GD</a:t>
            </a:r>
          </a:p>
        </p:txBody>
      </p:sp>
      <p:sp>
        <p:nvSpPr>
          <p:cNvPr id="3" name="Content Placeholder 2"/>
          <p:cNvSpPr>
            <a:spLocks noGrp="1"/>
          </p:cNvSpPr>
          <p:nvPr>
            <p:ph idx="1"/>
          </p:nvPr>
        </p:nvSpPr>
        <p:spPr>
          <a:xfrm>
            <a:off x="838199" y="1273581"/>
            <a:ext cx="11170487" cy="2368249"/>
          </a:xfrm>
        </p:spPr>
        <p:txBody>
          <a:bodyPr>
            <a:normAutofit fontScale="77500" lnSpcReduction="20000"/>
          </a:bodyPr>
          <a:lstStyle/>
          <a:p>
            <a:r>
              <a:rPr lang="pt-BR" dirty="0"/>
              <a:t>Todos se aproximam do mínimo, mas o GD em </a:t>
            </a:r>
            <a:r>
              <a:rPr lang="pt-BR" b="1" i="1" dirty="0"/>
              <a:t>batch</a:t>
            </a:r>
            <a:r>
              <a:rPr lang="pt-BR" dirty="0"/>
              <a:t> caminha diretamente para lá.</a:t>
            </a:r>
          </a:p>
          <a:p>
            <a:r>
              <a:rPr lang="pt-BR" dirty="0"/>
              <a:t>Enquanto </a:t>
            </a:r>
            <a:r>
              <a:rPr lang="pt-BR" b="1" i="1" dirty="0"/>
              <a:t>GDE</a:t>
            </a:r>
            <a:r>
              <a:rPr lang="pt-BR" dirty="0"/>
              <a:t> e o </a:t>
            </a:r>
            <a:r>
              <a:rPr lang="pt-BR" b="1" i="1" dirty="0"/>
              <a:t>mini-batch</a:t>
            </a:r>
            <a:r>
              <a:rPr lang="pt-BR" dirty="0"/>
              <a:t> continuam a caminhar (</a:t>
            </a:r>
            <a:r>
              <a:rPr lang="pt-BR" i="1" dirty="0"/>
              <a:t>dançar</a:t>
            </a:r>
            <a:r>
              <a:rPr lang="pt-BR" dirty="0"/>
              <a:t>) ao redor do mínimo (tangente diferente de zero, pois estimativa do gradiente é ruidosa).</a:t>
            </a:r>
          </a:p>
          <a:p>
            <a:r>
              <a:rPr lang="pt-BR" dirty="0"/>
              <a:t>O progresso do </a:t>
            </a:r>
            <a:r>
              <a:rPr lang="pt-BR" b="1" i="1" dirty="0"/>
              <a:t>mini-batch</a:t>
            </a:r>
            <a:r>
              <a:rPr lang="pt-BR" dirty="0"/>
              <a:t> é menos irregular do que com o </a:t>
            </a:r>
            <a:r>
              <a:rPr lang="pt-BR" b="1" i="1" dirty="0"/>
              <a:t>GDE</a:t>
            </a:r>
            <a:r>
              <a:rPr lang="pt-BR" dirty="0"/>
              <a:t>, mas depende do tamanho do mini-batch.</a:t>
            </a:r>
          </a:p>
          <a:p>
            <a:r>
              <a:rPr lang="pt-BR" dirty="0"/>
              <a:t>Mas não se esqueçam, o </a:t>
            </a:r>
            <a:r>
              <a:rPr lang="pt-BR" b="1" i="1" dirty="0"/>
              <a:t>batch </a:t>
            </a:r>
            <a:r>
              <a:rPr lang="pt-BR" dirty="0"/>
              <a:t>leva mais tempo para executar cada época do que o </a:t>
            </a:r>
            <a:r>
              <a:rPr lang="pt-BR" b="1" i="1" dirty="0"/>
              <a:t>GDE</a:t>
            </a:r>
            <a:r>
              <a:rPr lang="pt-BR" dirty="0"/>
              <a:t> e o </a:t>
            </a:r>
            <a:r>
              <a:rPr lang="pt-BR" b="1" dirty="0"/>
              <a:t>mini-batch</a:t>
            </a:r>
            <a:r>
              <a:rPr lang="pt-BR" dirty="0"/>
              <a:t>, os quais também podem alcançar o mínimo e se estabilizarem lá caso uma boa estratégia para ajuste do </a:t>
            </a:r>
            <a:r>
              <a:rPr lang="pt-BR" b="1" i="1" dirty="0"/>
              <a:t>passo de aprendizagem </a:t>
            </a:r>
            <a:r>
              <a:rPr lang="pt-BR" dirty="0"/>
              <a:t>seja usada.</a:t>
            </a:r>
            <a:endParaRPr lang="pt-BR" b="1" i="1" dirty="0"/>
          </a:p>
        </p:txBody>
      </p:sp>
      <p:pic>
        <p:nvPicPr>
          <p:cNvPr id="4" name="Picture 3"/>
          <p:cNvPicPr>
            <a:picLocks noChangeAspect="1"/>
          </p:cNvPicPr>
          <p:nvPr/>
        </p:nvPicPr>
        <p:blipFill rotWithShape="1">
          <a:blip r:embed="rId3"/>
          <a:srcRect l="5804" t="3412" r="8513" b="2923"/>
          <a:stretch/>
        </p:blipFill>
        <p:spPr>
          <a:xfrm>
            <a:off x="2260466" y="4050828"/>
            <a:ext cx="2928929" cy="2801584"/>
          </a:xfrm>
          <a:prstGeom prst="rect">
            <a:avLst/>
          </a:prstGeom>
        </p:spPr>
      </p:pic>
      <p:pic>
        <p:nvPicPr>
          <p:cNvPr id="5" name="Picture 4"/>
          <p:cNvPicPr>
            <a:picLocks noChangeAspect="1"/>
          </p:cNvPicPr>
          <p:nvPr/>
        </p:nvPicPr>
        <p:blipFill rotWithShape="1">
          <a:blip r:embed="rId4"/>
          <a:srcRect l="5803" t="3471" r="9021" b="2864"/>
          <a:stretch/>
        </p:blipFill>
        <p:spPr>
          <a:xfrm>
            <a:off x="5440663" y="4034424"/>
            <a:ext cx="2928612" cy="2817988"/>
          </a:xfrm>
          <a:prstGeom prst="rect">
            <a:avLst/>
          </a:prstGeom>
        </p:spPr>
      </p:pic>
      <p:pic>
        <p:nvPicPr>
          <p:cNvPr id="6" name="Picture 5"/>
          <p:cNvPicPr>
            <a:picLocks noChangeAspect="1"/>
          </p:cNvPicPr>
          <p:nvPr/>
        </p:nvPicPr>
        <p:blipFill rotWithShape="1">
          <a:blip r:embed="rId5"/>
          <a:srcRect l="5973" t="3506" r="8852" b="2828"/>
          <a:stretch/>
        </p:blipFill>
        <p:spPr>
          <a:xfrm>
            <a:off x="8683034" y="4050828"/>
            <a:ext cx="2917371" cy="2807172"/>
          </a:xfrm>
          <a:prstGeom prst="rect">
            <a:avLst/>
          </a:prstGeom>
        </p:spPr>
      </p:pic>
      <p:sp>
        <p:nvSpPr>
          <p:cNvPr id="7" name="TextBox 6"/>
          <p:cNvSpPr txBox="1"/>
          <p:nvPr/>
        </p:nvSpPr>
        <p:spPr>
          <a:xfrm>
            <a:off x="2153588" y="3646616"/>
            <a:ext cx="3346942" cy="369332"/>
          </a:xfrm>
          <a:prstGeom prst="rect">
            <a:avLst/>
          </a:prstGeom>
          <a:noFill/>
        </p:spPr>
        <p:txBody>
          <a:bodyPr wrap="square" rtlCol="0">
            <a:spAutoFit/>
          </a:bodyPr>
          <a:lstStyle/>
          <a:p>
            <a:pPr algn="ctr"/>
            <a:r>
              <a:rPr lang="pt-BR" b="1" i="1" dirty="0"/>
              <a:t>Batch</a:t>
            </a:r>
            <a:r>
              <a:rPr lang="pt-BR" dirty="0"/>
              <a:t> </a:t>
            </a:r>
          </a:p>
        </p:txBody>
      </p:sp>
      <p:sp>
        <p:nvSpPr>
          <p:cNvPr id="8" name="TextBox 7"/>
          <p:cNvSpPr txBox="1"/>
          <p:nvPr/>
        </p:nvSpPr>
        <p:spPr>
          <a:xfrm>
            <a:off x="5244498" y="3652950"/>
            <a:ext cx="3526643" cy="369332"/>
          </a:xfrm>
          <a:prstGeom prst="rect">
            <a:avLst/>
          </a:prstGeom>
          <a:noFill/>
        </p:spPr>
        <p:txBody>
          <a:bodyPr wrap="square" rtlCol="0">
            <a:spAutoFit/>
          </a:bodyPr>
          <a:lstStyle/>
          <a:p>
            <a:pPr algn="ctr"/>
            <a:r>
              <a:rPr lang="pt-BR" b="1" i="1" dirty="0"/>
              <a:t>Gradiente Descendente Estocástico</a:t>
            </a:r>
          </a:p>
        </p:txBody>
      </p:sp>
      <p:sp>
        <p:nvSpPr>
          <p:cNvPr id="9" name="TextBox 8"/>
          <p:cNvSpPr txBox="1"/>
          <p:nvPr/>
        </p:nvSpPr>
        <p:spPr>
          <a:xfrm>
            <a:off x="8536011" y="3652204"/>
            <a:ext cx="3472675" cy="369332"/>
          </a:xfrm>
          <a:prstGeom prst="rect">
            <a:avLst/>
          </a:prstGeom>
          <a:noFill/>
        </p:spPr>
        <p:txBody>
          <a:bodyPr wrap="square" rtlCol="0">
            <a:spAutoFit/>
          </a:bodyPr>
          <a:lstStyle/>
          <a:p>
            <a:pPr algn="ctr"/>
            <a:r>
              <a:rPr lang="pt-BR" b="1" i="1" dirty="0" err="1"/>
              <a:t>Mini-Batch</a:t>
            </a:r>
            <a:r>
              <a:rPr lang="pt-BR" b="1" i="1" dirty="0"/>
              <a:t> (MB </a:t>
            </a:r>
            <a:r>
              <a:rPr lang="pt-BR" b="1" i="1" dirty="0" err="1"/>
              <a:t>size</a:t>
            </a:r>
            <a:r>
              <a:rPr lang="pt-BR" b="1" i="1" dirty="0"/>
              <a:t>: 100)</a:t>
            </a:r>
          </a:p>
        </p:txBody>
      </p:sp>
      <p:sp>
        <p:nvSpPr>
          <p:cNvPr id="10" name="Rectangle 9"/>
          <p:cNvSpPr/>
          <p:nvPr/>
        </p:nvSpPr>
        <p:spPr>
          <a:xfrm>
            <a:off x="606362" y="4050828"/>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Tree>
    <p:extLst>
      <p:ext uri="{BB962C8B-B14F-4D97-AF65-F5344CB8AC3E}">
        <p14:creationId xmlns:p14="http://schemas.microsoft.com/office/powerpoint/2010/main" val="2136481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157"/>
            <a:ext cx="10515600" cy="1109093"/>
          </a:xfrm>
        </p:spPr>
        <p:txBody>
          <a:bodyPr/>
          <a:lstStyle/>
          <a:p>
            <a:r>
              <a:rPr lang="pt-BR" dirty="0"/>
              <a:t>Espaço de Busca dos </a:t>
            </a:r>
            <a:r>
              <a:rPr lang="pt-BR" dirty="0" smtClean="0"/>
              <a:t>Parâmetros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18240"/>
                <a:ext cx="7995482" cy="5528303"/>
              </a:xfrm>
            </p:spPr>
            <p:txBody>
              <a:bodyPr>
                <a:normAutofit fontScale="92500" lnSpcReduction="20000"/>
              </a:bodyPr>
              <a:lstStyle/>
              <a:p>
                <a:r>
                  <a:rPr lang="pt-BR" dirty="0" smtClean="0"/>
                  <a:t>Como vocês devem ter percebido, treinar </a:t>
                </a:r>
                <a:r>
                  <a:rPr lang="pt-BR" dirty="0"/>
                  <a:t>um modelo significa procurar por </a:t>
                </a:r>
                <a:r>
                  <a:rPr lang="pt-BR" dirty="0" smtClean="0"/>
                  <a:t>um conjunto de </a:t>
                </a:r>
                <a:r>
                  <a:rPr lang="pt-BR" b="1" i="1" dirty="0" smtClean="0"/>
                  <a:t>pesos</a:t>
                </a:r>
                <a:r>
                  <a:rPr lang="pt-BR" dirty="0" smtClean="0"/>
                  <a:t>, </a:t>
                </a:r>
                <a14:m>
                  <m:oMath xmlns:m="http://schemas.openxmlformats.org/officeDocument/2006/math">
                    <m:r>
                      <a:rPr lang="pt-BR" b="1" i="1" smtClean="0">
                        <a:latin typeface="Cambria Math" panose="02040503050406030204" pitchFamily="18" charset="0"/>
                      </a:rPr>
                      <m:t>𝒂</m:t>
                    </m:r>
                  </m:oMath>
                </a14:m>
                <a:r>
                  <a:rPr lang="pt-BR" dirty="0"/>
                  <a:t>, do modelo que </a:t>
                </a:r>
                <a:r>
                  <a:rPr lang="pt-BR" b="1" i="1" dirty="0"/>
                  <a:t>minimizem</a:t>
                </a:r>
                <a:r>
                  <a:rPr lang="pt-BR" dirty="0"/>
                  <a:t> uma </a:t>
                </a:r>
                <a:r>
                  <a:rPr lang="pt-BR" b="1" i="1" dirty="0"/>
                  <a:t>função de erro</a:t>
                </a:r>
                <a:r>
                  <a:rPr lang="pt-BR" dirty="0"/>
                  <a:t>. </a:t>
                </a:r>
              </a:p>
              <a:p>
                <a:r>
                  <a:rPr lang="pt-BR" dirty="0" smtClean="0"/>
                  <a:t>Essa é </a:t>
                </a:r>
                <a:r>
                  <a:rPr lang="pt-BR" dirty="0"/>
                  <a:t>uma procura </a:t>
                </a:r>
                <a:r>
                  <a:rPr lang="pt-BR" dirty="0" smtClean="0"/>
                  <a:t>que ocorre no </a:t>
                </a:r>
                <a:r>
                  <a:rPr lang="pt-BR" b="1" i="1" dirty="0"/>
                  <a:t>espaço de parâmetros do modelo </a:t>
                </a:r>
                <a:r>
                  <a:rPr lang="pt-BR" dirty="0" smtClean="0"/>
                  <a:t>(ou, </a:t>
                </a:r>
                <a:r>
                  <a:rPr lang="pt-BR" b="1" i="1" dirty="0" smtClean="0"/>
                  <a:t>espaço </a:t>
                </a:r>
                <a:r>
                  <a:rPr lang="pt-BR" b="1" i="1" dirty="0"/>
                  <a:t>de </a:t>
                </a:r>
                <a:r>
                  <a:rPr lang="pt-BR" b="1" i="1" dirty="0" smtClean="0"/>
                  <a:t>hipóteses</a:t>
                </a:r>
                <a:r>
                  <a:rPr lang="pt-BR" dirty="0" smtClean="0"/>
                  <a:t>).</a:t>
                </a:r>
              </a:p>
              <a:p>
                <a:pPr lvl="1"/>
                <a:r>
                  <a:rPr lang="pt-BR" b="1" i="1" dirty="0" smtClean="0"/>
                  <a:t>Espaço </a:t>
                </a:r>
                <a:r>
                  <a:rPr lang="pt-BR" b="1" i="1" dirty="0"/>
                  <a:t>de </a:t>
                </a:r>
                <a:r>
                  <a:rPr lang="pt-BR" b="1" i="1" dirty="0" smtClean="0"/>
                  <a:t>hipóteses:</a:t>
                </a:r>
                <a:r>
                  <a:rPr lang="pt-BR" dirty="0" smtClean="0"/>
                  <a:t> </a:t>
                </a:r>
                <a:r>
                  <a:rPr lang="pt-BR" dirty="0"/>
                  <a:t>é o espaço formado por todas as possíveis combinações de </a:t>
                </a:r>
                <a:r>
                  <a:rPr lang="pt-BR" b="1" dirty="0"/>
                  <a:t>pesos</a:t>
                </a:r>
                <a:r>
                  <a:rPr lang="pt-BR" dirty="0" smtClean="0"/>
                  <a:t>. Lembrem-se da função hipótese:</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oMath>
                </a14:m>
                <a:endParaRPr lang="pt-BR" dirty="0"/>
              </a:p>
              <a:p>
                <a:r>
                  <a:rPr lang="pt-BR" dirty="0"/>
                  <a:t>Quanto mais </a:t>
                </a:r>
                <a:r>
                  <a:rPr lang="pt-BR" b="1" i="1" dirty="0" smtClean="0"/>
                  <a:t>pesos</a:t>
                </a:r>
                <a:r>
                  <a:rPr lang="pt-BR" dirty="0" smtClean="0"/>
                  <a:t> um </a:t>
                </a:r>
                <a:r>
                  <a:rPr lang="pt-BR" dirty="0"/>
                  <a:t>modelo tem, mais dimensões o espaço de parâmetros terá e mais difícil </a:t>
                </a:r>
                <a:r>
                  <a:rPr lang="pt-BR" dirty="0" smtClean="0"/>
                  <a:t>poderá ser a procura. </a:t>
                </a:r>
                <a:endParaRPr lang="pt-BR" dirty="0"/>
              </a:p>
              <a:p>
                <a:pPr lvl="1"/>
                <a:r>
                  <a:rPr lang="pt-BR" b="1" dirty="0"/>
                  <a:t>Exemplo</a:t>
                </a:r>
                <a:r>
                  <a:rPr lang="pt-BR" dirty="0"/>
                  <a:t>: Encontrar os pesos </a:t>
                </a:r>
                <a:r>
                  <a:rPr lang="pt-BR" dirty="0" smtClean="0"/>
                  <a:t>associados a </a:t>
                </a:r>
                <a:r>
                  <a:rPr lang="pt-BR" dirty="0"/>
                  <a:t>300 atributos significa um </a:t>
                </a:r>
                <a:r>
                  <a:rPr lang="pt-BR" dirty="0" smtClean="0"/>
                  <a:t>procurar em um </a:t>
                </a:r>
                <a:r>
                  <a:rPr lang="pt-BR" b="1" i="1" dirty="0" smtClean="0"/>
                  <a:t>espaço de hipóteses</a:t>
                </a:r>
                <a:r>
                  <a:rPr lang="pt-BR" dirty="0" smtClean="0"/>
                  <a:t> muitas vezes irregular</a:t>
                </a:r>
                <a:r>
                  <a:rPr lang="pt-BR" b="1" i="1" dirty="0" smtClean="0"/>
                  <a:t> </a:t>
                </a:r>
                <a:r>
                  <a:rPr lang="pt-BR" dirty="0"/>
                  <a:t>com 300 dimensões.</a:t>
                </a:r>
              </a:p>
              <a:p>
                <a:r>
                  <a:rPr lang="pt-BR" dirty="0" smtClean="0"/>
                  <a:t>Felizmente, no </a:t>
                </a:r>
                <a:r>
                  <a:rPr lang="pt-BR" dirty="0"/>
                  <a:t>caso da </a:t>
                </a:r>
                <a:r>
                  <a:rPr lang="pt-BR" b="1" i="1" dirty="0"/>
                  <a:t>regressão linear</a:t>
                </a:r>
                <a:r>
                  <a:rPr lang="pt-BR" dirty="0"/>
                  <a:t>, a procura é mais simples pois o </a:t>
                </a:r>
                <a:r>
                  <a:rPr lang="pt-BR" b="1" i="1" dirty="0"/>
                  <a:t>ponto ótimo </a:t>
                </a:r>
                <a:r>
                  <a:rPr lang="pt-BR" dirty="0"/>
                  <a:t>está sempre no fundo do “</a:t>
                </a:r>
                <a:r>
                  <a:rPr lang="pt-BR" b="1" i="1" dirty="0"/>
                  <a:t>vale</a:t>
                </a:r>
                <a:r>
                  <a:rPr lang="pt-BR" dirty="0"/>
                  <a:t>” ou da “</a:t>
                </a:r>
                <a:r>
                  <a:rPr lang="pt-BR" b="1" i="1" dirty="0"/>
                  <a:t>tigela</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18240"/>
                <a:ext cx="7995482" cy="5528303"/>
              </a:xfrm>
              <a:blipFill rotWithShape="0">
                <a:blip r:embed="rId3"/>
                <a:stretch>
                  <a:fillRect l="-1220" t="-2756" r="-1678" b="-2095"/>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643" t="3190" r="5633" b="6047"/>
          <a:stretch/>
        </p:blipFill>
        <p:spPr>
          <a:xfrm>
            <a:off x="8838392" y="320784"/>
            <a:ext cx="3125591" cy="2706195"/>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8301" t="7076" r="20816" b="10668"/>
          <a:stretch/>
        </p:blipFill>
        <p:spPr>
          <a:xfrm>
            <a:off x="8836628" y="3468414"/>
            <a:ext cx="3127355" cy="3168868"/>
          </a:xfrm>
          <a:prstGeom prst="rect">
            <a:avLst/>
          </a:prstGeom>
        </p:spPr>
      </p:pic>
    </p:spTree>
    <p:extLst>
      <p:ext uri="{BB962C8B-B14F-4D97-AF65-F5344CB8AC3E}">
        <p14:creationId xmlns:p14="http://schemas.microsoft.com/office/powerpoint/2010/main" val="7307525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Escolha do Passo de Aprendizagem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9042570" cy="4710111"/>
              </a:xfrm>
            </p:spPr>
            <p:txBody>
              <a:bodyPr>
                <a:normAutofit lnSpcReduction="10000"/>
              </a:bodyPr>
              <a:lstStyle/>
              <a:p>
                <a:r>
                  <a:rPr lang="pt-BR" dirty="0" smtClean="0"/>
                  <a:t>Conforme nós já aprendemos, enquanto o </a:t>
                </a:r>
                <a:r>
                  <a:rPr lang="pt-BR" b="1" i="1" dirty="0" smtClean="0"/>
                  <a:t>sentido</a:t>
                </a:r>
                <a:r>
                  <a:rPr lang="pt-BR" dirty="0" smtClean="0"/>
                  <a:t> e a </a:t>
                </a:r>
                <a:r>
                  <a:rPr lang="pt-BR" b="1" i="1" dirty="0" smtClean="0"/>
                  <a:t>direção</a:t>
                </a:r>
                <a:r>
                  <a:rPr lang="pt-BR" dirty="0" smtClean="0"/>
                  <a:t> </a:t>
                </a:r>
                <a:r>
                  <a:rPr lang="pt-BR" dirty="0"/>
                  <a:t>para o mínimo </a:t>
                </a:r>
                <a:r>
                  <a:rPr lang="pt-BR" dirty="0" smtClean="0"/>
                  <a:t>são determinados </a:t>
                </a:r>
                <a:r>
                  <a:rPr lang="pt-BR" dirty="0"/>
                  <a:t>pelo </a:t>
                </a:r>
                <a:r>
                  <a:rPr lang="pt-BR" b="1" i="1" dirty="0"/>
                  <a:t>vetor gradiente</a:t>
                </a:r>
                <a:r>
                  <a:rPr lang="pt-BR" dirty="0"/>
                  <a:t> da </a:t>
                </a:r>
                <a:r>
                  <a:rPr lang="pt-BR" b="1" i="1" dirty="0"/>
                  <a:t>função de erro</a:t>
                </a:r>
                <a:r>
                  <a:rPr lang="pt-BR" dirty="0"/>
                  <a:t>, o </a:t>
                </a:r>
                <a:r>
                  <a:rPr lang="pt-BR" b="1" i="1" dirty="0"/>
                  <a:t>passo de aprendizagem</a:t>
                </a:r>
                <a:r>
                  <a:rPr lang="pt-BR" dirty="0"/>
                  <a:t> determina o quão grande </a:t>
                </a:r>
                <a:r>
                  <a:rPr lang="pt-BR" dirty="0" smtClean="0"/>
                  <a:t>esse </a:t>
                </a:r>
                <a:r>
                  <a:rPr lang="pt-BR" dirty="0"/>
                  <a:t>passo é dado naquela </a:t>
                </a:r>
                <a:r>
                  <a:rPr lang="pt-BR" dirty="0" smtClean="0"/>
                  <a:t>direção e sentido.</a:t>
                </a:r>
                <a:endParaRPr lang="pt-BR" dirty="0"/>
              </a:p>
              <a:p>
                <a:r>
                  <a:rPr lang="pt-BR" dirty="0"/>
                  <a:t>Portanto, a </a:t>
                </a:r>
                <a:r>
                  <a:rPr lang="pt-BR" b="1" dirty="0">
                    <a:solidFill>
                      <a:srgbClr val="FF0000"/>
                    </a:solidFill>
                  </a:rPr>
                  <a:t>escolha do passo de aprendizagem é muito importante</a:t>
                </a:r>
                <a:r>
                  <a:rPr lang="pt-BR" dirty="0"/>
                  <a:t>:</a:t>
                </a:r>
              </a:p>
              <a:p>
                <a:pPr lvl="1">
                  <a:buFont typeface="Courier New" panose="02070309020205020404" pitchFamily="49" charset="0"/>
                  <a:buChar char="o"/>
                </a:pPr>
                <a:r>
                  <a:rPr lang="pt-BR" dirty="0"/>
                  <a:t>Caso </a:t>
                </a:r>
                <a:r>
                  <a:rPr lang="pt-BR" dirty="0" smtClean="0"/>
                  <a:t>ele seja </a:t>
                </a:r>
                <a:r>
                  <a:rPr lang="pt-BR" dirty="0"/>
                  <a:t>muito pequeno, a convergência do algoritmo levará muito tempo.</a:t>
                </a:r>
              </a:p>
              <a:p>
                <a:pPr lvl="1">
                  <a:buFont typeface="Courier New" panose="02070309020205020404" pitchFamily="49" charset="0"/>
                  <a:buChar char="o"/>
                </a:pPr>
                <a:r>
                  <a:rPr lang="pt-BR" b="1" dirty="0"/>
                  <a:t>Exemplo</a:t>
                </a:r>
                <a:r>
                  <a:rPr lang="pt-BR" dirty="0"/>
                  <a:t>: com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=0.01</m:t>
                    </m:r>
                  </m:oMath>
                </a14:m>
                <a:r>
                  <a:rPr lang="pt-BR" dirty="0"/>
                  <a:t> atinge o valor ótimo após mais de </a:t>
                </a:r>
                <a:r>
                  <a:rPr lang="pt-BR" dirty="0" smtClean="0"/>
                  <a:t>250 épocas.</a:t>
                </a:r>
              </a:p>
              <a:p>
                <a:pPr lvl="2">
                  <a:buFont typeface="Wingdings" panose="05000000000000000000" pitchFamily="2" charset="2"/>
                  <a:buChar char="§"/>
                </a:pPr>
                <a:r>
                  <a:rPr lang="pt-BR" dirty="0" smtClean="0"/>
                  <a:t>Passos muito curtos, fazem com que o algoritmo caminhe vagarosamente em direção ao </a:t>
                </a:r>
                <a:r>
                  <a:rPr lang="pt-BR" b="1" i="1" dirty="0" smtClean="0"/>
                  <a:t>mínimo global</a:t>
                </a:r>
                <a:r>
                  <a:rPr lang="pt-BR" dirty="0" smtClean="0"/>
                  <a:t> da </a:t>
                </a:r>
                <a:r>
                  <a:rPr lang="pt-BR" b="1" i="1" dirty="0" smtClean="0"/>
                  <a:t>função de erro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9042570" cy="4710111"/>
              </a:xfrm>
              <a:blipFill rotWithShape="0">
                <a:blip r:embed="rId3"/>
                <a:stretch>
                  <a:fillRect l="-1146" t="-2846" r="-67"/>
                </a:stretch>
              </a:blipFill>
            </p:spPr>
            <p:txBody>
              <a:bodyPr/>
              <a:lstStyle/>
              <a:p>
                <a:r>
                  <a:rPr lang="pt-BR">
                    <a:noFill/>
                  </a:rPr>
                  <a:t> </a:t>
                </a:r>
              </a:p>
            </p:txBody>
          </p:sp>
        </mc:Fallback>
      </mc:AlternateContent>
      <p:sp>
        <p:nvSpPr>
          <p:cNvPr id="4" name="Rectangle 3"/>
          <p:cNvSpPr/>
          <p:nvPr/>
        </p:nvSpPr>
        <p:spPr>
          <a:xfrm>
            <a:off x="195384" y="6400800"/>
            <a:ext cx="5563972" cy="338554"/>
          </a:xfrm>
          <a:prstGeom prst="rect">
            <a:avLst/>
          </a:prstGeom>
        </p:spPr>
        <p:txBody>
          <a:bodyPr wrap="square">
            <a:spAutoFit/>
          </a:bodyPr>
          <a:lstStyle/>
          <a:p>
            <a:r>
              <a:rPr lang="nl-BE" sz="1600" u="sng" dirty="0" smtClean="0">
                <a:solidFill>
                  <a:srgbClr val="00B0F0"/>
                </a:solidFill>
              </a:rPr>
              <a:t>Exemplo: </a:t>
            </a:r>
            <a:r>
              <a:rPr lang="pt-BR" sz="1600" u="sng" dirty="0" smtClean="0">
                <a:solidFill>
                  <a:srgbClr val="00B0F0"/>
                </a:solidFill>
              </a:rPr>
              <a:t>linear_regression_selecting_the_learning_rate.ipynb</a:t>
            </a:r>
            <a:endParaRPr lang="pt-BR" sz="1600" u="sng" dirty="0">
              <a:solidFill>
                <a:srgbClr val="00B0F0"/>
              </a:solidFill>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394" t="13692" r="22970" b="19399"/>
          <a:stretch/>
        </p:blipFill>
        <p:spPr>
          <a:xfrm>
            <a:off x="9880769" y="132375"/>
            <a:ext cx="2223762" cy="1967174"/>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t="7001" r="9381" b="2090"/>
          <a:stretch/>
        </p:blipFill>
        <p:spPr>
          <a:xfrm>
            <a:off x="9880769" y="2249174"/>
            <a:ext cx="2223762" cy="2230891"/>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t="6608" r="9000" b="2847"/>
          <a:stretch/>
        </p:blipFill>
        <p:spPr>
          <a:xfrm>
            <a:off x="9844084" y="4546565"/>
            <a:ext cx="2264051" cy="2252754"/>
          </a:xfrm>
          <a:prstGeom prst="rect">
            <a:avLst/>
          </a:prstGeom>
        </p:spPr>
      </p:pic>
    </p:spTree>
    <p:extLst>
      <p:ext uri="{BB962C8B-B14F-4D97-AF65-F5344CB8AC3E}">
        <p14:creationId xmlns:p14="http://schemas.microsoft.com/office/powerpoint/2010/main" val="21605557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4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54208"/>
            <a:ext cx="11102788" cy="2426113"/>
          </a:xfrm>
        </p:spPr>
        <p:txBody>
          <a:bodyPr>
            <a:normAutofit fontScale="92500" lnSpcReduction="10000"/>
          </a:bodyPr>
          <a:lstStyle/>
          <a:p>
            <a:r>
              <a:rPr lang="pt-BR" dirty="0"/>
              <a:t>Caso o </a:t>
            </a:r>
            <a:r>
              <a:rPr lang="pt-BR" b="1" i="1" dirty="0"/>
              <a:t>passo de  aprendizagem </a:t>
            </a:r>
            <a:r>
              <a:rPr lang="pt-BR" dirty="0"/>
              <a:t>seja muito grande, o algoritmo pode nunca convergir.</a:t>
            </a:r>
          </a:p>
          <a:p>
            <a:r>
              <a:rPr lang="pt-BR" dirty="0"/>
              <a:t>O algoritmo fica “pulando” </a:t>
            </a:r>
            <a:r>
              <a:rPr lang="pt-BR" dirty="0" smtClean="0"/>
              <a:t>ou “oscilando” de </a:t>
            </a:r>
            <a:r>
              <a:rPr lang="pt-BR" dirty="0"/>
              <a:t>um lado para o outro do vale até que converge, por sorte.</a:t>
            </a:r>
          </a:p>
          <a:p>
            <a:r>
              <a:rPr lang="pt-BR" dirty="0"/>
              <a:t>Em alguns casos, a cada iteração o algoritmo “pula” para um valor mais alto que antes, </a:t>
            </a:r>
            <a:r>
              <a:rPr lang="pt-BR" dirty="0" smtClean="0"/>
              <a:t>e assim, divergindo</a:t>
            </a:r>
            <a:r>
              <a:rPr lang="pt-BR" dirty="0"/>
              <a: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053" r="2828" b="2316"/>
          <a:stretch/>
        </p:blipFill>
        <p:spPr>
          <a:xfrm>
            <a:off x="8579666" y="4164527"/>
            <a:ext cx="3548545" cy="2311685"/>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394" t="13692" r="22970" b="19399"/>
          <a:stretch/>
        </p:blipFill>
        <p:spPr>
          <a:xfrm>
            <a:off x="92637" y="3980321"/>
            <a:ext cx="3041715" cy="2690748"/>
          </a:xfrm>
          <a:prstGeom prst="rect">
            <a:avLst/>
          </a:prstGeom>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t="6940" r="9378" b="2314"/>
          <a:stretch/>
        </p:blipFill>
        <p:spPr>
          <a:xfrm>
            <a:off x="3104407" y="3977879"/>
            <a:ext cx="2691942" cy="2695633"/>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t="7239" r="7811" b="2910"/>
          <a:stretch/>
        </p:blipFill>
        <p:spPr>
          <a:xfrm>
            <a:off x="5816383" y="3977879"/>
            <a:ext cx="2763283" cy="2693190"/>
          </a:xfrm>
          <a:prstGeom prst="rect">
            <a:avLst/>
          </a:prstGeom>
        </p:spPr>
      </p:pic>
    </p:spTree>
    <p:extLst>
      <p:ext uri="{BB962C8B-B14F-4D97-AF65-F5344CB8AC3E}">
        <p14:creationId xmlns:p14="http://schemas.microsoft.com/office/powerpoint/2010/main" val="28581294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166"/>
            <a:ext cx="10515600" cy="1081314"/>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8" y="1494121"/>
            <a:ext cx="9008305" cy="5180999"/>
          </a:xfrm>
        </p:spPr>
        <p:txBody>
          <a:bodyPr>
            <a:normAutofit lnSpcReduction="10000"/>
          </a:bodyPr>
          <a:lstStyle/>
          <a:p>
            <a:r>
              <a:rPr lang="pt-BR" dirty="0" smtClean="0"/>
              <a:t>Portanto, o </a:t>
            </a:r>
            <a:r>
              <a:rPr lang="pt-BR" dirty="0"/>
              <a:t>valor </a:t>
            </a:r>
            <a:r>
              <a:rPr lang="pt-BR" b="1" i="1" dirty="0"/>
              <a:t>passo de aprendizagem </a:t>
            </a:r>
            <a:r>
              <a:rPr lang="pt-BR" dirty="0"/>
              <a:t>deve ser </a:t>
            </a:r>
            <a:r>
              <a:rPr lang="pt-BR" b="1" i="1" dirty="0"/>
              <a:t>experimentado/explorado</a:t>
            </a:r>
            <a:r>
              <a:rPr lang="pt-BR" dirty="0"/>
              <a:t> para se encontrar </a:t>
            </a:r>
            <a:r>
              <a:rPr lang="pt-BR" dirty="0" smtClean="0"/>
              <a:t>um </a:t>
            </a:r>
            <a:r>
              <a:rPr lang="pt-BR" b="1" i="1" dirty="0"/>
              <a:t>valor ótimo </a:t>
            </a:r>
            <a:r>
              <a:rPr lang="pt-BR" dirty="0"/>
              <a:t>que acelere a </a:t>
            </a:r>
            <a:r>
              <a:rPr lang="pt-BR" b="1" i="1" dirty="0"/>
              <a:t>descida do gradiente </a:t>
            </a:r>
            <a:r>
              <a:rPr lang="pt-BR" dirty="0"/>
              <a:t>de forma </a:t>
            </a:r>
            <a:r>
              <a:rPr lang="pt-BR" b="1" i="1" dirty="0"/>
              <a:t>estável</a:t>
            </a:r>
            <a:r>
              <a:rPr lang="pt-BR" dirty="0"/>
              <a:t> (ou seja, acelere a convergência).</a:t>
            </a:r>
          </a:p>
          <a:p>
            <a:r>
              <a:rPr lang="pt-BR" dirty="0" smtClean="0"/>
              <a:t>O exemplo ao lado, converge </a:t>
            </a:r>
            <a:r>
              <a:rPr lang="pt-BR" dirty="0"/>
              <a:t>para o </a:t>
            </a:r>
            <a:r>
              <a:rPr lang="pt-BR" b="1" i="1" dirty="0"/>
              <a:t>mínimo </a:t>
            </a:r>
            <a:r>
              <a:rPr lang="pt-BR" b="1" i="1" dirty="0" smtClean="0"/>
              <a:t>global </a:t>
            </a:r>
            <a:r>
              <a:rPr lang="pt-BR" dirty="0" smtClean="0"/>
              <a:t>em </a:t>
            </a:r>
            <a:r>
              <a:rPr lang="pt-BR" dirty="0"/>
              <a:t>apenas </a:t>
            </a:r>
            <a:r>
              <a:rPr lang="pt-BR" dirty="0" smtClean="0"/>
              <a:t>2 </a:t>
            </a:r>
            <a:r>
              <a:rPr lang="pt-BR" dirty="0"/>
              <a:t>iterações</a:t>
            </a:r>
            <a:r>
              <a:rPr lang="pt-BR" dirty="0" smtClean="0"/>
              <a:t>.</a:t>
            </a:r>
          </a:p>
          <a:p>
            <a:r>
              <a:rPr lang="pt-BR" dirty="0"/>
              <a:t>Portanto, </a:t>
            </a:r>
            <a:r>
              <a:rPr lang="pt-BR" dirty="0" smtClean="0"/>
              <a:t>escolher o passo de aprendizagem </a:t>
            </a:r>
            <a:r>
              <a:rPr lang="pt-BR" dirty="0"/>
              <a:t>é </a:t>
            </a:r>
            <a:r>
              <a:rPr lang="pt-BR" dirty="0" smtClean="0"/>
              <a:t>muitas vezes desafiador </a:t>
            </a:r>
            <a:r>
              <a:rPr lang="pt-BR" dirty="0"/>
              <a:t>e demorado</a:t>
            </a:r>
            <a:r>
              <a:rPr lang="pt-BR" dirty="0" smtClean="0"/>
              <a:t>.</a:t>
            </a:r>
          </a:p>
          <a:p>
            <a:pPr lvl="1" algn="just">
              <a:buFont typeface="Wingdings" panose="05000000000000000000" pitchFamily="2" charset="2"/>
              <a:buChar char="§"/>
            </a:pPr>
            <a:r>
              <a:rPr lang="nl-BE" dirty="0" smtClean="0"/>
              <a:t>Passos </a:t>
            </a:r>
            <a:r>
              <a:rPr lang="nl-BE" dirty="0"/>
              <a:t>muito grandes fazem com que o algoritmo aprenda rápido demais ao custo de um modelo final que seja sub-ótimo ou que o treinamento divirja ou se torne instável (oscilação).</a:t>
            </a:r>
          </a:p>
          <a:p>
            <a:pPr lvl="1" algn="just">
              <a:buFont typeface="Wingdings" panose="05000000000000000000" pitchFamily="2" charset="2"/>
              <a:buChar char="§"/>
            </a:pPr>
            <a:r>
              <a:rPr lang="nl-BE" dirty="0"/>
              <a:t>Passos muito pequenos resultam num longo treinamento, podendo o algoritmo, por exemplo, ficar preso em um mínimo local ou mesmo nunca atingir um mínimo</a:t>
            </a:r>
            <a:r>
              <a:rPr lang="nl-BE" dirty="0" smtClean="0"/>
              <a:t>.</a:t>
            </a:r>
            <a:endParaRPr lang="nl-BE"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394" t="13692" r="22970" b="19399"/>
          <a:stretch/>
        </p:blipFill>
        <p:spPr>
          <a:xfrm>
            <a:off x="9846502" y="169946"/>
            <a:ext cx="2299777" cy="2034418"/>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6771" r="9667" b="2678"/>
          <a:stretch/>
        </p:blipFill>
        <p:spPr>
          <a:xfrm>
            <a:off x="9846503" y="2338444"/>
            <a:ext cx="2177858" cy="2183104"/>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t="6985" r="6334" b="2682"/>
          <a:stretch/>
        </p:blipFill>
        <p:spPr>
          <a:xfrm>
            <a:off x="9846503" y="4655628"/>
            <a:ext cx="2267836" cy="2187131"/>
          </a:xfrm>
          <a:prstGeom prst="rect">
            <a:avLst/>
          </a:prstGeom>
        </p:spPr>
      </p:pic>
    </p:spTree>
    <p:extLst>
      <p:ext uri="{BB962C8B-B14F-4D97-AF65-F5344CB8AC3E}">
        <p14:creationId xmlns:p14="http://schemas.microsoft.com/office/powerpoint/2010/main" val="17572148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5DC745-C86C-4971-B0AF-00EE88E914C9}"/>
              </a:ext>
            </a:extLst>
          </p:cNvPr>
          <p:cNvSpPr>
            <a:spLocks noGrp="1"/>
          </p:cNvSpPr>
          <p:nvPr>
            <p:ph type="title"/>
          </p:nvPr>
        </p:nvSpPr>
        <p:spPr>
          <a:xfrm>
            <a:off x="838200" y="365126"/>
            <a:ext cx="10515600" cy="812746"/>
          </a:xfrm>
        </p:spPr>
        <p:txBody>
          <a:bodyPr/>
          <a:lstStyle/>
          <a:p>
            <a:r>
              <a:rPr lang="pt-BR" dirty="0"/>
              <a:t>Regressão </a:t>
            </a:r>
            <a:r>
              <a:rPr lang="pt-BR" dirty="0" smtClean="0"/>
              <a:t>Linear</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F130550-3E6D-44FC-BB82-8D9766374925}"/>
                  </a:ext>
                </a:extLst>
              </p:cNvPr>
              <p:cNvSpPr>
                <a:spLocks noGrp="1"/>
              </p:cNvSpPr>
              <p:nvPr>
                <p:ph idx="1"/>
              </p:nvPr>
            </p:nvSpPr>
            <p:spPr>
              <a:xfrm>
                <a:off x="838201" y="1552353"/>
                <a:ext cx="8352294" cy="5305647"/>
              </a:xfrm>
            </p:spPr>
            <p:txBody>
              <a:bodyPr>
                <a:normAutofit fontScale="92500" lnSpcReduction="20000"/>
              </a:bodyPr>
              <a:lstStyle/>
              <a:p>
                <a:r>
                  <a:rPr lang="pt-BR" b="1" dirty="0" smtClean="0"/>
                  <a:t>Qual forma deve ter a função </a:t>
                </a:r>
                <a14:m>
                  <m:oMath xmlns:m="http://schemas.openxmlformats.org/officeDocument/2006/math">
                    <m:r>
                      <a:rPr lang="pt-BR" b="0"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e>
                    </m:d>
                  </m:oMath>
                </a14:m>
                <a:r>
                  <a:rPr lang="pt-BR" dirty="0" smtClean="0"/>
                  <a:t>? Os modelos mais simples são:</a:t>
                </a:r>
              </a:p>
              <a:p>
                <a:pPr lvl="1">
                  <a:buFont typeface="Wingdings" panose="05000000000000000000" pitchFamily="2" charset="2"/>
                  <a:buChar char="§"/>
                </a:pPr>
                <a:r>
                  <a:rPr lang="pt-BR" dirty="0" smtClean="0"/>
                  <a:t>Com apenas um atributo,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é uma reta,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a:t>
                </a:r>
              </a:p>
              <a:p>
                <a:pPr lvl="1">
                  <a:buFont typeface="Wingdings" panose="05000000000000000000" pitchFamily="2" charset="2"/>
                  <a:buChar char="§"/>
                </a:pPr>
                <a:r>
                  <a:rPr lang="pt-BR" dirty="0" smtClean="0"/>
                  <a:t>Com dois atributos,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smtClean="0"/>
                  <a:t>,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é uma </a:t>
                </a:r>
                <a:r>
                  <a:rPr lang="pt-BR" dirty="0" smtClean="0"/>
                  <a:t>superfície 2D (ou seja, um plano),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smtClean="0"/>
                  <a:t>.</a:t>
                </a:r>
              </a:p>
              <a:p>
                <a:pPr lvl="1">
                  <a:buFont typeface="Wingdings" panose="05000000000000000000" pitchFamily="2" charset="2"/>
                  <a:buChar char="§"/>
                </a:pPr>
                <a:r>
                  <a:rPr lang="pt-BR" dirty="0" smtClean="0"/>
                  <a:t>E assim por diante.</a:t>
                </a:r>
              </a:p>
              <a:p>
                <a:r>
                  <a:rPr lang="pt-BR" b="1" dirty="0" smtClean="0"/>
                  <a:t>Modelo geral</a:t>
                </a:r>
                <a:r>
                  <a:rPr lang="pt-BR" dirty="0" smtClean="0"/>
                  <a:t>: Equação de um hiperplano</a:t>
                </a:r>
                <a:endParaRPr lang="pt-BR" dirty="0"/>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 </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smtClean="0"/>
                  <a:t>.</a:t>
                </a:r>
              </a:p>
              <a:p>
                <a:r>
                  <a:rPr lang="pt-BR" dirty="0" smtClean="0"/>
                  <a:t>Existem outros modelos, os quais veremos mais adiante.</a:t>
                </a:r>
              </a:p>
              <a:p>
                <a:r>
                  <a:rPr lang="pt-BR" dirty="0" smtClean="0"/>
                  <a:t>Na literatura, 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t>função</a:t>
                </a:r>
                <a:r>
                  <a:rPr lang="pt-BR" dirty="0"/>
                  <a:t> </a:t>
                </a:r>
                <a:r>
                  <a:rPr lang="pt-BR" b="1" i="1" dirty="0" smtClean="0"/>
                  <a:t>hipótese</a:t>
                </a:r>
                <a:r>
                  <a:rPr lang="pt-BR" dirty="0" smtClean="0"/>
                  <a:t>, </a:t>
                </a:r>
                <a:r>
                  <a:rPr lang="pt-BR" dirty="0"/>
                  <a:t>pois é uma das possíveis soluções encontradas no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smtClean="0">
                    <a:latin typeface="Cambria Math" panose="02040503050406030204" pitchFamily="18" charset="0"/>
                  </a:rPr>
                  <a:t>.</a:t>
                </a:r>
              </a:p>
              <a:p>
                <a:r>
                  <a:rPr lang="pt-BR" b="1" dirty="0" smtClean="0"/>
                  <a:t>Espaço </a:t>
                </a:r>
                <a:r>
                  <a:rPr lang="pt-BR" b="1" dirty="0"/>
                  <a:t>de hipóteses</a:t>
                </a:r>
                <a:r>
                  <a:rPr lang="pt-BR" dirty="0"/>
                  <a:t>: </a:t>
                </a:r>
                <a:r>
                  <a:rPr lang="pt-BR" dirty="0" smtClean="0"/>
                  <a:t>é conjunto </a:t>
                </a:r>
                <a:r>
                  <a:rPr lang="pt-BR" dirty="0"/>
                  <a:t>de todas as possíveis </a:t>
                </a:r>
                <a:r>
                  <a:rPr lang="pt-BR" b="1" i="1" dirty="0"/>
                  <a:t>funções hipótese</a:t>
                </a:r>
                <a:r>
                  <a:rPr lang="pt-BR" dirty="0"/>
                  <a:t>. </a:t>
                </a:r>
              </a:p>
              <a:p>
                <a:pPr lvl="1">
                  <a:buFont typeface="Wingdings" panose="05000000000000000000" pitchFamily="2" charset="2"/>
                  <a:buChar char="§"/>
                </a:pPr>
                <a:r>
                  <a:rPr lang="pt-BR" dirty="0"/>
                  <a:t>Hiperplano formado por todos possíveis valores dos </a:t>
                </a:r>
                <a:r>
                  <a:rPr lang="pt-BR" dirty="0" smtClean="0"/>
                  <a:t>pesos,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𝑘</m:t>
                    </m:r>
                  </m:oMath>
                </a14:m>
                <a:r>
                  <a:rPr lang="pt-BR" dirty="0" smtClean="0"/>
                  <a:t>.</a:t>
                </a:r>
              </a:p>
            </p:txBody>
          </p:sp>
        </mc:Choice>
        <mc:Fallback xmlns="">
          <p:sp>
            <p:nvSpPr>
              <p:cNvPr id="3" name="Content Placeholder 2">
                <a:extLst>
                  <a:ext uri="{FF2B5EF4-FFF2-40B4-BE49-F238E27FC236}">
                    <a16:creationId xmlns="" xmlns:a16="http://schemas.microsoft.com/office/drawing/2014/main" xmlns:a14="http://schemas.microsoft.com/office/drawing/2010/main" id="{AF130550-3E6D-44FC-BB82-8D9766374925}"/>
                  </a:ext>
                </a:extLst>
              </p:cNvPr>
              <p:cNvSpPr>
                <a:spLocks noGrp="1" noRot="1" noChangeAspect="1" noMove="1" noResize="1" noEditPoints="1" noAdjustHandles="1" noChangeArrowheads="1" noChangeShapeType="1" noTextEdit="1"/>
              </p:cNvSpPr>
              <p:nvPr>
                <p:ph idx="1"/>
              </p:nvPr>
            </p:nvSpPr>
            <p:spPr>
              <a:xfrm>
                <a:off x="838201" y="1552353"/>
                <a:ext cx="8352294" cy="5305647"/>
              </a:xfrm>
              <a:blipFill rotWithShape="0">
                <a:blip r:embed="rId3"/>
                <a:stretch>
                  <a:fillRect l="-1168" t="-2989" r="-657" b="-230"/>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9190495" y="3586597"/>
            <a:ext cx="2876486" cy="2559585"/>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9190495" y="941615"/>
            <a:ext cx="2876486" cy="2133321"/>
          </a:xfrm>
          <a:prstGeom prst="rect">
            <a:avLst/>
          </a:prstGeom>
        </p:spPr>
      </p:pic>
    </p:spTree>
    <p:extLst>
      <p:ext uri="{BB962C8B-B14F-4D97-AF65-F5344CB8AC3E}">
        <p14:creationId xmlns:p14="http://schemas.microsoft.com/office/powerpoint/2010/main" val="15809965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a:t>Como depurar o algoritmo do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9242"/>
                <a:ext cx="11180815" cy="3525168"/>
              </a:xfrm>
            </p:spPr>
            <p:txBody>
              <a:bodyPr>
                <a:normAutofit fontScale="92500"/>
              </a:bodyPr>
              <a:lstStyle/>
              <a:p>
                <a:r>
                  <a:rPr lang="pt-BR" dirty="0"/>
                  <a:t>Uma das maneiras de se </a:t>
                </a:r>
                <a:r>
                  <a:rPr lang="pt-BR" b="1" i="1" dirty="0"/>
                  <a:t>depurar</a:t>
                </a:r>
                <a:r>
                  <a:rPr lang="pt-BR" dirty="0"/>
                  <a:t> (</a:t>
                </a:r>
                <a:r>
                  <a:rPr lang="pt-BR" dirty="0" smtClean="0"/>
                  <a:t>principalmente </a:t>
                </a:r>
                <a:r>
                  <a:rPr lang="pt-BR" dirty="0"/>
                  <a:t>quando não é possível se plotar o gráfico </a:t>
                </a:r>
                <a:r>
                  <a:rPr lang="pt-BR" dirty="0" smtClean="0"/>
                  <a:t>da superfície de </a:t>
                </a:r>
                <a:r>
                  <a:rPr lang="pt-BR" dirty="0"/>
                  <a:t>contorno) o algoritmo do </a:t>
                </a:r>
                <a:r>
                  <a:rPr lang="pt-BR" b="1" i="1" dirty="0"/>
                  <a:t>gradiente descendente </a:t>
                </a:r>
                <a:r>
                  <a:rPr lang="pt-BR" dirty="0"/>
                  <a:t>é plotar o gráfico </a:t>
                </a:r>
                <a:r>
                  <a:rPr lang="pt-BR" dirty="0" smtClean="0"/>
                  <a:t>do erro (EQM) em </a:t>
                </a:r>
                <a:r>
                  <a:rPr lang="pt-BR" dirty="0"/>
                  <a:t>função do número de </a:t>
                </a:r>
                <a:r>
                  <a:rPr lang="pt-BR" dirty="0" smtClean="0"/>
                  <a:t>iterações ou épocas</a:t>
                </a:r>
                <a:r>
                  <a:rPr lang="pt-BR" dirty="0"/>
                  <a:t>. </a:t>
                </a:r>
              </a:p>
              <a:p>
                <a:pPr lvl="1"/>
                <a:r>
                  <a:rPr lang="pt-BR" dirty="0"/>
                  <a:t>Figura A </a:t>
                </a:r>
                <a14:m>
                  <m:oMath xmlns:m="http://schemas.openxmlformats.org/officeDocument/2006/math">
                    <m:r>
                      <a:rPr lang="pt-BR" b="0" i="1" smtClean="0">
                        <a:latin typeface="Cambria Math" panose="02040503050406030204" pitchFamily="18" charset="0"/>
                      </a:rPr>
                      <m:t>⇒</m:t>
                    </m:r>
                  </m:oMath>
                </a14:m>
                <a:r>
                  <a:rPr lang="pt-BR" dirty="0"/>
                  <a:t> Passo ótimo: converge rapidamente </a:t>
                </a:r>
              </a:p>
              <a:p>
                <a:pPr lvl="2"/>
                <a:r>
                  <a:rPr lang="pt-BR" dirty="0"/>
                  <a:t>Erro diminui rapidamente nas primeiras épocas e depois diminui quase que a uma taxa constante.</a:t>
                </a:r>
              </a:p>
              <a:p>
                <a:pPr lvl="2"/>
                <a:r>
                  <a:rPr lang="pt-BR" dirty="0"/>
                  <a:t>Convergência pode ser declarada quando o erro entre duas épocas subsequentes for menor do que um limiar pré-definido (e.g., 1e-3).</a:t>
                </a:r>
              </a:p>
              <a:p>
                <a:pPr lvl="1"/>
                <a:r>
                  <a:rPr lang="pt-BR" dirty="0"/>
                  <a:t>Figura B </a:t>
                </a:r>
                <a14:m>
                  <m:oMath xmlns:m="http://schemas.openxmlformats.org/officeDocument/2006/math">
                    <m:r>
                      <a:rPr lang="pt-BR" i="1">
                        <a:latin typeface="Cambria Math" panose="02040503050406030204" pitchFamily="18" charset="0"/>
                      </a:rPr>
                      <m:t>⇒ </m:t>
                    </m:r>
                  </m:oMath>
                </a14:m>
                <a:r>
                  <a:rPr lang="pt-BR" dirty="0"/>
                  <a:t>Passo pequeno demais: convergência lenta.</a:t>
                </a:r>
              </a:p>
              <a:p>
                <a:pPr lvl="1"/>
                <a:r>
                  <a:rPr lang="pt-BR" dirty="0"/>
                  <a:t>Figuras C e D </a:t>
                </a:r>
                <a14:m>
                  <m:oMath xmlns:m="http://schemas.openxmlformats.org/officeDocument/2006/math">
                    <m:r>
                      <a:rPr lang="pt-BR" i="1">
                        <a:latin typeface="Cambria Math" panose="02040503050406030204" pitchFamily="18" charset="0"/>
                      </a:rPr>
                      <m:t>⇒ </m:t>
                    </m:r>
                  </m:oMath>
                </a14:m>
                <a:r>
                  <a:rPr lang="pt-BR" dirty="0"/>
                  <a:t>Passo grande demais: divergência</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9242"/>
                <a:ext cx="11180815" cy="3525168"/>
              </a:xfrm>
              <a:blipFill rotWithShape="0">
                <a:blip r:embed="rId3"/>
                <a:stretch>
                  <a:fillRect l="-872" t="-2595" b="-3633"/>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43" t="1520" r="3315" b="6468"/>
          <a:stretch/>
        </p:blipFill>
        <p:spPr>
          <a:xfrm>
            <a:off x="304800" y="4857883"/>
            <a:ext cx="2811351" cy="172768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1851" r="3314" b="5807"/>
          <a:stretch/>
        </p:blipFill>
        <p:spPr>
          <a:xfrm>
            <a:off x="3257841" y="4866730"/>
            <a:ext cx="2811309" cy="1727680"/>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2181" r="2890" b="6468"/>
          <a:stretch/>
        </p:blipFill>
        <p:spPr>
          <a:xfrm>
            <a:off x="6188627" y="4855271"/>
            <a:ext cx="2854230" cy="1727680"/>
          </a:xfrm>
          <a:prstGeom prst="rect">
            <a:avLst/>
          </a:prstGeom>
        </p:spPr>
      </p:pic>
      <p:sp>
        <p:nvSpPr>
          <p:cNvPr id="7" name="TextBox 6"/>
          <p:cNvSpPr txBox="1"/>
          <p:nvPr/>
        </p:nvSpPr>
        <p:spPr>
          <a:xfrm>
            <a:off x="161550" y="6472468"/>
            <a:ext cx="2954601" cy="369332"/>
          </a:xfrm>
          <a:prstGeom prst="rect">
            <a:avLst/>
          </a:prstGeom>
          <a:noFill/>
        </p:spPr>
        <p:txBody>
          <a:bodyPr wrap="square" rtlCol="0">
            <a:spAutoFit/>
          </a:bodyPr>
          <a:lstStyle/>
          <a:p>
            <a:pPr algn="ctr"/>
            <a:r>
              <a:rPr lang="pt-BR" dirty="0"/>
              <a:t>Figura A</a:t>
            </a:r>
          </a:p>
        </p:txBody>
      </p:sp>
      <p:sp>
        <p:nvSpPr>
          <p:cNvPr id="8" name="TextBox 7"/>
          <p:cNvSpPr txBox="1"/>
          <p:nvPr/>
        </p:nvSpPr>
        <p:spPr>
          <a:xfrm>
            <a:off x="3116150" y="6488696"/>
            <a:ext cx="2952999" cy="369332"/>
          </a:xfrm>
          <a:prstGeom prst="rect">
            <a:avLst/>
          </a:prstGeom>
          <a:noFill/>
        </p:spPr>
        <p:txBody>
          <a:bodyPr wrap="square" rtlCol="0">
            <a:spAutoFit/>
          </a:bodyPr>
          <a:lstStyle/>
          <a:p>
            <a:pPr algn="ctr"/>
            <a:r>
              <a:rPr lang="pt-BR" dirty="0"/>
              <a:t>Figura B</a:t>
            </a:r>
          </a:p>
        </p:txBody>
      </p:sp>
      <p:sp>
        <p:nvSpPr>
          <p:cNvPr id="9" name="TextBox 8"/>
          <p:cNvSpPr txBox="1"/>
          <p:nvPr/>
        </p:nvSpPr>
        <p:spPr>
          <a:xfrm>
            <a:off x="6069148" y="6479041"/>
            <a:ext cx="2973707" cy="369332"/>
          </a:xfrm>
          <a:prstGeom prst="rect">
            <a:avLst/>
          </a:prstGeom>
          <a:noFill/>
        </p:spPr>
        <p:txBody>
          <a:bodyPr wrap="square" rtlCol="0">
            <a:spAutoFit/>
          </a:bodyPr>
          <a:lstStyle/>
          <a:p>
            <a:pPr algn="ctr"/>
            <a:r>
              <a:rPr lang="pt-BR" dirty="0"/>
              <a:t>Figura C</a:t>
            </a:r>
          </a:p>
        </p:txBody>
      </p:sp>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r="3101" b="5546"/>
          <a:stretch/>
        </p:blipFill>
        <p:spPr>
          <a:xfrm>
            <a:off x="9162531" y="4801212"/>
            <a:ext cx="2858937" cy="1793198"/>
          </a:xfrm>
          <a:prstGeom prst="rect">
            <a:avLst/>
          </a:prstGeom>
        </p:spPr>
      </p:pic>
      <p:sp>
        <p:nvSpPr>
          <p:cNvPr id="11" name="TextBox 10"/>
          <p:cNvSpPr txBox="1"/>
          <p:nvPr/>
        </p:nvSpPr>
        <p:spPr>
          <a:xfrm>
            <a:off x="9045308" y="6469386"/>
            <a:ext cx="2973707" cy="369332"/>
          </a:xfrm>
          <a:prstGeom prst="rect">
            <a:avLst/>
          </a:prstGeom>
          <a:noFill/>
        </p:spPr>
        <p:txBody>
          <a:bodyPr wrap="square" rtlCol="0">
            <a:spAutoFit/>
          </a:bodyPr>
          <a:lstStyle/>
          <a:p>
            <a:pPr algn="ctr"/>
            <a:r>
              <a:rPr lang="pt-BR" dirty="0"/>
              <a:t>Figura D</a:t>
            </a:r>
          </a:p>
        </p:txBody>
      </p:sp>
    </p:spTree>
    <p:extLst>
      <p:ext uri="{BB962C8B-B14F-4D97-AF65-F5344CB8AC3E}">
        <p14:creationId xmlns:p14="http://schemas.microsoft.com/office/powerpoint/2010/main" val="38775649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depurar o algoritmo do GD?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3" t="1520" r="3315" b="6468"/>
          <a:stretch/>
        </p:blipFill>
        <p:spPr>
          <a:xfrm>
            <a:off x="357650" y="2178841"/>
            <a:ext cx="2929033" cy="1800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851" r="3314" b="5807"/>
          <a:stretch/>
        </p:blipFill>
        <p:spPr>
          <a:xfrm>
            <a:off x="3310693" y="2187688"/>
            <a:ext cx="2928989" cy="18000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181" r="2890" b="6468"/>
          <a:stretch/>
        </p:blipFill>
        <p:spPr>
          <a:xfrm>
            <a:off x="6239682" y="2176229"/>
            <a:ext cx="2973707" cy="1800000"/>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r="3101" b="5546"/>
          <a:stretch/>
        </p:blipFill>
        <p:spPr>
          <a:xfrm>
            <a:off x="9213389" y="2119427"/>
            <a:ext cx="2978611" cy="1868261"/>
          </a:xfrm>
          <a:prstGeom prst="rect">
            <a:avLst/>
          </a:prstGeom>
        </p:spPr>
      </p:pic>
      <p:pic>
        <p:nvPicPr>
          <p:cNvPr id="46" name="Picture 45"/>
          <p:cNvPicPr>
            <a:picLocks noChangeAspect="1"/>
          </p:cNvPicPr>
          <p:nvPr/>
        </p:nvPicPr>
        <p:blipFill rotWithShape="1">
          <a:blip r:embed="rId6">
            <a:extLst>
              <a:ext uri="{28A0092B-C50C-407E-A947-70E740481C1C}">
                <a14:useLocalDpi xmlns:a14="http://schemas.microsoft.com/office/drawing/2010/main" val="0"/>
              </a:ext>
            </a:extLst>
          </a:blip>
          <a:srcRect t="47676" r="2118" b="6675"/>
          <a:stretch/>
        </p:blipFill>
        <p:spPr>
          <a:xfrm>
            <a:off x="353761" y="4692316"/>
            <a:ext cx="2932922" cy="1744579"/>
          </a:xfrm>
          <a:prstGeom prst="rect">
            <a:avLst/>
          </a:prstGeom>
        </p:spPr>
      </p:pic>
      <p:pic>
        <p:nvPicPr>
          <p:cNvPr id="47" name="Picture 46"/>
          <p:cNvPicPr>
            <a:picLocks noChangeAspect="1"/>
          </p:cNvPicPr>
          <p:nvPr/>
        </p:nvPicPr>
        <p:blipFill rotWithShape="1">
          <a:blip r:embed="rId7">
            <a:extLst>
              <a:ext uri="{28A0092B-C50C-407E-A947-70E740481C1C}">
                <a14:useLocalDpi xmlns:a14="http://schemas.microsoft.com/office/drawing/2010/main" val="0"/>
              </a:ext>
            </a:extLst>
          </a:blip>
          <a:srcRect t="48192" r="2447" b="7099"/>
          <a:stretch/>
        </p:blipFill>
        <p:spPr>
          <a:xfrm>
            <a:off x="3316957" y="4740445"/>
            <a:ext cx="2922725" cy="1708484"/>
          </a:xfrm>
          <a:prstGeom prst="rect">
            <a:avLst/>
          </a:prstGeom>
        </p:spPr>
      </p:pic>
      <p:pic>
        <p:nvPicPr>
          <p:cNvPr id="48" name="Picture 47"/>
          <p:cNvPicPr>
            <a:picLocks noChangeAspect="1"/>
          </p:cNvPicPr>
          <p:nvPr/>
        </p:nvPicPr>
        <p:blipFill rotWithShape="1">
          <a:blip r:embed="rId8">
            <a:extLst>
              <a:ext uri="{28A0092B-C50C-407E-A947-70E740481C1C}">
                <a14:useLocalDpi xmlns:a14="http://schemas.microsoft.com/office/drawing/2010/main" val="0"/>
              </a:ext>
            </a:extLst>
          </a:blip>
          <a:srcRect t="48192" r="2118" b="2470"/>
          <a:stretch/>
        </p:blipFill>
        <p:spPr>
          <a:xfrm>
            <a:off x="6204288" y="4720273"/>
            <a:ext cx="3009101" cy="1934540"/>
          </a:xfrm>
          <a:prstGeom prst="rect">
            <a:avLst/>
          </a:prstGeom>
        </p:spPr>
      </p:pic>
      <p:pic>
        <p:nvPicPr>
          <p:cNvPr id="49" name="Picture 48"/>
          <p:cNvPicPr>
            <a:picLocks noChangeAspect="1"/>
          </p:cNvPicPr>
          <p:nvPr/>
        </p:nvPicPr>
        <p:blipFill rotWithShape="1">
          <a:blip r:embed="rId9">
            <a:extLst>
              <a:ext uri="{28A0092B-C50C-407E-A947-70E740481C1C}">
                <a14:useLocalDpi xmlns:a14="http://schemas.microsoft.com/office/drawing/2010/main" val="0"/>
              </a:ext>
            </a:extLst>
          </a:blip>
          <a:srcRect l="360" t="48707" r="2776" b="2150"/>
          <a:stretch/>
        </p:blipFill>
        <p:spPr>
          <a:xfrm>
            <a:off x="9213389" y="4826016"/>
            <a:ext cx="2829823" cy="1828797"/>
          </a:xfrm>
          <a:prstGeom prst="rect">
            <a:avLst/>
          </a:prstGeom>
        </p:spPr>
      </p:pic>
      <p:sp>
        <p:nvSpPr>
          <p:cNvPr id="50" name="Right Arrow 49"/>
          <p:cNvSpPr/>
          <p:nvPr/>
        </p:nvSpPr>
        <p:spPr>
          <a:xfrm rot="5400000">
            <a:off x="4575461"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ight Arrow 50"/>
          <p:cNvSpPr/>
          <p:nvPr/>
        </p:nvSpPr>
        <p:spPr>
          <a:xfrm rot="5400000">
            <a:off x="1716951" y="427742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ight Arrow 51"/>
          <p:cNvSpPr/>
          <p:nvPr/>
        </p:nvSpPr>
        <p:spPr>
          <a:xfrm rot="5400000">
            <a:off x="7493066" y="4274137"/>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ight Arrow 52"/>
          <p:cNvSpPr/>
          <p:nvPr/>
        </p:nvSpPr>
        <p:spPr>
          <a:xfrm rot="5400000">
            <a:off x="10410670"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851977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27966"/>
            <a:ext cx="10804071" cy="731834"/>
          </a:xfrm>
        </p:spPr>
        <p:txBody>
          <a:bodyPr/>
          <a:lstStyle/>
          <a:p>
            <a:r>
              <a:rPr lang="pt-BR" dirty="0"/>
              <a:t>Desafios Encontrados pelo Gradiente Descente</a:t>
            </a:r>
            <a:endParaRPr lang="nl-BE" dirty="0"/>
          </a:p>
        </p:txBody>
      </p:sp>
      <p:sp>
        <p:nvSpPr>
          <p:cNvPr id="3" name="Content Placeholder 2"/>
          <p:cNvSpPr>
            <a:spLocks noGrp="1"/>
          </p:cNvSpPr>
          <p:nvPr>
            <p:ph idx="1"/>
          </p:nvPr>
        </p:nvSpPr>
        <p:spPr>
          <a:xfrm>
            <a:off x="838198" y="1341120"/>
            <a:ext cx="7828863" cy="5331147"/>
          </a:xfrm>
        </p:spPr>
        <p:txBody>
          <a:bodyPr>
            <a:normAutofit fontScale="85000" lnSpcReduction="20000"/>
          </a:bodyPr>
          <a:lstStyle/>
          <a:p>
            <a:r>
              <a:rPr lang="pt-BR" dirty="0" smtClean="0"/>
              <a:t>Como vimos, as superfícies </a:t>
            </a:r>
            <a:r>
              <a:rPr lang="pt-BR" dirty="0"/>
              <a:t>de </a:t>
            </a:r>
            <a:r>
              <a:rPr lang="pt-BR" b="1" i="1" dirty="0"/>
              <a:t>funções de erro </a:t>
            </a:r>
            <a:r>
              <a:rPr lang="pt-BR" dirty="0" smtClean="0"/>
              <a:t>que utilizam o </a:t>
            </a:r>
            <a:r>
              <a:rPr lang="pt-BR" b="1" i="1" dirty="0"/>
              <a:t>erro quadrático médio </a:t>
            </a:r>
            <a:r>
              <a:rPr lang="pt-BR" dirty="0"/>
              <a:t>para </a:t>
            </a:r>
            <a:r>
              <a:rPr lang="pt-BR" dirty="0" smtClean="0"/>
              <a:t>treinamento de modelos </a:t>
            </a:r>
            <a:r>
              <a:rPr lang="pt-BR" dirty="0"/>
              <a:t>de regressão </a:t>
            </a:r>
            <a:r>
              <a:rPr lang="pt-BR" dirty="0" smtClean="0"/>
              <a:t>linear </a:t>
            </a:r>
            <a:r>
              <a:rPr lang="pt-BR" dirty="0"/>
              <a:t>são sempre </a:t>
            </a:r>
            <a:r>
              <a:rPr lang="pt-BR" b="1" i="1" dirty="0" smtClean="0"/>
              <a:t>convexas</a:t>
            </a:r>
            <a:r>
              <a:rPr lang="pt-BR" dirty="0"/>
              <a:t>,</a:t>
            </a:r>
            <a:r>
              <a:rPr lang="pt-BR" b="1" i="1" dirty="0"/>
              <a:t> </a:t>
            </a:r>
            <a:r>
              <a:rPr lang="pt-BR" dirty="0"/>
              <a:t>se assemelhando a um vale ou a uma tigela.</a:t>
            </a:r>
          </a:p>
          <a:p>
            <a:pPr lvl="1">
              <a:buFont typeface="Courier New" panose="02070309020205020404" pitchFamily="49" charset="0"/>
              <a:buChar char="o"/>
            </a:pPr>
            <a:r>
              <a:rPr lang="pt-BR" b="1" dirty="0"/>
              <a:t>Implicações</a:t>
            </a:r>
            <a:r>
              <a:rPr lang="pt-BR" dirty="0"/>
              <a:t>: </a:t>
            </a:r>
            <a:r>
              <a:rPr lang="pt-BR" dirty="0" smtClean="0"/>
              <a:t>não </a:t>
            </a:r>
            <a:r>
              <a:rPr lang="pt-BR" dirty="0"/>
              <a:t>existem mínimos locais, apenas um mínimo global. É também uma função contínua com uma inclinação que nunca muda abruptamente.</a:t>
            </a:r>
          </a:p>
          <a:p>
            <a:pPr lvl="1">
              <a:buFont typeface="Courier New" panose="02070309020205020404" pitchFamily="49" charset="0"/>
              <a:buChar char="o"/>
            </a:pPr>
            <a:r>
              <a:rPr lang="pt-BR" b="1" dirty="0"/>
              <a:t>Consequência</a:t>
            </a:r>
            <a:r>
              <a:rPr lang="pt-BR" dirty="0"/>
              <a:t>: o gradiente descendente </a:t>
            </a:r>
            <a:r>
              <a:rPr lang="pt-BR" b="1" i="1" dirty="0"/>
              <a:t>garantidamente</a:t>
            </a:r>
            <a:r>
              <a:rPr lang="pt-BR" dirty="0"/>
              <a:t> se aproxima do mínimo global (dado que você espere tempo suficiente e que o </a:t>
            </a:r>
            <a:r>
              <a:rPr lang="pt-BR" b="1" i="1" dirty="0"/>
              <a:t>passo de aprendizagem</a:t>
            </a:r>
            <a:r>
              <a:rPr lang="pt-BR" dirty="0"/>
              <a:t> não seja grande demais).</a:t>
            </a:r>
          </a:p>
          <a:p>
            <a:r>
              <a:rPr lang="pt-BR" dirty="0"/>
              <a:t>Porém, nem todas as </a:t>
            </a:r>
            <a:r>
              <a:rPr lang="pt-BR" b="1" i="1" dirty="0"/>
              <a:t>superfícies de erro </a:t>
            </a:r>
            <a:r>
              <a:rPr lang="pt-BR" dirty="0"/>
              <a:t>se parecem com vales ou tigelas, ou seja, são convexas. Algumas podem ter vários mínimos locais, platôs</a:t>
            </a:r>
            <a:r>
              <a:rPr lang="pt-BR" dirty="0" smtClean="0"/>
              <a:t>, pontos de sela, </a:t>
            </a:r>
            <a:r>
              <a:rPr lang="pt-BR" dirty="0"/>
              <a:t>e todo tipo de “</a:t>
            </a:r>
            <a:r>
              <a:rPr lang="pt-BR" b="1" i="1" dirty="0"/>
              <a:t>terreno irregular</a:t>
            </a:r>
            <a:r>
              <a:rPr lang="pt-BR" dirty="0" smtClean="0"/>
              <a:t>”, </a:t>
            </a:r>
            <a:r>
              <a:rPr lang="pt-BR" dirty="0"/>
              <a:t>dificultando a convergência para o mínimo global</a:t>
            </a:r>
            <a:r>
              <a:rPr lang="pt-BR" dirty="0" smtClean="0"/>
              <a:t>. Redes neurais são exemplos de modelos com funções de erro não-convexas e bem irregulares.</a:t>
            </a:r>
            <a:endParaRPr lang="pt-BR" dirty="0"/>
          </a:p>
          <a:p>
            <a:r>
              <a:rPr lang="pt-BR" dirty="0"/>
              <a:t>Além disso, como </a:t>
            </a:r>
            <a:r>
              <a:rPr lang="pt-BR" dirty="0" smtClean="0"/>
              <a:t>vimos antes</a:t>
            </a:r>
            <a:r>
              <a:rPr lang="pt-BR" dirty="0"/>
              <a:t>, passos grandes podem desestabilizar o algoritmo e passos muito pequenos aumentar demais o tempo de convergência.</a:t>
            </a:r>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412481" y="1772348"/>
            <a:ext cx="3779519" cy="2117480"/>
          </a:xfrm>
          <a:prstGeom prst="rect">
            <a:avLst/>
          </a:prstGeom>
        </p:spPr>
      </p:pic>
      <p:pic>
        <p:nvPicPr>
          <p:cNvPr id="1026" name="Picture 2" descr="Saddle point - Wikipedi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151" t="8289" r="4734"/>
          <a:stretch/>
        </p:blipFill>
        <p:spPr bwMode="auto">
          <a:xfrm>
            <a:off x="8667061" y="4084832"/>
            <a:ext cx="3078534" cy="265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3026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69386" cy="854075"/>
          </a:xfrm>
        </p:spPr>
        <p:txBody>
          <a:bodyPr/>
          <a:lstStyle/>
          <a:p>
            <a:r>
              <a:rPr lang="pt-BR" dirty="0"/>
              <a:t>Desafios </a:t>
            </a:r>
            <a:r>
              <a:rPr lang="pt-BR" dirty="0" smtClean="0"/>
              <a:t>Encontrados pelo </a:t>
            </a:r>
            <a:r>
              <a:rPr lang="pt-BR" dirty="0"/>
              <a:t>Gradiente Descente</a:t>
            </a:r>
            <a:endParaRPr lang="nl-BE" dirty="0"/>
          </a:p>
        </p:txBody>
      </p:sp>
      <p:sp>
        <p:nvSpPr>
          <p:cNvPr id="3" name="Content Placeholder 2"/>
          <p:cNvSpPr>
            <a:spLocks noGrp="1"/>
          </p:cNvSpPr>
          <p:nvPr>
            <p:ph idx="1"/>
          </p:nvPr>
        </p:nvSpPr>
        <p:spPr>
          <a:xfrm>
            <a:off x="838200" y="1571625"/>
            <a:ext cx="7828862" cy="5286375"/>
          </a:xfrm>
        </p:spPr>
        <p:txBody>
          <a:bodyPr>
            <a:normAutofit fontScale="92500"/>
          </a:bodyPr>
          <a:lstStyle/>
          <a:p>
            <a:r>
              <a:rPr lang="pt-BR" dirty="0"/>
              <a:t>A figura mostra dois dos principais desafios encontrados pelo </a:t>
            </a:r>
            <a:r>
              <a:rPr lang="pt-BR" b="1" i="1" dirty="0" smtClean="0"/>
              <a:t>algoritmo </a:t>
            </a:r>
            <a:r>
              <a:rPr lang="pt-BR" b="1" i="1" dirty="0"/>
              <a:t>do </a:t>
            </a:r>
            <a:r>
              <a:rPr lang="pt-BR" b="1" i="1" dirty="0" smtClean="0"/>
              <a:t>gradiente descente</a:t>
            </a:r>
            <a:r>
              <a:rPr lang="pt-BR" dirty="0" smtClean="0"/>
              <a:t>. </a:t>
            </a:r>
            <a:r>
              <a:rPr lang="pt-BR" dirty="0"/>
              <a:t>Se a inicialização aleatória dos pesos iniciar o algoritmo à</a:t>
            </a:r>
            <a:r>
              <a:rPr lang="pt-BR" dirty="0" smtClean="0"/>
              <a:t> </a:t>
            </a:r>
            <a:endParaRPr lang="pt-BR" dirty="0"/>
          </a:p>
          <a:p>
            <a:pPr lvl="1"/>
            <a:r>
              <a:rPr lang="pt-BR" dirty="0" smtClean="0"/>
              <a:t>esquerda</a:t>
            </a:r>
            <a:r>
              <a:rPr lang="pt-BR" dirty="0"/>
              <a:t>, ele convergirá para um mínimo local, que não é tão bom quanto o mínimo global. </a:t>
            </a:r>
          </a:p>
          <a:p>
            <a:pPr lvl="1"/>
            <a:r>
              <a:rPr lang="pt-BR" dirty="0" smtClean="0"/>
              <a:t>direita</a:t>
            </a:r>
            <a:r>
              <a:rPr lang="pt-BR" dirty="0"/>
              <a:t>, levará muito tempo para atravessar o platô </a:t>
            </a:r>
            <a:r>
              <a:rPr lang="pt-BR" dirty="0" smtClean="0"/>
              <a:t>(gradiente </a:t>
            </a:r>
            <a:r>
              <a:rPr lang="pt-BR" dirty="0"/>
              <a:t>próximo de zero pois a inclinação é próxima de 0 graus) e, se ele parar muito cedo, nunca alcançará o mínimo global</a:t>
            </a:r>
            <a:r>
              <a:rPr lang="pt-BR" dirty="0" smtClean="0"/>
              <a:t>.</a:t>
            </a:r>
          </a:p>
          <a:p>
            <a:r>
              <a:rPr lang="pt-BR" dirty="0" smtClean="0"/>
              <a:t>Dado </a:t>
            </a:r>
            <a:r>
              <a:rPr lang="pt-BR" dirty="0"/>
              <a:t>que o passo de aprendizagem seja grande o suficiente, como garantir que o mínimo encontrado é o global e não um mínimo local?</a:t>
            </a:r>
          </a:p>
          <a:p>
            <a:pPr lvl="1"/>
            <a:r>
              <a:rPr lang="pt-BR" dirty="0"/>
              <a:t>O que se faz é treinar o modelo várias vezes, sempre inicializando os pesos aleatoriamente, com a esperança de que em alguma dessas vezes ele inicialize mais próximo do mínimo global. </a:t>
            </a:r>
            <a:endParaRPr lang="nl-BE"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667063" y="2882233"/>
            <a:ext cx="3524937" cy="1974850"/>
          </a:xfrm>
          <a:prstGeom prst="rect">
            <a:avLst/>
          </a:prstGeom>
        </p:spPr>
      </p:pic>
    </p:spTree>
    <p:extLst>
      <p:ext uri="{BB962C8B-B14F-4D97-AF65-F5344CB8AC3E}">
        <p14:creationId xmlns:p14="http://schemas.microsoft.com/office/powerpoint/2010/main" val="33007169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6475"/>
          </a:xfrm>
        </p:spPr>
        <p:txBody>
          <a:bodyPr/>
          <a:lstStyle/>
          <a:p>
            <a:r>
              <a:rPr lang="pt-BR" dirty="0"/>
              <a:t>Como configurar o passo de aprendizagem</a:t>
            </a:r>
            <a:r>
              <a:rPr lang="pt-BR" dirty="0" smtClean="0"/>
              <a:t>?</a:t>
            </a:r>
            <a:endParaRPr lang="pt-BR" dirty="0"/>
          </a:p>
        </p:txBody>
      </p:sp>
      <p:sp>
        <p:nvSpPr>
          <p:cNvPr id="3" name="Content Placeholder 2"/>
          <p:cNvSpPr>
            <a:spLocks noGrp="1"/>
          </p:cNvSpPr>
          <p:nvPr>
            <p:ph idx="1"/>
          </p:nvPr>
        </p:nvSpPr>
        <p:spPr>
          <a:xfrm>
            <a:off x="838200" y="1828128"/>
            <a:ext cx="11049000" cy="4831981"/>
          </a:xfrm>
        </p:spPr>
        <p:txBody>
          <a:bodyPr>
            <a:normAutofit fontScale="92500" lnSpcReduction="20000"/>
          </a:bodyPr>
          <a:lstStyle/>
          <a:p>
            <a:pPr marL="0" indent="0">
              <a:buNone/>
            </a:pPr>
            <a:r>
              <a:rPr lang="pt-BR" dirty="0" smtClean="0"/>
              <a:t>As abordagens abaixo são as mais usadas para se configurar o passo de aprendizagem.</a:t>
            </a:r>
          </a:p>
          <a:p>
            <a:r>
              <a:rPr lang="pt-BR" b="1" dirty="0" smtClean="0"/>
              <a:t>Ajuste manual</a:t>
            </a:r>
            <a:r>
              <a:rPr lang="pt-BR" dirty="0" smtClean="0"/>
              <a:t>: </a:t>
            </a:r>
            <a:r>
              <a:rPr lang="pt-BR" dirty="0"/>
              <a:t>envolve </a:t>
            </a:r>
            <a:r>
              <a:rPr lang="pt-BR" dirty="0" smtClean="0"/>
              <a:t>a escolha de valores através de tentativa e erro.</a:t>
            </a:r>
          </a:p>
          <a:p>
            <a:r>
              <a:rPr lang="pt-BR" b="1" dirty="0" smtClean="0"/>
              <a:t>Redução </a:t>
            </a:r>
            <a:r>
              <a:rPr lang="pt-BR" b="1" dirty="0"/>
              <a:t>programada</a:t>
            </a:r>
            <a:r>
              <a:rPr lang="pt-BR" dirty="0"/>
              <a:t>: variação do passo de aprendizagem ao longo do processo de treinamento. A forma mais simples é diminuir o passo de aprendizagem linearmente de um grande valor inicial para um pequeno valor.</a:t>
            </a:r>
          </a:p>
          <a:p>
            <a:r>
              <a:rPr lang="pt-BR" b="1" dirty="0"/>
              <a:t>Momentum</a:t>
            </a:r>
            <a:r>
              <a:rPr lang="pt-BR" dirty="0"/>
              <a:t>: adiciona </a:t>
            </a:r>
            <a:r>
              <a:rPr lang="pt-BR" dirty="0" smtClean="0"/>
              <a:t>a média </a:t>
            </a:r>
            <a:r>
              <a:rPr lang="pt-BR" dirty="0"/>
              <a:t>do histórico de </a:t>
            </a:r>
            <a:r>
              <a:rPr lang="pt-BR" dirty="0" smtClean="0"/>
              <a:t>atualizações (i.e., o termo momentum) </a:t>
            </a:r>
            <a:r>
              <a:rPr lang="pt-BR" dirty="0"/>
              <a:t>à atualização corrente dos pesos</a:t>
            </a:r>
            <a:r>
              <a:rPr lang="pt-BR" dirty="0" smtClean="0"/>
              <a:t>. O termo momentum</a:t>
            </a:r>
            <a:r>
              <a:rPr lang="pt-BR" dirty="0"/>
              <a:t> </a:t>
            </a:r>
            <a:r>
              <a:rPr lang="pt-BR" dirty="0" smtClean="0"/>
              <a:t>tem </a:t>
            </a:r>
            <a:r>
              <a:rPr lang="pt-BR" dirty="0"/>
              <a:t>o efeito de suavizar o processo de </a:t>
            </a:r>
            <a:r>
              <a:rPr lang="pt-BR" dirty="0" smtClean="0"/>
              <a:t>aprendizado, </a:t>
            </a:r>
            <a:r>
              <a:rPr lang="pt-BR" dirty="0"/>
              <a:t>tornando as atualizações </a:t>
            </a:r>
            <a:r>
              <a:rPr lang="pt-BR" dirty="0" smtClean="0"/>
              <a:t>menos ruidosas.</a:t>
            </a:r>
            <a:endParaRPr lang="pt-BR" dirty="0"/>
          </a:p>
          <a:p>
            <a:r>
              <a:rPr lang="pt-BR" b="1" dirty="0"/>
              <a:t>Variação adaptativa</a:t>
            </a:r>
            <a:r>
              <a:rPr lang="pt-BR" dirty="0"/>
              <a:t>: o algoritmo de aprendizado monitora o desempenho do modelo no conjunto de treinamento e, consequentemente, o passo de aprendizagem pode ser ajustado em resposta ao desempenho</a:t>
            </a:r>
            <a:r>
              <a:rPr lang="pt-BR" dirty="0" smtClean="0"/>
              <a:t>. Pode ajustar os  pesos de cada elemento do vetor gradiente de forma independente. Por exemplo, se o algoritmo ficar preso em um platô, pode-se aumentar o passo.</a:t>
            </a:r>
            <a:endParaRPr lang="pt-BR" dirty="0"/>
          </a:p>
        </p:txBody>
      </p:sp>
    </p:spTree>
    <p:extLst>
      <p:ext uri="{BB962C8B-B14F-4D97-AF65-F5344CB8AC3E}">
        <p14:creationId xmlns:p14="http://schemas.microsoft.com/office/powerpoint/2010/main" val="24650263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0275"/>
          </a:xfrm>
        </p:spPr>
        <p:txBody>
          <a:bodyPr/>
          <a:lstStyle/>
          <a:p>
            <a:r>
              <a:rPr lang="pt-BR" dirty="0"/>
              <a:t>Ajuste </a:t>
            </a:r>
            <a:r>
              <a:rPr lang="pt-BR" dirty="0" smtClean="0"/>
              <a:t>Manual do Passo </a:t>
            </a:r>
            <a:r>
              <a:rPr lang="pt-BR" dirty="0"/>
              <a:t>de </a:t>
            </a:r>
            <a:r>
              <a:rPr lang="pt-BR" dirty="0" smtClean="0"/>
              <a:t>Aprendizagem</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16759"/>
                <a:ext cx="11144534" cy="5088484"/>
              </a:xfrm>
            </p:spPr>
            <p:txBody>
              <a:bodyPr>
                <a:normAutofit fontScale="85000" lnSpcReduction="20000"/>
              </a:bodyPr>
              <a:lstStyle/>
              <a:p>
                <a:pPr algn="just"/>
                <a:r>
                  <a:rPr lang="pt-BR" dirty="0" smtClean="0"/>
                  <a:t>Em </a:t>
                </a:r>
                <a:r>
                  <a:rPr lang="pt-BR" dirty="0"/>
                  <a:t>geral, não é possível </a:t>
                </a:r>
                <a:r>
                  <a:rPr lang="pt-BR" dirty="0" smtClean="0"/>
                  <a:t>se calcular </a:t>
                </a:r>
                <a:r>
                  <a:rPr lang="pt-BR" dirty="0"/>
                  <a:t>a priori </a:t>
                </a:r>
                <a:r>
                  <a:rPr lang="pt-BR" dirty="0" smtClean="0"/>
                  <a:t>o </a:t>
                </a:r>
                <a:r>
                  <a:rPr lang="pt-BR" dirty="0"/>
                  <a:t>melhor </a:t>
                </a:r>
                <a:r>
                  <a:rPr lang="pt-BR" dirty="0" smtClean="0"/>
                  <a:t>passo de aprendizagem.</a:t>
                </a:r>
                <a:endParaRPr lang="pt-BR" dirty="0"/>
              </a:p>
              <a:p>
                <a:pPr algn="just"/>
                <a:r>
                  <a:rPr lang="pt-BR" dirty="0" smtClean="0"/>
                  <a:t>Portanto, uma primeira abordagem para </a:t>
                </a:r>
                <a:r>
                  <a:rPr lang="pt-BR" dirty="0"/>
                  <a:t>se ajustar o passo é através do</a:t>
                </a:r>
                <a:r>
                  <a:rPr lang="pt-BR" b="1" dirty="0"/>
                  <a:t> ajuste manual</a:t>
                </a:r>
                <a:r>
                  <a:rPr lang="pt-BR" dirty="0"/>
                  <a:t>, onde </a:t>
                </a:r>
                <a:r>
                  <a:rPr lang="pt-BR" dirty="0" smtClean="0"/>
                  <a:t>sua configuração é feita </a:t>
                </a:r>
                <a:r>
                  <a:rPr lang="pt-BR" dirty="0"/>
                  <a:t>através de </a:t>
                </a:r>
                <a:r>
                  <a:rPr lang="pt-BR" b="1" i="1" dirty="0"/>
                  <a:t>tentativa e erro </a:t>
                </a:r>
                <a:r>
                  <a:rPr lang="pt-BR" dirty="0" smtClean="0"/>
                  <a:t>(como fizemos antes)</a:t>
                </a:r>
                <a:r>
                  <a:rPr lang="pt-BR" b="1" i="1" dirty="0" smtClean="0"/>
                  <a:t> </a:t>
                </a:r>
                <a:r>
                  <a:rPr lang="pt-BR" dirty="0" smtClean="0"/>
                  <a:t>até </a:t>
                </a:r>
                <a:r>
                  <a:rPr lang="pt-BR" dirty="0"/>
                  <a:t>que um passo </a:t>
                </a:r>
                <a:r>
                  <a:rPr lang="pt-BR" dirty="0" smtClean="0"/>
                  <a:t>bom o suficiente seja encontrado.</a:t>
                </a:r>
              </a:p>
              <a:p>
                <a:pPr lvl="1" algn="just">
                  <a:buFont typeface="Wingdings" panose="05000000000000000000" pitchFamily="2" charset="2"/>
                  <a:buChar char="§"/>
                </a:pPr>
                <a:r>
                  <a:rPr lang="pt-BR" sz="2200" dirty="0" smtClean="0"/>
                  <a:t>A </a:t>
                </a:r>
                <a:r>
                  <a:rPr lang="pt-BR" sz="2200" dirty="0"/>
                  <a:t>desvantagem é que isso pode levar muito tempo, imagine um conjunto de treinamento com milhões de exemplos e dezenas ou até mesmo centenas de pesos a serem ajustados e você ter que esperar até que o treinamento </a:t>
                </a:r>
                <a:r>
                  <a:rPr lang="pt-BR" sz="2200" dirty="0" smtClean="0"/>
                  <a:t>termine para saber se um determinado passo é bom o suficiente.</a:t>
                </a:r>
              </a:p>
              <a:p>
                <a:r>
                  <a:rPr lang="pt-BR" dirty="0"/>
                  <a:t>Uma </a:t>
                </a:r>
                <a:r>
                  <a:rPr lang="pt-BR" dirty="0" smtClean="0"/>
                  <a:t>forma alternativa consiste em </a:t>
                </a:r>
                <a:r>
                  <a:rPr lang="pt-BR" dirty="0"/>
                  <a:t>realizar uma análise de sensibilidade </a:t>
                </a:r>
                <a:r>
                  <a:rPr lang="pt-BR" dirty="0" smtClean="0"/>
                  <a:t>do passo de </a:t>
                </a:r>
                <a:r>
                  <a:rPr lang="pt-BR" dirty="0"/>
                  <a:t>aprendizagem para o modelo escolhido, também chamada de </a:t>
                </a:r>
                <a:r>
                  <a:rPr lang="pt-BR" b="1" i="1" dirty="0" smtClean="0"/>
                  <a:t>busca em grade </a:t>
                </a:r>
                <a:r>
                  <a:rPr lang="pt-BR" dirty="0" smtClean="0"/>
                  <a:t>(do Inglês, </a:t>
                </a:r>
                <a:r>
                  <a:rPr lang="pt-BR" b="1" i="1" dirty="0" smtClean="0"/>
                  <a:t>grid search</a:t>
                </a:r>
                <a:r>
                  <a:rPr lang="pt-BR" dirty="0" smtClean="0"/>
                  <a:t>).</a:t>
                </a:r>
              </a:p>
              <a:p>
                <a:pPr lvl="1">
                  <a:buFont typeface="Wingdings" panose="05000000000000000000" pitchFamily="2" charset="2"/>
                  <a:buChar char="§"/>
                </a:pPr>
                <a:r>
                  <a:rPr lang="pt-BR" b="1" dirty="0"/>
                  <a:t>Grid search </a:t>
                </a:r>
                <a:r>
                  <a:rPr lang="pt-BR" dirty="0"/>
                  <a:t>é um método de pesquisa exaustiva que faz a busca em um subconjunto do espaço de hiperparâmetros, especificado manualmente, de um algoritmo de aprendizagem</a:t>
                </a:r>
                <a:r>
                  <a:rPr lang="pt-BR" dirty="0" smtClean="0"/>
                  <a:t>.</a:t>
                </a:r>
              </a:p>
              <a:p>
                <a:r>
                  <a:rPr lang="pt-BR" b="1" dirty="0"/>
                  <a:t>Grid </a:t>
                </a:r>
                <a:r>
                  <a:rPr lang="pt-BR" b="1" dirty="0" smtClean="0"/>
                  <a:t>search</a:t>
                </a:r>
                <a:r>
                  <a:rPr lang="pt-BR" dirty="0" smtClean="0"/>
                  <a:t> nos ajuda </a:t>
                </a:r>
                <a:r>
                  <a:rPr lang="pt-BR" dirty="0"/>
                  <a:t>a </a:t>
                </a:r>
                <a:r>
                  <a:rPr lang="pt-BR" dirty="0" smtClean="0"/>
                  <a:t>encontrar uma </a:t>
                </a:r>
                <a:r>
                  <a:rPr lang="pt-BR" dirty="0"/>
                  <a:t>ordem de magnitude onde podem residir </a:t>
                </a:r>
                <a:r>
                  <a:rPr lang="pt-BR" dirty="0" smtClean="0"/>
                  <a:t>bons passos de aprendizagem.</a:t>
                </a:r>
                <a:endParaRPr lang="pt-BR" dirty="0"/>
              </a:p>
              <a:p>
                <a:r>
                  <a:rPr lang="pt-BR" dirty="0" smtClean="0"/>
                  <a:t>Típicamente, uma </a:t>
                </a:r>
                <a:r>
                  <a:rPr lang="pt-BR" b="1" i="1" dirty="0"/>
                  <a:t>busca em grade </a:t>
                </a:r>
                <a:r>
                  <a:rPr lang="pt-BR" dirty="0" smtClean="0"/>
                  <a:t>envolve </a:t>
                </a:r>
                <a:r>
                  <a:rPr lang="pt-BR" dirty="0"/>
                  <a:t>a escolha de valores em uma escala logarítmica, por exemplo, </a:t>
                </a:r>
                <a14:m>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10</m:t>
                            </m:r>
                          </m:e>
                          <m:sup>
                            <m:r>
                              <a:rPr lang="pt-BR" i="1">
                                <a:latin typeface="Cambria Math" panose="02040503050406030204" pitchFamily="18" charset="0"/>
                              </a:rPr>
                              <m:t>−1</m:t>
                            </m:r>
                          </m:sup>
                        </m:sSup>
                        <m:r>
                          <a:rPr lang="pt-BR" b="0" i="1" smtClean="0">
                            <a:latin typeface="Cambria Math" panose="02040503050406030204" pitchFamily="18" charset="0"/>
                          </a:rPr>
                          <m:t>,</m:t>
                        </m:r>
                        <m:sSup>
                          <m:sSupPr>
                            <m:ctrlPr>
                              <a:rPr lang="pt-BR" i="1" smtClean="0">
                                <a:latin typeface="Cambria Math" panose="02040503050406030204" pitchFamily="18" charset="0"/>
                              </a:rPr>
                            </m:ctrlPr>
                          </m:sSupPr>
                          <m:e>
                            <m:r>
                              <a:rPr lang="pt-BR" b="0" i="1" smtClean="0">
                                <a:latin typeface="Cambria Math" panose="02040503050406030204" pitchFamily="18" charset="0"/>
                              </a:rPr>
                              <m:t>10</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10</m:t>
                            </m:r>
                          </m:e>
                          <m:sup>
                            <m:r>
                              <a:rPr lang="pt-BR" i="1">
                                <a:latin typeface="Cambria Math" panose="02040503050406030204" pitchFamily="18" charset="0"/>
                              </a:rPr>
                              <m:t>−</m:t>
                            </m:r>
                            <m:r>
                              <a:rPr lang="pt-BR" b="0" i="1" smtClean="0">
                                <a:latin typeface="Cambria Math" panose="02040503050406030204" pitchFamily="18" charset="0"/>
                              </a:rPr>
                              <m:t>3</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10</m:t>
                            </m:r>
                          </m:e>
                          <m:sup>
                            <m:r>
                              <a:rPr lang="pt-BR" i="1">
                                <a:latin typeface="Cambria Math" panose="02040503050406030204" pitchFamily="18" charset="0"/>
                              </a:rPr>
                              <m:t>−</m:t>
                            </m:r>
                            <m:r>
                              <a:rPr lang="pt-BR" b="0" i="1" smtClean="0">
                                <a:latin typeface="Cambria Math" panose="02040503050406030204" pitchFamily="18" charset="0"/>
                              </a:rPr>
                              <m:t>4</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10</m:t>
                            </m:r>
                          </m:e>
                          <m:sup>
                            <m:r>
                              <a:rPr lang="pt-BR" i="1">
                                <a:latin typeface="Cambria Math" panose="02040503050406030204" pitchFamily="18" charset="0"/>
                              </a:rPr>
                              <m:t>−</m:t>
                            </m:r>
                            <m:r>
                              <a:rPr lang="pt-BR" b="0" i="1" smtClean="0">
                                <a:latin typeface="Cambria Math" panose="02040503050406030204" pitchFamily="18" charset="0"/>
                              </a:rPr>
                              <m:t>5</m:t>
                            </m:r>
                          </m:sup>
                        </m:sSup>
                      </m:e>
                    </m:d>
                  </m:oMath>
                </a14:m>
                <a:r>
                  <a:rPr lang="pt-BR" dirty="0" smtClean="0"/>
                  <a:t>.</a:t>
                </a:r>
              </a:p>
              <a:p>
                <a:r>
                  <a:rPr lang="pt-BR" dirty="0" smtClean="0"/>
                  <a:t>Depois </a:t>
                </a:r>
                <a:r>
                  <a:rPr lang="pt-BR" dirty="0"/>
                  <a:t>de escolhido, o valor do passo é sempre constante</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16759"/>
                <a:ext cx="11144534" cy="5088484"/>
              </a:xfrm>
              <a:blipFill rotWithShape="0">
                <a:blip r:embed="rId3"/>
                <a:stretch>
                  <a:fillRect l="-766" t="-2754" r="-821" b="-599"/>
                </a:stretch>
              </a:blipFill>
            </p:spPr>
            <p:txBody>
              <a:bodyPr/>
              <a:lstStyle/>
              <a:p>
                <a:r>
                  <a:rPr lang="pt-BR">
                    <a:noFill/>
                  </a:rPr>
                  <a:t> </a:t>
                </a:r>
              </a:p>
            </p:txBody>
          </p:sp>
        </mc:Fallback>
      </mc:AlternateContent>
    </p:spTree>
    <p:extLst>
      <p:ext uri="{BB962C8B-B14F-4D97-AF65-F5344CB8AC3E}">
        <p14:creationId xmlns:p14="http://schemas.microsoft.com/office/powerpoint/2010/main" val="37824113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58089"/>
                <a:ext cx="11152844" cy="808067"/>
              </a:xfrm>
            </p:spPr>
            <p:txBody>
              <a:bodyPr>
                <a:normAutofit/>
              </a:bodyPr>
              <a:lstStyle/>
              <a:p>
                <a:r>
                  <a:rPr lang="pt-BR" dirty="0" smtClean="0"/>
                  <a:t>Exemplo: </a:t>
                </a:r>
                <a:r>
                  <a:rPr lang="pt-BR" dirty="0"/>
                  <a:t>Ajuste </a:t>
                </a:r>
                <a:r>
                  <a:rPr lang="pt-BR" dirty="0" smtClean="0"/>
                  <a:t>Manual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smtClean="0"/>
                  <a:t> com Grid Search</a:t>
                </a:r>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58089"/>
                <a:ext cx="11152844" cy="808067"/>
              </a:xfrm>
              <a:blipFill rotWithShape="0">
                <a:blip r:embed="rId3"/>
                <a:stretch>
                  <a:fillRect l="-2242" t="-16667" b="-29545"/>
                </a:stretch>
              </a:blipFill>
            </p:spPr>
            <p:txBody>
              <a:bodyPr/>
              <a:lstStyle/>
              <a:p>
                <a:r>
                  <a:rPr lang="pt-BR">
                    <a:noFill/>
                  </a:rPr>
                  <a:t> </a:t>
                </a:r>
              </a:p>
            </p:txBody>
          </p:sp>
        </mc:Fallback>
      </mc:AlternateContent>
      <p:sp>
        <p:nvSpPr>
          <p:cNvPr id="4" name="Rectangle 3"/>
          <p:cNvSpPr/>
          <p:nvPr/>
        </p:nvSpPr>
        <p:spPr>
          <a:xfrm>
            <a:off x="7475410" y="6457270"/>
            <a:ext cx="4580998" cy="369332"/>
          </a:xfrm>
          <a:prstGeom prst="rect">
            <a:avLst/>
          </a:prstGeom>
        </p:spPr>
        <p:txBody>
          <a:bodyPr wrap="none">
            <a:spAutoFit/>
          </a:bodyPr>
          <a:lstStyle/>
          <a:p>
            <a:r>
              <a:rPr lang="pt-BR" b="1" dirty="0" smtClean="0">
                <a:solidFill>
                  <a:srgbClr val="00B0F0"/>
                </a:solidFill>
              </a:rPr>
              <a:t>Exemplo: linear_regression_grid_search.ipynb</a:t>
            </a:r>
            <a:endParaRPr lang="pt-BR" b="1" dirty="0">
              <a:solidFill>
                <a:srgbClr val="00B0F0"/>
              </a:solidFill>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6866" t="9340" r="9643" b="2359"/>
          <a:stretch/>
        </p:blipFill>
        <p:spPr>
          <a:xfrm>
            <a:off x="6325842" y="966156"/>
            <a:ext cx="5458648" cy="2405506"/>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6237" t="10420" r="9643" b="2411"/>
          <a:stretch/>
        </p:blipFill>
        <p:spPr>
          <a:xfrm>
            <a:off x="6325842" y="4100358"/>
            <a:ext cx="5458648" cy="2356912"/>
          </a:xfrm>
          <a:prstGeom prst="rect">
            <a:avLst/>
          </a:prstGeom>
        </p:spPr>
      </p:pic>
      <p:sp>
        <p:nvSpPr>
          <p:cNvPr id="10" name="Rectangle 9"/>
          <p:cNvSpPr/>
          <p:nvPr/>
        </p:nvSpPr>
        <p:spPr>
          <a:xfrm>
            <a:off x="350176" y="966156"/>
            <a:ext cx="6096000" cy="5816977"/>
          </a:xfrm>
          <a:prstGeom prst="rect">
            <a:avLst/>
          </a:prstGeom>
        </p:spPr>
        <p:txBody>
          <a:bodyPr>
            <a:spAutoFit/>
          </a:bodyPr>
          <a:lstStyle/>
          <a:p>
            <a:r>
              <a:rPr lang="en-US" sz="1200" dirty="0" smtClean="0">
                <a:solidFill>
                  <a:srgbClr val="008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Define the number of examples.</a:t>
            </a:r>
            <a:endParaRPr lang="en-US"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N </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a:t>
            </a:r>
            <a:r>
              <a:rPr lang="pt-BR" sz="1200" dirty="0">
                <a:solidFill>
                  <a:srgbClr val="FF0000"/>
                </a:solidFill>
                <a:highlight>
                  <a:srgbClr val="FFFFFF"/>
                </a:highlight>
                <a:latin typeface="Courier New" panose="02070309020205020404" pitchFamily="49" charset="0"/>
              </a:rPr>
              <a:t>1000</a:t>
            </a:r>
            <a:endParaRPr lang="pt-BR" sz="1200" dirty="0">
              <a:solidFill>
                <a:srgbClr val="000000"/>
              </a:solidFill>
              <a:highlight>
                <a:srgbClr val="FFFFFF"/>
              </a:highlight>
              <a:latin typeface="Courier New" panose="02070309020205020404" pitchFamily="49" charset="0"/>
            </a:endParaRPr>
          </a:p>
          <a:p>
            <a:endParaRPr lang="pt-BR" sz="1200" dirty="0">
              <a:solidFill>
                <a:srgbClr val="000000"/>
              </a:solidFill>
              <a:highlight>
                <a:srgbClr val="FFFFFF"/>
              </a:highlight>
              <a:latin typeface="Courier New" panose="02070309020205020404" pitchFamily="49" charset="0"/>
            </a:endParaRPr>
          </a:p>
          <a:p>
            <a:r>
              <a:rPr lang="pt-BR" sz="1200" dirty="0">
                <a:solidFill>
                  <a:srgbClr val="008000"/>
                </a:solidFill>
                <a:highlight>
                  <a:srgbClr val="FFFFFF"/>
                </a:highlight>
                <a:latin typeface="Courier New" panose="02070309020205020404" pitchFamily="49" charset="0"/>
              </a:rPr>
              <a:t># Features.</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x1 </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np</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random</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randn</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N</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a:t>
            </a:r>
            <a:r>
              <a:rPr lang="pt-BR" sz="1200" dirty="0">
                <a:solidFill>
                  <a:srgbClr val="FF0000"/>
                </a:solidFill>
                <a:highlight>
                  <a:srgbClr val="FFFFFF"/>
                </a:highlight>
                <a:latin typeface="Courier New" panose="02070309020205020404" pitchFamily="49" charset="0"/>
              </a:rPr>
              <a:t>1</a:t>
            </a:r>
            <a:r>
              <a:rPr lang="pt-BR" sz="1200" b="1" dirty="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x2 </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np</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random</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randn</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N</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a:t>
            </a:r>
            <a:r>
              <a:rPr lang="pt-BR" sz="1200" dirty="0">
                <a:solidFill>
                  <a:srgbClr val="FF0000"/>
                </a:solidFill>
                <a:highlight>
                  <a:srgbClr val="FFFFFF"/>
                </a:highlight>
                <a:latin typeface="Courier New" panose="02070309020205020404" pitchFamily="49" charset="0"/>
              </a:rPr>
              <a:t>1</a:t>
            </a:r>
            <a:r>
              <a:rPr lang="pt-BR" sz="1200" b="1" dirty="0" smtClean="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endParaRPr lang="pt-BR" sz="1200" dirty="0">
              <a:solidFill>
                <a:srgbClr val="000000"/>
              </a:solidFill>
              <a:highlight>
                <a:srgbClr val="FFFFFF"/>
              </a:highlight>
              <a:latin typeface="Courier New" panose="02070309020205020404" pitchFamily="49" charset="0"/>
            </a:endParaRPr>
          </a:p>
          <a:p>
            <a:r>
              <a:rPr lang="pt-BR" sz="1200" dirty="0">
                <a:solidFill>
                  <a:srgbClr val="008000"/>
                </a:solidFill>
                <a:highlight>
                  <a:srgbClr val="FFFFFF"/>
                </a:highlight>
                <a:latin typeface="Courier New" panose="02070309020205020404" pitchFamily="49" charset="0"/>
              </a:rPr>
              <a:t># Observable function.</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y_noisy </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x1 </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x2</a:t>
            </a:r>
            <a:r>
              <a:rPr lang="pt-BR" sz="1200" dirty="0" smtClean="0">
                <a:solidFill>
                  <a:srgbClr val="000000"/>
                </a:solidFill>
                <a:highlight>
                  <a:srgbClr val="FFFFFF"/>
                </a:highlight>
                <a:latin typeface="Courier New" panose="02070309020205020404" pitchFamily="49" charset="0"/>
              </a:rPr>
              <a:t> </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np</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random</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randn</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N</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a:t>
            </a:r>
            <a:r>
              <a:rPr lang="pt-BR" sz="1200" dirty="0">
                <a:solidFill>
                  <a:srgbClr val="FF0000"/>
                </a:solidFill>
                <a:highlight>
                  <a:srgbClr val="FFFFFF"/>
                </a:highlight>
                <a:latin typeface="Courier New" panose="02070309020205020404" pitchFamily="49" charset="0"/>
              </a:rPr>
              <a:t>1</a:t>
            </a:r>
            <a:r>
              <a:rPr lang="pt-BR" sz="1200" b="1" dirty="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endParaRPr lang="pt-BR" sz="1200" dirty="0">
              <a:solidFill>
                <a:srgbClr val="000000"/>
              </a:solidFill>
              <a:highlight>
                <a:srgbClr val="FFFFFF"/>
              </a:highlight>
              <a:latin typeface="Courier New" panose="02070309020205020404" pitchFamily="49" charset="0"/>
            </a:endParaRPr>
          </a:p>
          <a:p>
            <a:r>
              <a:rPr lang="pt-BR" sz="1200" dirty="0">
                <a:solidFill>
                  <a:srgbClr val="008000"/>
                </a:solidFill>
                <a:highlight>
                  <a:srgbClr val="FFFFFF"/>
                </a:highlight>
                <a:latin typeface="Courier New" panose="02070309020205020404" pitchFamily="49" charset="0"/>
              </a:rPr>
              <a:t># Maximum number of epochs.</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maxEpochs </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a:t>
            </a:r>
            <a:r>
              <a:rPr lang="pt-BR" sz="1200" dirty="0">
                <a:solidFill>
                  <a:srgbClr val="FF0000"/>
                </a:solidFill>
                <a:highlight>
                  <a:srgbClr val="FFFFFF"/>
                </a:highlight>
                <a:latin typeface="Courier New" panose="02070309020205020404" pitchFamily="49" charset="0"/>
              </a:rPr>
              <a:t>10000</a:t>
            </a:r>
            <a:endParaRPr lang="pt-BR" sz="1200" dirty="0">
              <a:solidFill>
                <a:srgbClr val="000000"/>
              </a:solidFill>
              <a:highlight>
                <a:srgbClr val="FFFFFF"/>
              </a:highlight>
              <a:latin typeface="Courier New" panose="02070309020205020404" pitchFamily="49" charset="0"/>
            </a:endParaRPr>
          </a:p>
          <a:p>
            <a:endParaRPr lang="pt-BR" sz="1200" dirty="0">
              <a:solidFill>
                <a:srgbClr val="000000"/>
              </a:solidFill>
              <a:highlight>
                <a:srgbClr val="FFFFFF"/>
              </a:highlight>
              <a:latin typeface="Courier New" panose="02070309020205020404" pitchFamily="49" charset="0"/>
            </a:endParaRPr>
          </a:p>
          <a:p>
            <a:r>
              <a:rPr lang="pt-BR" sz="1200" dirty="0">
                <a:solidFill>
                  <a:srgbClr val="008000"/>
                </a:solidFill>
                <a:highlight>
                  <a:srgbClr val="FFFFFF"/>
                </a:highlight>
                <a:latin typeface="Courier New" panose="02070309020205020404" pitchFamily="49" charset="0"/>
              </a:rPr>
              <a:t># Logarithmic search.</a:t>
            </a:r>
            <a:endParaRPr lang="pt-BR"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alphas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FF0000"/>
                </a:solidFill>
                <a:highlight>
                  <a:srgbClr val="FFFFFF"/>
                </a:highlight>
                <a:latin typeface="Courier New" panose="02070309020205020404" pitchFamily="49" charset="0"/>
              </a:rPr>
              <a:t>0.0001</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0.001</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0.01</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0.1</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1.0</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endParaRPr lang="pt-BR" sz="1200" dirty="0">
              <a:solidFill>
                <a:srgbClr val="000000"/>
              </a:solidFill>
              <a:highlight>
                <a:srgbClr val="FFFFFF"/>
              </a:highlight>
              <a:latin typeface="Courier New" panose="02070309020205020404" pitchFamily="49" charset="0"/>
            </a:endParaRPr>
          </a:p>
          <a:p>
            <a:r>
              <a:rPr lang="pt-BR" sz="1200" b="1" dirty="0">
                <a:solidFill>
                  <a:srgbClr val="0000FF"/>
                </a:solidFill>
                <a:highlight>
                  <a:srgbClr val="FFFFFF"/>
                </a:highlight>
                <a:latin typeface="Courier New" panose="02070309020205020404" pitchFamily="49" charset="0"/>
              </a:rPr>
              <a:t>for</a:t>
            </a:r>
            <a:r>
              <a:rPr lang="pt-BR" sz="1200" dirty="0">
                <a:solidFill>
                  <a:srgbClr val="000000"/>
                </a:solidFill>
                <a:highlight>
                  <a:srgbClr val="FFFFFF"/>
                </a:highlight>
                <a:latin typeface="Courier New" panose="02070309020205020404" pitchFamily="49" charset="0"/>
              </a:rPr>
              <a:t> i </a:t>
            </a:r>
            <a:r>
              <a:rPr lang="pt-BR" sz="1200" b="1" dirty="0">
                <a:solidFill>
                  <a:srgbClr val="0000FF"/>
                </a:solidFill>
                <a:highlight>
                  <a:srgbClr val="FFFFFF"/>
                </a:highlight>
                <a:latin typeface="Courier New" panose="02070309020205020404" pitchFamily="49" charset="0"/>
              </a:rPr>
              <a:t>in</a:t>
            </a:r>
            <a:r>
              <a:rPr lang="pt-BR" sz="1200" dirty="0">
                <a:solidFill>
                  <a:srgbClr val="000000"/>
                </a:solidFill>
                <a:highlight>
                  <a:srgbClr val="FFFFFF"/>
                </a:highlight>
                <a:latin typeface="Courier New" panose="02070309020205020404" pitchFamily="49" charset="0"/>
              </a:rPr>
              <a:t> range</a:t>
            </a:r>
            <a:r>
              <a:rPr lang="pt-BR" sz="1200" b="1" dirty="0">
                <a:solidFill>
                  <a:srgbClr val="000080"/>
                </a:solidFill>
                <a:highlight>
                  <a:srgbClr val="FFFFFF"/>
                </a:highlight>
                <a:latin typeface="Courier New" panose="02070309020205020404" pitchFamily="49" charset="0"/>
              </a:rPr>
              <a:t>(</a:t>
            </a:r>
            <a:r>
              <a:rPr lang="pt-BR" sz="1200" dirty="0">
                <a:solidFill>
                  <a:srgbClr val="FF0000"/>
                </a:solidFill>
                <a:highlight>
                  <a:srgbClr val="FFFFFF"/>
                </a:highlight>
                <a:latin typeface="Courier New" panose="02070309020205020404" pitchFamily="49" charset="0"/>
              </a:rPr>
              <a:t>0</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len</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alphas</a:t>
            </a:r>
            <a:r>
              <a:rPr lang="pt-BR" sz="1200" b="1" dirty="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    gd </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MyGD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alphas</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i</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maxEpochs</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a:t>
            </a:r>
            <a:r>
              <a:rPr lang="pt-BR" sz="1200" b="1" dirty="0">
                <a:solidFill>
                  <a:srgbClr val="000080"/>
                </a:solidFill>
                <a:highlight>
                  <a:srgbClr val="FFFFFF"/>
                </a:highlight>
                <a:latin typeface="Courier New" panose="02070309020205020404" pitchFamily="49" charset="0"/>
              </a:rPr>
              <a:t>[-</a:t>
            </a:r>
            <a:r>
              <a:rPr lang="pt-BR" sz="1200" dirty="0">
                <a:solidFill>
                  <a:srgbClr val="FF0000"/>
                </a:solidFill>
                <a:highlight>
                  <a:srgbClr val="FFFFFF"/>
                </a:highlight>
                <a:latin typeface="Courier New" panose="02070309020205020404" pitchFamily="49" charset="0"/>
              </a:rPr>
              <a:t>20.0</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a:t>
            </a:r>
            <a:r>
              <a:rPr lang="pt-BR" sz="1200" b="1" dirty="0">
                <a:solidFill>
                  <a:srgbClr val="000080"/>
                </a:solidFill>
                <a:highlight>
                  <a:srgbClr val="FFFFFF"/>
                </a:highlight>
                <a:latin typeface="Courier New" panose="02070309020205020404" pitchFamily="49" charset="0"/>
              </a:rPr>
              <a:t>-</a:t>
            </a:r>
            <a:r>
              <a:rPr lang="pt-BR" sz="1200" dirty="0">
                <a:solidFill>
                  <a:srgbClr val="FF0000"/>
                </a:solidFill>
                <a:highlight>
                  <a:srgbClr val="FFFFFF"/>
                </a:highlight>
                <a:latin typeface="Courier New" panose="02070309020205020404" pitchFamily="49" charset="0"/>
              </a:rPr>
              <a:t>20.0</a:t>
            </a:r>
            <a:r>
              <a:rPr lang="pt-BR" sz="1200" b="1" dirty="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    gd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fit</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X</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y_noisy</a:t>
            </a:r>
            <a:r>
              <a:rPr lang="pt-BR" sz="1200" b="1" dirty="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    scores</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append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gd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score</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X</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y_noisy</a:t>
            </a:r>
            <a:r>
              <a:rPr lang="pt-BR" sz="1200" b="1" dirty="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    interations</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append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gd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iteration</a:t>
            </a:r>
            <a:r>
              <a:rPr lang="pt-BR" sz="1200" b="1" dirty="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	</a:t>
            </a:r>
          </a:p>
          <a:p>
            <a:r>
              <a:rPr lang="pt-BR" sz="1200" dirty="0">
                <a:solidFill>
                  <a:srgbClr val="008000"/>
                </a:solidFill>
                <a:highlight>
                  <a:srgbClr val="FFFFFF"/>
                </a:highlight>
                <a:latin typeface="Courier New" panose="02070309020205020404" pitchFamily="49" charset="0"/>
              </a:rPr>
              <a:t># Fine-tuning the learning rate.</a:t>
            </a:r>
            <a:endParaRPr lang="pt-BR"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alphas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FF0000"/>
                </a:solidFill>
                <a:highlight>
                  <a:srgbClr val="FFFFFF"/>
                </a:highlight>
                <a:latin typeface="Courier New" panose="02070309020205020404" pitchFamily="49" charset="0"/>
              </a:rPr>
              <a:t>0.01</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0.1</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0.2</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0.3</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0.4</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0.5</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0.6</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0.7</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0.8</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0.9</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endParaRPr lang="pt-BR" sz="1200" dirty="0">
              <a:solidFill>
                <a:srgbClr val="000000"/>
              </a:solidFill>
              <a:highlight>
                <a:srgbClr val="FFFFFF"/>
              </a:highlight>
              <a:latin typeface="Courier New" panose="02070309020205020404" pitchFamily="49" charset="0"/>
            </a:endParaRPr>
          </a:p>
          <a:p>
            <a:r>
              <a:rPr lang="pt-BR" sz="1200" b="1" dirty="0">
                <a:solidFill>
                  <a:srgbClr val="0000FF"/>
                </a:solidFill>
                <a:highlight>
                  <a:srgbClr val="FFFFFF"/>
                </a:highlight>
                <a:latin typeface="Courier New" panose="02070309020205020404" pitchFamily="49" charset="0"/>
              </a:rPr>
              <a:t>for</a:t>
            </a:r>
            <a:r>
              <a:rPr lang="pt-BR" sz="1200" dirty="0">
                <a:solidFill>
                  <a:srgbClr val="000000"/>
                </a:solidFill>
                <a:highlight>
                  <a:srgbClr val="FFFFFF"/>
                </a:highlight>
                <a:latin typeface="Courier New" panose="02070309020205020404" pitchFamily="49" charset="0"/>
              </a:rPr>
              <a:t> i </a:t>
            </a:r>
            <a:r>
              <a:rPr lang="pt-BR" sz="1200" b="1" dirty="0">
                <a:solidFill>
                  <a:srgbClr val="0000FF"/>
                </a:solidFill>
                <a:highlight>
                  <a:srgbClr val="FFFFFF"/>
                </a:highlight>
                <a:latin typeface="Courier New" panose="02070309020205020404" pitchFamily="49" charset="0"/>
              </a:rPr>
              <a:t>in</a:t>
            </a:r>
            <a:r>
              <a:rPr lang="pt-BR" sz="1200" dirty="0">
                <a:solidFill>
                  <a:srgbClr val="000000"/>
                </a:solidFill>
                <a:highlight>
                  <a:srgbClr val="FFFFFF"/>
                </a:highlight>
                <a:latin typeface="Courier New" panose="02070309020205020404" pitchFamily="49" charset="0"/>
              </a:rPr>
              <a:t> range</a:t>
            </a:r>
            <a:r>
              <a:rPr lang="pt-BR" sz="1200" b="1" dirty="0">
                <a:solidFill>
                  <a:srgbClr val="000080"/>
                </a:solidFill>
                <a:highlight>
                  <a:srgbClr val="FFFFFF"/>
                </a:highlight>
                <a:latin typeface="Courier New" panose="02070309020205020404" pitchFamily="49" charset="0"/>
              </a:rPr>
              <a:t>(</a:t>
            </a:r>
            <a:r>
              <a:rPr lang="pt-BR" sz="1200" dirty="0">
                <a:solidFill>
                  <a:srgbClr val="FF0000"/>
                </a:solidFill>
                <a:highlight>
                  <a:srgbClr val="FFFFFF"/>
                </a:highlight>
                <a:latin typeface="Courier New" panose="02070309020205020404" pitchFamily="49" charset="0"/>
              </a:rPr>
              <a:t>0</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len</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alphas</a:t>
            </a:r>
            <a:r>
              <a:rPr lang="pt-BR" sz="1200" b="1" dirty="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    gd </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MyGD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alphas</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i</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maxEpochs</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a:t>
            </a:r>
            <a:r>
              <a:rPr lang="pt-BR" sz="1200" b="1" dirty="0">
                <a:solidFill>
                  <a:srgbClr val="000080"/>
                </a:solidFill>
                <a:highlight>
                  <a:srgbClr val="FFFFFF"/>
                </a:highlight>
                <a:latin typeface="Courier New" panose="02070309020205020404" pitchFamily="49" charset="0"/>
              </a:rPr>
              <a:t>[-</a:t>
            </a:r>
            <a:r>
              <a:rPr lang="pt-BR" sz="1200" dirty="0">
                <a:solidFill>
                  <a:srgbClr val="FF0000"/>
                </a:solidFill>
                <a:highlight>
                  <a:srgbClr val="FFFFFF"/>
                </a:highlight>
                <a:latin typeface="Courier New" panose="02070309020205020404" pitchFamily="49" charset="0"/>
              </a:rPr>
              <a:t>20.0</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a:t>
            </a:r>
            <a:r>
              <a:rPr lang="pt-BR" sz="1200" b="1" dirty="0">
                <a:solidFill>
                  <a:srgbClr val="000080"/>
                </a:solidFill>
                <a:highlight>
                  <a:srgbClr val="FFFFFF"/>
                </a:highlight>
                <a:latin typeface="Courier New" panose="02070309020205020404" pitchFamily="49" charset="0"/>
              </a:rPr>
              <a:t>-</a:t>
            </a:r>
            <a:r>
              <a:rPr lang="pt-BR" sz="1200" dirty="0">
                <a:solidFill>
                  <a:srgbClr val="FF0000"/>
                </a:solidFill>
                <a:highlight>
                  <a:srgbClr val="FFFFFF"/>
                </a:highlight>
                <a:latin typeface="Courier New" panose="02070309020205020404" pitchFamily="49" charset="0"/>
              </a:rPr>
              <a:t>20.0</a:t>
            </a:r>
            <a:r>
              <a:rPr lang="pt-BR" sz="1200" b="1" dirty="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    gd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fit</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X</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y_noisy</a:t>
            </a:r>
            <a:r>
              <a:rPr lang="pt-BR" sz="1200" b="1" dirty="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    scores</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append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gd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score</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X</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y_noisy</a:t>
            </a:r>
            <a:r>
              <a:rPr lang="pt-BR" sz="1200" b="1" dirty="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    interations</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append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gd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iteration</a:t>
            </a:r>
            <a:r>
              <a:rPr lang="pt-BR" sz="1200" b="1" dirty="0" smtClean="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p:txBody>
      </p:sp>
      <p:sp>
        <p:nvSpPr>
          <p:cNvPr id="12" name="Down Arrow 11"/>
          <p:cNvSpPr/>
          <p:nvPr/>
        </p:nvSpPr>
        <p:spPr>
          <a:xfrm>
            <a:off x="8246221" y="3465107"/>
            <a:ext cx="1966823" cy="510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3" name="TextBox 12"/>
              <p:cNvSpPr txBox="1"/>
              <p:nvPr/>
            </p:nvSpPr>
            <p:spPr>
              <a:xfrm>
                <a:off x="10124144" y="3452407"/>
                <a:ext cx="1866900" cy="523220"/>
              </a:xfrm>
              <a:prstGeom prst="rect">
                <a:avLst/>
              </a:prstGeom>
              <a:noFill/>
            </p:spPr>
            <p:txBody>
              <a:bodyPr wrap="square" rtlCol="0">
                <a:spAutoFit/>
              </a:bodyPr>
              <a:lstStyle/>
              <a:p>
                <a:pPr algn="ctr"/>
                <a:r>
                  <a:rPr lang="pt-BR" sz="1400" dirty="0" smtClean="0"/>
                  <a:t>Ajuste fine em torno do melhor valor de </a:t>
                </a:r>
                <a14:m>
                  <m:oMath xmlns:m="http://schemas.openxmlformats.org/officeDocument/2006/math">
                    <m:r>
                      <a:rPr lang="pt-BR" sz="1400" i="1" smtClean="0">
                        <a:latin typeface="Cambria Math" panose="02040503050406030204" pitchFamily="18" charset="0"/>
                        <a:ea typeface="Cambria Math" panose="02040503050406030204" pitchFamily="18" charset="0"/>
                      </a:rPr>
                      <m:t>𝛼</m:t>
                    </m:r>
                  </m:oMath>
                </a14:m>
                <a:endParaRPr lang="pt-BR" sz="1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0124144" y="3452407"/>
                <a:ext cx="1866900" cy="523220"/>
              </a:xfrm>
              <a:prstGeom prst="rect">
                <a:avLst/>
              </a:prstGeom>
              <a:blipFill rotWithShape="0">
                <a:blip r:embed="rId6"/>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36063239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96600" cy="1325563"/>
          </a:xfrm>
        </p:spPr>
        <p:txBody>
          <a:bodyPr/>
          <a:lstStyle/>
          <a:p>
            <a:r>
              <a:rPr lang="pt-BR" dirty="0"/>
              <a:t>Ajuste do </a:t>
            </a:r>
            <a:r>
              <a:rPr lang="pt-BR" dirty="0" smtClean="0"/>
              <a:t>Passo </a:t>
            </a:r>
            <a:r>
              <a:rPr lang="pt-BR" dirty="0"/>
              <a:t>de </a:t>
            </a:r>
            <a:r>
              <a:rPr lang="pt-BR" dirty="0" smtClean="0"/>
              <a:t>Aprendizagem por Redução Programada</a:t>
            </a:r>
            <a:endParaRPr lang="nl-BE" dirty="0"/>
          </a:p>
        </p:txBody>
      </p:sp>
      <p:sp>
        <p:nvSpPr>
          <p:cNvPr id="3" name="Content Placeholder 2"/>
          <p:cNvSpPr>
            <a:spLocks noGrp="1"/>
          </p:cNvSpPr>
          <p:nvPr>
            <p:ph idx="1"/>
          </p:nvPr>
        </p:nvSpPr>
        <p:spPr>
          <a:xfrm>
            <a:off x="838199" y="1975522"/>
            <a:ext cx="8518965" cy="4807528"/>
          </a:xfrm>
        </p:spPr>
        <p:txBody>
          <a:bodyPr>
            <a:normAutofit fontScale="85000" lnSpcReduction="20000"/>
          </a:bodyPr>
          <a:lstStyle/>
          <a:p>
            <a:pPr algn="just"/>
            <a:r>
              <a:rPr lang="pt-BR" sz="3200" dirty="0"/>
              <a:t>No treinamento com o gradiente descendente, </a:t>
            </a:r>
            <a:r>
              <a:rPr lang="pt-BR" sz="3200" dirty="0" smtClean="0"/>
              <a:t>geralmente, </a:t>
            </a:r>
            <a:r>
              <a:rPr lang="pt-BR" sz="3200" dirty="0"/>
              <a:t>é útil </a:t>
            </a:r>
            <a:r>
              <a:rPr lang="pt-BR" sz="3200" dirty="0" smtClean="0"/>
              <a:t>se diminuir </a:t>
            </a:r>
            <a:r>
              <a:rPr lang="pt-BR" sz="3200" dirty="0"/>
              <a:t>a taxa de aprendizado ao longo do tempo</a:t>
            </a:r>
            <a:r>
              <a:rPr lang="pt-BR" sz="3200" dirty="0" smtClean="0"/>
              <a:t>.</a:t>
            </a:r>
            <a:endParaRPr lang="nl-BE" sz="3200" dirty="0" smtClean="0"/>
          </a:p>
          <a:p>
            <a:pPr algn="just"/>
            <a:r>
              <a:rPr lang="nl-BE" sz="3200" dirty="0" smtClean="0"/>
              <a:t>Seria </a:t>
            </a:r>
            <a:r>
              <a:rPr lang="nl-BE" sz="3200" dirty="0"/>
              <a:t>interessante que no </a:t>
            </a:r>
            <a:r>
              <a:rPr lang="nl-BE" sz="3200" dirty="0" smtClean="0"/>
              <a:t>início </a:t>
            </a:r>
            <a:r>
              <a:rPr lang="nl-BE" sz="3200" dirty="0"/>
              <a:t>do treinamento o algoritmo desse passos largos e aprendesse mais rápido e conforme ele se aproximasse do </a:t>
            </a:r>
            <a:r>
              <a:rPr lang="nl-BE" sz="3200" dirty="0" smtClean="0"/>
              <a:t>ponto de mínimo</a:t>
            </a:r>
            <a:r>
              <a:rPr lang="nl-BE" sz="3200" dirty="0"/>
              <a:t>, gostaríamos que ele desse passos mais curtos para não </a:t>
            </a:r>
            <a:r>
              <a:rPr lang="nl-BE" sz="3200" dirty="0" smtClean="0"/>
              <a:t>ultrapassá-lo (muito benéfico para GDE e Mini-batch, veja a figura ao lado).</a:t>
            </a:r>
            <a:endParaRPr lang="nl-BE" sz="3200" dirty="0"/>
          </a:p>
          <a:p>
            <a:pPr algn="just"/>
            <a:r>
              <a:rPr lang="pt-BR" sz="3200" dirty="0"/>
              <a:t>Portanto, para se </a:t>
            </a:r>
            <a:r>
              <a:rPr lang="pt-BR" sz="3200" dirty="0" smtClean="0"/>
              <a:t>garantir a convergência e </a:t>
            </a:r>
            <a:r>
              <a:rPr lang="pt-BR" sz="3200" dirty="0"/>
              <a:t>evitar </a:t>
            </a:r>
            <a:r>
              <a:rPr lang="pt-BR" sz="3200" dirty="0" smtClean="0"/>
              <a:t>oscilações em torno do ponto de mínimo, </a:t>
            </a:r>
            <a:r>
              <a:rPr lang="pt-BR" sz="3200" dirty="0"/>
              <a:t>o passo de aprendizagem é geralmente variado durante o treinamento, de acordo com um </a:t>
            </a:r>
            <a:r>
              <a:rPr lang="pt-BR" sz="3200" b="1" i="1" dirty="0"/>
              <a:t>esquema de variação (em etapas) do passo de </a:t>
            </a:r>
            <a:r>
              <a:rPr lang="pt-BR" sz="3200" b="1" i="1" dirty="0" smtClean="0"/>
              <a:t>aprendizagem</a:t>
            </a:r>
            <a:r>
              <a:rPr lang="pt-BR" sz="3200" dirty="0" smtClean="0"/>
              <a:t>, também chamado de </a:t>
            </a:r>
            <a:r>
              <a:rPr lang="pt-BR" sz="3200" b="1" i="1" dirty="0" smtClean="0"/>
              <a:t>redução programada</a:t>
            </a:r>
            <a:r>
              <a:rPr lang="pt-BR" sz="3200" dirty="0" smtClean="0"/>
              <a:t>.</a:t>
            </a:r>
            <a:endParaRPr lang="nl-BE" sz="3200" dirty="0"/>
          </a:p>
        </p:txBody>
      </p:sp>
      <p:pic>
        <p:nvPicPr>
          <p:cNvPr id="4" name="Picture 3"/>
          <p:cNvPicPr>
            <a:picLocks noChangeAspect="1"/>
          </p:cNvPicPr>
          <p:nvPr/>
        </p:nvPicPr>
        <p:blipFill rotWithShape="1">
          <a:blip r:embed="rId3"/>
          <a:srcRect l="3536" t="8173" r="9081" b="3809"/>
          <a:stretch/>
        </p:blipFill>
        <p:spPr>
          <a:xfrm>
            <a:off x="9357165" y="2620098"/>
            <a:ext cx="2719679" cy="2739433"/>
          </a:xfrm>
          <a:prstGeom prst="rect">
            <a:avLst/>
          </a:prstGeom>
        </p:spPr>
      </p:pic>
    </p:spTree>
    <p:extLst>
      <p:ext uri="{BB962C8B-B14F-4D97-AF65-F5344CB8AC3E}">
        <p14:creationId xmlns:p14="http://schemas.microsoft.com/office/powerpoint/2010/main" val="1468329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663"/>
            <a:ext cx="10896600" cy="1325563"/>
          </a:xfrm>
        </p:spPr>
        <p:txBody>
          <a:bodyPr/>
          <a:lstStyle/>
          <a:p>
            <a:r>
              <a:rPr lang="pt-BR" dirty="0"/>
              <a:t>Ajuste do Passo de Aprendizagem por Redução Programada</a:t>
            </a:r>
            <a:endParaRPr lang="nl-BE" dirty="0"/>
          </a:p>
        </p:txBody>
      </p:sp>
      <p:sp>
        <p:nvSpPr>
          <p:cNvPr id="3" name="Content Placeholder 2"/>
          <p:cNvSpPr>
            <a:spLocks noGrp="1"/>
          </p:cNvSpPr>
          <p:nvPr>
            <p:ph idx="1"/>
          </p:nvPr>
        </p:nvSpPr>
        <p:spPr>
          <a:xfrm>
            <a:off x="838199" y="1796716"/>
            <a:ext cx="11129211" cy="4957009"/>
          </a:xfrm>
        </p:spPr>
        <p:txBody>
          <a:bodyPr>
            <a:normAutofit fontScale="85000" lnSpcReduction="20000"/>
          </a:bodyPr>
          <a:lstStyle/>
          <a:p>
            <a:pPr algn="just"/>
            <a:r>
              <a:rPr lang="pt-BR" dirty="0" smtClean="0"/>
              <a:t>Na </a:t>
            </a:r>
            <a:r>
              <a:rPr lang="pt-BR" b="1" dirty="0" smtClean="0"/>
              <a:t>redução programada</a:t>
            </a:r>
            <a:r>
              <a:rPr lang="pt-BR" dirty="0"/>
              <a:t>,</a:t>
            </a:r>
            <a:r>
              <a:rPr lang="pt-BR" dirty="0" smtClean="0"/>
              <a:t> </a:t>
            </a:r>
            <a:r>
              <a:rPr lang="pt-BR" dirty="0"/>
              <a:t>o passo de aprendizagem tem seu valor diminuído ao longo do </a:t>
            </a:r>
            <a:r>
              <a:rPr lang="pt-BR" dirty="0" smtClean="0"/>
              <a:t>tempo, </a:t>
            </a:r>
            <a:r>
              <a:rPr lang="pt-BR" dirty="0"/>
              <a:t>ou seja, ao longo do processo de </a:t>
            </a:r>
            <a:r>
              <a:rPr lang="pt-BR" dirty="0" smtClean="0"/>
              <a:t>treinamento (épocas </a:t>
            </a:r>
            <a:r>
              <a:rPr lang="pt-BR" dirty="0"/>
              <a:t>ou iterações).</a:t>
            </a:r>
          </a:p>
          <a:p>
            <a:pPr algn="just"/>
            <a:r>
              <a:rPr lang="pt-BR" dirty="0"/>
              <a:t>Uma desvantagem é que os </a:t>
            </a:r>
            <a:r>
              <a:rPr lang="pt-BR" dirty="0" smtClean="0"/>
              <a:t>hiperparâmetros </a:t>
            </a:r>
            <a:r>
              <a:rPr lang="pt-BR" dirty="0"/>
              <a:t>desses esquemas devem ser manualmente ajustados previamente e dependem do problema e do modelo adotado. Portanto, cai-se de certa forma, </a:t>
            </a:r>
            <a:r>
              <a:rPr lang="pt-BR" dirty="0" smtClean="0"/>
              <a:t>novamente, no </a:t>
            </a:r>
            <a:r>
              <a:rPr lang="pt-BR" dirty="0"/>
              <a:t>problema da tentativa e erro.</a:t>
            </a:r>
          </a:p>
          <a:p>
            <a:pPr algn="just"/>
            <a:r>
              <a:rPr lang="pt-BR" dirty="0"/>
              <a:t>O ajuste dos </a:t>
            </a:r>
            <a:r>
              <a:rPr lang="pt-BR" dirty="0" smtClean="0"/>
              <a:t>hiperparâmetros </a:t>
            </a:r>
            <a:r>
              <a:rPr lang="pt-BR" dirty="0"/>
              <a:t>dos esquemas de </a:t>
            </a:r>
            <a:r>
              <a:rPr lang="pt-BR" dirty="0" smtClean="0"/>
              <a:t>redução programada </a:t>
            </a:r>
            <a:r>
              <a:rPr lang="pt-BR" dirty="0"/>
              <a:t>é </a:t>
            </a:r>
            <a:r>
              <a:rPr lang="pt-BR" dirty="0" smtClean="0"/>
              <a:t>muitas vezes custoso.</a:t>
            </a:r>
          </a:p>
          <a:p>
            <a:pPr algn="just"/>
            <a:r>
              <a:rPr lang="pt-BR" dirty="0" smtClean="0"/>
              <a:t>Saber </a:t>
            </a:r>
            <a:r>
              <a:rPr lang="pt-BR" dirty="0"/>
              <a:t>quando diminuir o passo de aprendizagem </a:t>
            </a:r>
            <a:r>
              <a:rPr lang="pt-BR" dirty="0" smtClean="0"/>
              <a:t>também pode </a:t>
            </a:r>
            <a:r>
              <a:rPr lang="pt-BR" dirty="0"/>
              <a:t>ser complicado: </a:t>
            </a:r>
          </a:p>
          <a:p>
            <a:pPr lvl="1">
              <a:buFont typeface="Wingdings" panose="05000000000000000000" pitchFamily="2" charset="2"/>
              <a:buChar char="§"/>
            </a:pPr>
            <a:r>
              <a:rPr lang="pt-BR" dirty="0"/>
              <a:t>Se diminuirmos um grande passo lentamente, </a:t>
            </a:r>
            <a:r>
              <a:rPr lang="pt-BR" dirty="0" smtClean="0"/>
              <a:t>o algoritmo pode estar desperdiçando </a:t>
            </a:r>
            <a:r>
              <a:rPr lang="pt-BR" dirty="0"/>
              <a:t>tempo saltando caoticamente com pouca melhoria </a:t>
            </a:r>
            <a:r>
              <a:rPr lang="pt-BR" dirty="0" smtClean="0"/>
              <a:t>no desempenho por </a:t>
            </a:r>
            <a:r>
              <a:rPr lang="pt-BR" dirty="0"/>
              <a:t>um longo tempo. </a:t>
            </a:r>
          </a:p>
          <a:p>
            <a:pPr lvl="1">
              <a:buFont typeface="Wingdings" panose="05000000000000000000" pitchFamily="2" charset="2"/>
              <a:buChar char="§"/>
            </a:pPr>
            <a:r>
              <a:rPr lang="pt-BR" dirty="0"/>
              <a:t>Por outro lado, se diminuirmos o passo de forma muito agressiva, o modelo irá parar de aprender muito rapidamente, pois o passo vai fazer com que </a:t>
            </a:r>
            <a:r>
              <a:rPr lang="pt-BR" dirty="0" smtClean="0"/>
              <a:t>a atualização diminua </a:t>
            </a:r>
            <a:r>
              <a:rPr lang="pt-BR" dirty="0"/>
              <a:t>rapidamente, incapacitando-o de alcançar o mínimo</a:t>
            </a:r>
            <a:r>
              <a:rPr lang="pt-BR" dirty="0" smtClean="0"/>
              <a:t>.</a:t>
            </a:r>
            <a:endParaRPr lang="pt-BR" dirty="0"/>
          </a:p>
          <a:p>
            <a:pPr algn="just"/>
            <a:r>
              <a:rPr lang="pt-BR" dirty="0"/>
              <a:t>Outra desvantagem é que o mesmo passo de </a:t>
            </a:r>
            <a:r>
              <a:rPr lang="pt-BR" dirty="0" smtClean="0"/>
              <a:t>aprendizagem </a:t>
            </a:r>
            <a:r>
              <a:rPr lang="pt-BR" dirty="0"/>
              <a:t>é aplicado ao ajuste de todos os </a:t>
            </a:r>
            <a:r>
              <a:rPr lang="pt-BR" dirty="0" smtClean="0"/>
              <a:t>pesos (assim como no ajuste manual).</a:t>
            </a:r>
            <a:endParaRPr lang="pt-BR" dirty="0"/>
          </a:p>
          <a:p>
            <a:pPr algn="just"/>
            <a:r>
              <a:rPr lang="pt-BR" b="1" dirty="0"/>
              <a:t>Exemplos</a:t>
            </a:r>
            <a:r>
              <a:rPr lang="pt-BR" dirty="0" smtClean="0"/>
              <a:t>: </a:t>
            </a:r>
            <a:r>
              <a:rPr lang="pt-BR" dirty="0"/>
              <a:t>d</a:t>
            </a:r>
            <a:r>
              <a:rPr lang="pt-BR" dirty="0" smtClean="0"/>
              <a:t>ecaimento </a:t>
            </a:r>
            <a:r>
              <a:rPr lang="pt-BR" dirty="0"/>
              <a:t>exponencial, </a:t>
            </a:r>
            <a:r>
              <a:rPr lang="pt-BR" dirty="0" smtClean="0"/>
              <a:t>por </a:t>
            </a:r>
            <a:r>
              <a:rPr lang="pt-BR" dirty="0"/>
              <a:t>etapas, </a:t>
            </a:r>
            <a:r>
              <a:rPr lang="pt-BR" dirty="0" smtClean="0"/>
              <a:t>temporal, etc</a:t>
            </a:r>
            <a:r>
              <a:rPr lang="pt-BR" dirty="0"/>
              <a:t>. </a:t>
            </a:r>
          </a:p>
        </p:txBody>
      </p:sp>
    </p:spTree>
    <p:extLst>
      <p:ext uri="{BB962C8B-B14F-4D97-AF65-F5344CB8AC3E}">
        <p14:creationId xmlns:p14="http://schemas.microsoft.com/office/powerpoint/2010/main" val="3312582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1137900" cy="1118770"/>
          </a:xfrm>
        </p:spPr>
        <p:txBody>
          <a:bodyPr>
            <a:normAutofit fontScale="90000"/>
          </a:bodyPr>
          <a:lstStyle/>
          <a:p>
            <a:r>
              <a:rPr lang="pt-BR" dirty="0"/>
              <a:t>Ajuste do Passo de Aprendizagem por Redução Programada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38288"/>
                <a:ext cx="11137900" cy="5319712"/>
              </a:xfrm>
            </p:spPr>
            <p:txBody>
              <a:bodyPr>
                <a:normAutofit fontScale="92500" lnSpcReduction="20000"/>
              </a:bodyPr>
              <a:lstStyle/>
              <a:p>
                <a:r>
                  <a:rPr lang="pt-BR" dirty="0" smtClean="0"/>
                  <a:t>Os três </a:t>
                </a:r>
                <a:r>
                  <a:rPr lang="pt-BR" dirty="0"/>
                  <a:t>tipos </a:t>
                </a:r>
                <a:r>
                  <a:rPr lang="pt-BR" dirty="0" smtClean="0"/>
                  <a:t>mais comuns </a:t>
                </a:r>
                <a:r>
                  <a:rPr lang="pt-BR" dirty="0"/>
                  <a:t>de implementação da redução programada </a:t>
                </a:r>
                <a:r>
                  <a:rPr lang="pt-BR" dirty="0" smtClean="0"/>
                  <a:t>do passo de aprendizagem são:</a:t>
                </a:r>
              </a:p>
              <a:p>
                <a:pPr lvl="1">
                  <a:buFont typeface="Wingdings" panose="05000000000000000000" pitchFamily="2" charset="2"/>
                  <a:buChar char="§"/>
                </a:pPr>
                <a:r>
                  <a:rPr lang="pt-BR" b="1" dirty="0" smtClean="0"/>
                  <a:t>Decaimento gradual</a:t>
                </a:r>
                <a:r>
                  <a:rPr lang="pt-BR" dirty="0" smtClean="0"/>
                  <a:t>: também conhecido como </a:t>
                </a:r>
                <a:r>
                  <a:rPr lang="pt-BR" b="1" i="1" dirty="0" smtClean="0"/>
                  <a:t>decaimento </a:t>
                </a:r>
                <a:r>
                  <a:rPr lang="pt-BR" b="1" i="1" dirty="0"/>
                  <a:t>por etapas </a:t>
                </a:r>
                <a:r>
                  <a:rPr lang="pt-BR" dirty="0"/>
                  <a:t>ou </a:t>
                </a:r>
                <a:r>
                  <a:rPr lang="pt-BR" b="1" i="1" dirty="0" smtClean="0"/>
                  <a:t>por degraus</a:t>
                </a:r>
                <a:r>
                  <a:rPr lang="pt-BR" dirty="0" smtClean="0"/>
                  <a:t>. Ele reduz </a:t>
                </a:r>
                <a:r>
                  <a:rPr lang="pt-BR" dirty="0"/>
                  <a:t>a taxa de </a:t>
                </a:r>
                <a:r>
                  <a:rPr lang="pt-BR" dirty="0" smtClean="0"/>
                  <a:t>aprendizagem </a:t>
                </a:r>
                <a:r>
                  <a:rPr lang="pt-BR" dirty="0"/>
                  <a:t>de </a:t>
                </a:r>
                <a:r>
                  <a:rPr lang="pt-BR" dirty="0" smtClean="0"/>
                  <a:t>um fator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smtClean="0"/>
                  <a:t> a </a:t>
                </a:r>
                <a:r>
                  <a:rPr lang="pt-BR" dirty="0"/>
                  <a:t>cada número pré-definido de iterações ou </a:t>
                </a:r>
                <a:r>
                  <a:rPr lang="pt-BR" dirty="0" smtClean="0"/>
                  <a:t>épocas, </a:t>
                </a:r>
                <a14:m>
                  <m:oMath xmlns:m="http://schemas.openxmlformats.org/officeDocument/2006/math">
                    <m:r>
                      <a:rPr lang="pt-BR" i="1" smtClean="0">
                        <a:latin typeface="Cambria Math" panose="02040503050406030204" pitchFamily="18" charset="0"/>
                        <a:ea typeface="Cambria Math" panose="02040503050406030204" pitchFamily="18" charset="0"/>
                      </a:rPr>
                      <m:t>𝛽</m:t>
                    </m:r>
                  </m:oMath>
                </a14:m>
                <a:r>
                  <a:rPr lang="pt-BR" dirty="0" smtClean="0"/>
                  <a:t>. Um valor típico para </a:t>
                </a:r>
                <a:r>
                  <a:rPr lang="pt-BR" dirty="0"/>
                  <a:t>reduzir a taxa de aprendizado </a:t>
                </a:r>
                <a:r>
                  <a:rPr lang="pt-BR" dirty="0" smtClean="0"/>
                  <a:t>é de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α</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0.5</m:t>
                    </m:r>
                  </m:oMath>
                </a14:m>
                <a:r>
                  <a:rPr lang="pt-BR" dirty="0" smtClean="0"/>
                  <a:t> </a:t>
                </a:r>
                <a:r>
                  <a:rPr lang="pt-BR" dirty="0"/>
                  <a:t>a cada número pré-definido de épocas</a:t>
                </a:r>
                <a:r>
                  <a:rPr lang="pt-BR" dirty="0" smtClean="0"/>
                  <a:t>.</a:t>
                </a:r>
              </a:p>
              <a:p>
                <a:pPr lvl="1">
                  <a:buFont typeface="Wingdings" panose="05000000000000000000" pitchFamily="2" charset="2"/>
                  <a:buChar char="§"/>
                </a:pPr>
                <a:r>
                  <a:rPr lang="pt-BR" b="1" dirty="0" smtClean="0"/>
                  <a:t>Decaimento exponencial</a:t>
                </a:r>
                <a:r>
                  <a:rPr lang="pt-BR" dirty="0" smtClean="0"/>
                  <a:t>: </a:t>
                </a:r>
                <a:r>
                  <a:rPr lang="pt-BR" dirty="0"/>
                  <a:t>tem a forma </a:t>
                </a:r>
                <a:r>
                  <a:rPr lang="pt-BR" dirty="0" smtClean="0"/>
                  <a:t>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0</m:t>
                        </m:r>
                      </m:sub>
                    </m:sSub>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𝑒</m:t>
                        </m:r>
                      </m:e>
                      <m:sup>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𝑘𝑡</m:t>
                        </m:r>
                      </m:sup>
                    </m:sSup>
                  </m:oMath>
                </a14:m>
                <a:r>
                  <a:rPr lang="pt-BR" dirty="0" smtClean="0"/>
                  <a:t>, </a:t>
                </a: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a:t>
                </a:r>
                <a:r>
                  <a:rPr lang="pt-BR" dirty="0"/>
                  <a:t>são 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 </a:t>
                </a:r>
                <a:r>
                  <a:rPr lang="pt-BR" dirty="0" smtClean="0"/>
                  <a:t>(pode-se se </a:t>
                </a:r>
                <a:r>
                  <a:rPr lang="pt-BR" dirty="0"/>
                  <a:t>usar </a:t>
                </a:r>
                <a:r>
                  <a:rPr lang="pt-BR" dirty="0" smtClean="0"/>
                  <a:t>também o número de épocas).</a:t>
                </a:r>
              </a:p>
              <a:p>
                <a:pPr lvl="1">
                  <a:buFont typeface="Wingdings" panose="05000000000000000000" pitchFamily="2" charset="2"/>
                  <a:buChar char="§"/>
                </a:pPr>
                <a:r>
                  <a:rPr lang="pt-BR" b="1" dirty="0"/>
                  <a:t>D</a:t>
                </a:r>
                <a:r>
                  <a:rPr lang="pt-BR" b="1" dirty="0" smtClean="0"/>
                  <a:t>ecaimento </a:t>
                </a:r>
                <a14:m>
                  <m:oMath xmlns:m="http://schemas.openxmlformats.org/officeDocument/2006/math">
                    <m:f>
                      <m:fPr>
                        <m:type m:val="skw"/>
                        <m:ctrlPr>
                          <a:rPr lang="pt-BR" b="1" i="1" smtClean="0">
                            <a:latin typeface="Cambria Math" panose="02040503050406030204" pitchFamily="18" charset="0"/>
                          </a:rPr>
                        </m:ctrlPr>
                      </m:fPr>
                      <m:num>
                        <m:r>
                          <a:rPr lang="pt-BR" b="1" i="1" smtClean="0">
                            <a:latin typeface="Cambria Math" panose="02040503050406030204" pitchFamily="18" charset="0"/>
                          </a:rPr>
                          <m:t>𝟏</m:t>
                        </m:r>
                      </m:num>
                      <m:den>
                        <m:r>
                          <a:rPr lang="pt-BR" b="1" i="1" smtClean="0">
                            <a:latin typeface="Cambria Math" panose="02040503050406030204" pitchFamily="18" charset="0"/>
                          </a:rPr>
                          <m:t>𝒕</m:t>
                        </m:r>
                      </m:den>
                    </m:f>
                  </m:oMath>
                </a14:m>
                <a:r>
                  <a:rPr lang="pt-BR" dirty="0" smtClean="0"/>
                  <a:t>:  ou </a:t>
                </a:r>
                <a:r>
                  <a:rPr lang="pt-BR" b="1" i="1" dirty="0" smtClean="0"/>
                  <a:t>temporal</a:t>
                </a:r>
                <a:r>
                  <a:rPr lang="pt-BR" dirty="0" smtClean="0"/>
                  <a:t>, tem </a:t>
                </a:r>
                <a:r>
                  <a:rPr lang="pt-BR" dirty="0"/>
                  <a:t>a forma 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f>
                      <m:fPr>
                        <m:type m:val="skw"/>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num>
                      <m:den>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𝑘𝑡</m:t>
                            </m:r>
                          </m:e>
                        </m:d>
                      </m:den>
                    </m:f>
                  </m:oMath>
                </a14:m>
                <a:r>
                  <a:rPr lang="pt-BR" dirty="0" smtClean="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são </a:t>
                </a:r>
                <a14:m>
                  <m:oMath xmlns:m="http://schemas.openxmlformats.org/officeDocument/2006/math">
                    <m:r>
                      <a:rPr lang="pt-BR" i="1">
                        <a:latin typeface="Cambria Math" panose="02040503050406030204" pitchFamily="18" charset="0"/>
                        <a:ea typeface="Cambria Math" panose="02040503050406030204" pitchFamily="18" charset="0"/>
                      </a:rPr>
                      <m:t>𝑘</m:t>
                    </m:r>
                    <m:r>
                      <a:rPr lang="pt-BR" i="1">
                        <a:latin typeface="Cambria Math" panose="02040503050406030204" pitchFamily="18" charset="0"/>
                        <a:ea typeface="Cambria Math" panose="02040503050406030204" pitchFamily="18" charset="0"/>
                      </a:rPr>
                      <m:t> </m:t>
                    </m:r>
                  </m:oMath>
                </a14:m>
                <a:r>
                  <a:rPr lang="pt-BR" dirty="0"/>
                  <a:t>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a:t>
                </a:r>
              </a:p>
              <a:p>
                <a:r>
                  <a:rPr lang="pt-BR" dirty="0"/>
                  <a:t>Na prática, </a:t>
                </a:r>
                <a:r>
                  <a:rPr lang="pt-BR" dirty="0" smtClean="0"/>
                  <a:t>o </a:t>
                </a:r>
                <a:r>
                  <a:rPr lang="pt-BR" b="1" i="1" dirty="0" smtClean="0"/>
                  <a:t>decaimento gradual </a:t>
                </a:r>
                <a:r>
                  <a:rPr lang="pt-BR" dirty="0" smtClean="0"/>
                  <a:t>é mais o utilizado entre os 3, pois seus </a:t>
                </a:r>
                <a:r>
                  <a:rPr lang="pt-BR" b="1" i="1" dirty="0" smtClean="0"/>
                  <a:t>hiperparâmetros</a:t>
                </a:r>
                <a:r>
                  <a:rPr lang="pt-BR" dirty="0" smtClean="0"/>
                  <a:t> (</a:t>
                </a:r>
                <a:r>
                  <a:rPr lang="pt-BR" dirty="0"/>
                  <a:t>a fração de decaimento e os intervalos de </a:t>
                </a:r>
                <a:r>
                  <a:rPr lang="pt-BR" dirty="0" smtClean="0"/>
                  <a:t>tempo para redução) </a:t>
                </a:r>
                <a:r>
                  <a:rPr lang="pt-BR" dirty="0"/>
                  <a:t>são mais interpretáveis do que o hiperparâmetro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que dita a taxa de decaimento do passo de aprendizagem.</a:t>
                </a:r>
              </a:p>
              <a:p>
                <a:r>
                  <a:rPr lang="pt-BR" dirty="0" smtClean="0"/>
                  <a:t>Existem outros esquemas de redução programada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smtClean="0"/>
                  <a:t>, mas todos são extensões de algum destes 3.</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38288"/>
                <a:ext cx="11137900" cy="5319712"/>
              </a:xfrm>
              <a:blipFill rotWithShape="0">
                <a:blip r:embed="rId2"/>
                <a:stretch>
                  <a:fillRect l="-876" t="-2864" r="-657"/>
                </a:stretch>
              </a:blipFill>
            </p:spPr>
            <p:txBody>
              <a:bodyPr/>
              <a:lstStyle/>
              <a:p>
                <a:r>
                  <a:rPr lang="pt-BR">
                    <a:noFill/>
                  </a:rPr>
                  <a:t> </a:t>
                </a:r>
              </a:p>
            </p:txBody>
          </p:sp>
        </mc:Fallback>
      </mc:AlternateContent>
    </p:spTree>
    <p:extLst>
      <p:ext uri="{BB962C8B-B14F-4D97-AF65-F5344CB8AC3E}">
        <p14:creationId xmlns:p14="http://schemas.microsoft.com/office/powerpoint/2010/main" val="31730951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5DC745-C86C-4971-B0AF-00EE88E914C9}"/>
              </a:ext>
            </a:extLst>
          </p:cNvPr>
          <p:cNvSpPr>
            <a:spLocks noGrp="1"/>
          </p:cNvSpPr>
          <p:nvPr>
            <p:ph type="title"/>
          </p:nvPr>
        </p:nvSpPr>
        <p:spPr>
          <a:xfrm>
            <a:off x="838200" y="365125"/>
            <a:ext cx="10515600" cy="952231"/>
          </a:xfrm>
        </p:spPr>
        <p:txBody>
          <a:bodyPr/>
          <a:lstStyle/>
          <a:p>
            <a:r>
              <a:rPr lang="pt-BR" dirty="0"/>
              <a:t>Regressão </a:t>
            </a:r>
            <a:r>
              <a:rPr lang="pt-BR" dirty="0" smtClean="0"/>
              <a:t>Linear</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F130550-3E6D-44FC-BB82-8D9766374925}"/>
                  </a:ext>
                </a:extLst>
              </p:cNvPr>
              <p:cNvSpPr>
                <a:spLocks noGrp="1"/>
              </p:cNvSpPr>
              <p:nvPr>
                <p:ph idx="1"/>
              </p:nvPr>
            </p:nvSpPr>
            <p:spPr>
              <a:xfrm>
                <a:off x="838200" y="1813305"/>
                <a:ext cx="11140440" cy="4858719"/>
              </a:xfrm>
            </p:spPr>
            <p:txBody>
              <a:bodyPr>
                <a:normAutofit/>
              </a:bodyPr>
              <a:lstStyle/>
              <a:p>
                <a:r>
                  <a:rPr lang="pt-BR" b="1" dirty="0" smtClean="0"/>
                  <a:t>Objetivo</a:t>
                </a:r>
                <a:r>
                  <a:rPr lang="pt-BR" dirty="0"/>
                  <a:t>: Encontrar os </a:t>
                </a:r>
                <a:r>
                  <a:rPr lang="pt-BR" b="1" i="1" dirty="0" smtClean="0"/>
                  <a:t>parâmetros</a:t>
                </a:r>
                <a:r>
                  <a:rPr lang="pt-BR" dirty="0"/>
                  <a:t>,</a:t>
                </a:r>
                <a:r>
                  <a:rPr lang="pt-BR" dirty="0" smtClean="0"/>
                  <a:t> também chamados de </a:t>
                </a:r>
                <a:r>
                  <a:rPr lang="pt-BR" b="1" i="1" dirty="0" smtClean="0"/>
                  <a:t>pesos,</a:t>
                </a:r>
                <a:r>
                  <a:rPr lang="pt-BR" dirty="0" smtClean="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oMath>
                </a14:m>
                <a:r>
                  <a:rPr lang="pt-BR" dirty="0"/>
                  <a:t> de tal forma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seja uma aproximação ótima de </a:t>
                </a:r>
                <a14:m>
                  <m:oMath xmlns:m="http://schemas.openxmlformats.org/officeDocument/2006/math">
                    <m:r>
                      <a:rPr lang="pt-BR" b="0"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a:p>
                <a:r>
                  <a:rPr lang="pt-BR" b="1" dirty="0"/>
                  <a:t>Aprendizado supervisionado</a:t>
                </a:r>
                <a:r>
                  <a:rPr lang="pt-BR" dirty="0"/>
                  <a:t>: </a:t>
                </a:r>
                <a:r>
                  <a:rPr lang="pt-BR" dirty="0" smtClean="0"/>
                  <a:t>atributos </a:t>
                </a:r>
                <a:r>
                  <a:rPr lang="pt-BR" dirty="0"/>
                  <a:t>(i.e., </a:t>
                </a:r>
                <a14:m>
                  <m:oMath xmlns:m="http://schemas.openxmlformats.org/officeDocument/2006/math">
                    <m:r>
                      <a:rPr lang="pt-BR" b="1" i="1" smtClean="0">
                        <a:latin typeface="Cambria Math" panose="02040503050406030204" pitchFamily="18" charset="0"/>
                      </a:rPr>
                      <m:t>𝒙</m:t>
                    </m:r>
                  </m:oMath>
                </a14:m>
                <a:r>
                  <a:rPr lang="pt-BR" dirty="0" smtClean="0"/>
                  <a:t>) mais rótulos/objetivos </a:t>
                </a:r>
                <a:r>
                  <a:rPr lang="pt-BR" dirty="0"/>
                  <a:t>(i.e., </a:t>
                </a:r>
                <a14:m>
                  <m:oMath xmlns:m="http://schemas.openxmlformats.org/officeDocument/2006/math">
                    <m:r>
                      <a:rPr lang="pt-BR" b="0" i="1" smtClean="0">
                        <a:latin typeface="Cambria Math" panose="02040503050406030204" pitchFamily="18" charset="0"/>
                      </a:rPr>
                      <m:t>𝑦</m:t>
                    </m:r>
                  </m:oMath>
                </a14:m>
                <a:r>
                  <a:rPr lang="pt-BR" dirty="0" smtClean="0"/>
                  <a:t>).</a:t>
                </a:r>
              </a:p>
              <a:p>
                <a:r>
                  <a:rPr lang="pt-BR" dirty="0"/>
                  <a:t>A </a:t>
                </a:r>
                <a:r>
                  <a:rPr lang="pt-BR" b="1" i="1" dirty="0" smtClean="0"/>
                  <a:t>regressão</a:t>
                </a:r>
                <a:r>
                  <a:rPr lang="pt-BR" dirty="0" smtClean="0"/>
                  <a:t> é chamada de </a:t>
                </a:r>
                <a:r>
                  <a:rPr lang="pt-BR" b="1" i="1" dirty="0"/>
                  <a:t>linear</a:t>
                </a:r>
                <a:r>
                  <a:rPr lang="pt-BR" dirty="0"/>
                  <a:t> porque </a:t>
                </a:r>
                <a:r>
                  <a:rPr lang="pt-BR" dirty="0" smtClean="0"/>
                  <a:t>a variável </a:t>
                </a:r>
                <a:r>
                  <a:rPr lang="pt-BR" dirty="0"/>
                  <a:t>de </a:t>
                </a:r>
                <a:r>
                  <a:rPr lang="pt-BR" dirty="0" smtClean="0"/>
                  <a:t>saída, </a:t>
                </a:r>
                <a14:m>
                  <m:oMath xmlns:m="http://schemas.openxmlformats.org/officeDocument/2006/math">
                    <m:r>
                      <a:rPr lang="pt-BR" i="1">
                        <a:latin typeface="Cambria Math" panose="02040503050406030204" pitchFamily="18" charset="0"/>
                      </a:rPr>
                      <m:t>𝑦</m:t>
                    </m:r>
                  </m:oMath>
                </a14:m>
                <a:r>
                  <a:rPr lang="pt-BR" dirty="0" smtClean="0"/>
                  <a:t>, é modelada como </a:t>
                </a:r>
                <a:r>
                  <a:rPr lang="pt-BR" dirty="0"/>
                  <a:t>uma </a:t>
                </a:r>
                <a:r>
                  <a:rPr lang="pt-BR" b="1" dirty="0"/>
                  <a:t>combinação linear </a:t>
                </a:r>
                <a:r>
                  <a:rPr lang="pt-BR" dirty="0" smtClean="0"/>
                  <a:t>dos atributos, </a:t>
                </a:r>
                <a14:m>
                  <m:oMath xmlns:m="http://schemas.openxmlformats.org/officeDocument/2006/math">
                    <m:r>
                      <a:rPr lang="pt-BR" b="1" i="1">
                        <a:latin typeface="Cambria Math" panose="02040503050406030204" pitchFamily="18" charset="0"/>
                      </a:rPr>
                      <m:t>𝒙</m:t>
                    </m:r>
                  </m:oMath>
                </a14:m>
                <a:r>
                  <a:rPr lang="pt-BR" dirty="0" smtClean="0"/>
                  <a:t>.</a:t>
                </a:r>
              </a:p>
              <a:p>
                <a:pPr lvl="1"/>
                <a:r>
                  <a:rPr lang="pt-BR" b="1" dirty="0" smtClean="0"/>
                  <a:t>OBS</a:t>
                </a:r>
                <a:r>
                  <a:rPr lang="pt-BR" dirty="0"/>
                  <a:t>.: </a:t>
                </a:r>
                <a:r>
                  <a:rPr lang="pt-BR" b="1" i="1" dirty="0"/>
                  <a:t>Linear</a:t>
                </a:r>
                <a:r>
                  <a:rPr lang="pt-BR" dirty="0"/>
                  <a:t> significa </a:t>
                </a:r>
                <a:r>
                  <a:rPr lang="pt-BR" dirty="0" smtClean="0"/>
                  <a:t>“</a:t>
                </a:r>
                <a:r>
                  <a:rPr lang="pt-BR" i="1" dirty="0" smtClean="0"/>
                  <a:t>linear </a:t>
                </a:r>
                <a:r>
                  <a:rPr lang="pt-BR" i="1" dirty="0"/>
                  <a:t>com relação aos </a:t>
                </a:r>
                <a:r>
                  <a:rPr lang="pt-BR" i="1" dirty="0" smtClean="0"/>
                  <a:t>pesos</a:t>
                </a:r>
                <a:r>
                  <a:rPr lang="pt-BR" dirty="0" smtClean="0"/>
                  <a:t>“ </a:t>
                </a:r>
                <a:r>
                  <a:rPr lang="pt-BR" dirty="0"/>
                  <a:t>e não </a:t>
                </a:r>
                <a:r>
                  <a:rPr lang="pt-BR" dirty="0" smtClean="0"/>
                  <a:t>com relação aos atributos, </a:t>
                </a:r>
                <a:r>
                  <a:rPr lang="pt-BR" dirty="0"/>
                  <a:t>i.e., </a:t>
                </a:r>
                <a14:m>
                  <m:oMath xmlns:m="http://schemas.openxmlformats.org/officeDocument/2006/math">
                    <m:r>
                      <a:rPr lang="pt-BR" b="1" i="1">
                        <a:latin typeface="Cambria Math" panose="02040503050406030204" pitchFamily="18" charset="0"/>
                      </a:rPr>
                      <m:t>𝒙</m:t>
                    </m:r>
                  </m:oMath>
                </a14:m>
                <a:r>
                  <a:rPr lang="pt-BR" dirty="0" smtClean="0"/>
                  <a:t>. Desta forma, os </a:t>
                </a:r>
                <a:r>
                  <a:rPr lang="pt-BR" dirty="0"/>
                  <a:t>seguintes modelos também são lineares com relação aos </a:t>
                </a:r>
                <a:r>
                  <a:rPr lang="pt-BR" dirty="0" smtClean="0"/>
                  <a:t>pesos:</a:t>
                </a:r>
              </a:p>
              <a:p>
                <a:pPr lvl="2"/>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smtClean="0"/>
              </a:p>
              <a:p>
                <a:pPr lvl="2"/>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smtClean="0"/>
              </a:p>
              <a:p>
                <a:pPr lvl="2"/>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b="0" i="1" smtClean="0">
                            <a:latin typeface="Cambria Math" panose="02040503050406030204" pitchFamily="18" charset="0"/>
                          </a:rPr>
                          <m:t>2</m:t>
                        </m:r>
                      </m:sub>
                      <m:sup>
                        <m:r>
                          <a:rPr lang="pt-BR" i="1">
                            <a:latin typeface="Cambria Math" panose="02040503050406030204" pitchFamily="18" charset="0"/>
                          </a:rPr>
                          <m:t>2</m:t>
                        </m:r>
                      </m:sup>
                    </m:sSubSup>
                  </m:oMath>
                </a14:m>
                <a:endParaRPr lang="pt-BR" dirty="0"/>
              </a:p>
            </p:txBody>
          </p:sp>
        </mc:Choice>
        <mc:Fallback xmlns="">
          <p:sp>
            <p:nvSpPr>
              <p:cNvPr id="3" name="Content Placeholder 2">
                <a:extLst>
                  <a:ext uri="{FF2B5EF4-FFF2-40B4-BE49-F238E27FC236}">
                    <a16:creationId xmlns="" xmlns:a16="http://schemas.microsoft.com/office/drawing/2014/main" xmlns:a14="http://schemas.microsoft.com/office/drawing/2010/main" id="{AF130550-3E6D-44FC-BB82-8D9766374925}"/>
                  </a:ext>
                </a:extLst>
              </p:cNvPr>
              <p:cNvSpPr>
                <a:spLocks noGrp="1" noRot="1" noChangeAspect="1" noMove="1" noResize="1" noEditPoints="1" noAdjustHandles="1" noChangeArrowheads="1" noChangeShapeType="1" noTextEdit="1"/>
              </p:cNvSpPr>
              <p:nvPr>
                <p:ph idx="1"/>
              </p:nvPr>
            </p:nvSpPr>
            <p:spPr>
              <a:xfrm>
                <a:off x="838200" y="1813305"/>
                <a:ext cx="11140440" cy="4858719"/>
              </a:xfrm>
              <a:blipFill rotWithShape="0">
                <a:blip r:embed="rId3"/>
                <a:stretch>
                  <a:fillRect l="-985" t="-2008"/>
                </a:stretch>
              </a:blipFill>
            </p:spPr>
            <p:txBody>
              <a:bodyPr/>
              <a:lstStyle/>
              <a:p>
                <a:r>
                  <a:rPr lang="pt-BR">
                    <a:noFill/>
                  </a:rPr>
                  <a:t> </a:t>
                </a:r>
              </a:p>
            </p:txBody>
          </p:sp>
        </mc:Fallback>
      </mc:AlternateContent>
    </p:spTree>
    <p:extLst>
      <p:ext uri="{BB962C8B-B14F-4D97-AF65-F5344CB8AC3E}">
        <p14:creationId xmlns:p14="http://schemas.microsoft.com/office/powerpoint/2010/main" val="10264026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199" y="48127"/>
                <a:ext cx="11024616" cy="774730"/>
              </a:xfrm>
            </p:spPr>
            <p:txBody>
              <a:bodyPr>
                <a:normAutofit/>
              </a:bodyPr>
              <a:lstStyle/>
              <a:p>
                <a:r>
                  <a:rPr lang="pt-BR" dirty="0" smtClean="0"/>
                  <a:t>Exemplo: GDE com </a:t>
                </a:r>
                <a:r>
                  <a:rPr lang="pt-BR" dirty="0"/>
                  <a:t>R</a:t>
                </a:r>
                <a:r>
                  <a:rPr lang="pt-BR" dirty="0" smtClean="0"/>
                  <a:t>edução Programada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199" y="48127"/>
                <a:ext cx="11024616" cy="774730"/>
              </a:xfrm>
              <a:blipFill rotWithShape="0">
                <a:blip r:embed="rId3"/>
                <a:stretch>
                  <a:fillRect l="-2211" t="-19685" b="-32283"/>
                </a:stretch>
              </a:blipFill>
            </p:spPr>
            <p:txBody>
              <a:bodyPr/>
              <a:lstStyle/>
              <a:p>
                <a:r>
                  <a:rPr lang="pt-BR">
                    <a:noFill/>
                  </a:rPr>
                  <a:t> </a:t>
                </a:r>
              </a:p>
            </p:txBody>
          </p:sp>
        </mc:Fallback>
      </mc:AlternateContent>
      <p:sp>
        <p:nvSpPr>
          <p:cNvPr id="3" name="Content Placeholder 2"/>
          <p:cNvSpPr>
            <a:spLocks noGrp="1"/>
          </p:cNvSpPr>
          <p:nvPr>
            <p:ph idx="1"/>
          </p:nvPr>
        </p:nvSpPr>
        <p:spPr>
          <a:xfrm>
            <a:off x="4010526" y="4377969"/>
            <a:ext cx="8108364" cy="2322634"/>
          </a:xfrm>
        </p:spPr>
        <p:txBody>
          <a:bodyPr>
            <a:noAutofit/>
          </a:bodyPr>
          <a:lstStyle/>
          <a:p>
            <a:pPr>
              <a:lnSpc>
                <a:spcPct val="100000"/>
              </a:lnSpc>
              <a:spcBef>
                <a:spcPts val="0"/>
              </a:spcBef>
            </a:pPr>
            <a:r>
              <a:rPr lang="pt-BR" sz="1800" dirty="0"/>
              <a:t>Exemplo com esquema de variação do passo conhecido como “decaimento gradual</a:t>
            </a:r>
            <a:r>
              <a:rPr lang="pt-BR" sz="1800" dirty="0" smtClean="0"/>
              <a:t>”.</a:t>
            </a:r>
            <a:endParaRPr lang="pt-BR" sz="1800" dirty="0"/>
          </a:p>
          <a:p>
            <a:pPr>
              <a:lnSpc>
                <a:spcPct val="100000"/>
              </a:lnSpc>
              <a:spcBef>
                <a:spcPts val="0"/>
              </a:spcBef>
            </a:pPr>
            <a:r>
              <a:rPr lang="pt-BR" sz="1800" dirty="0"/>
              <a:t>O caminho também não é direto/regular para o mínimo.</a:t>
            </a:r>
          </a:p>
          <a:p>
            <a:pPr>
              <a:lnSpc>
                <a:spcPct val="100000"/>
              </a:lnSpc>
              <a:spcBef>
                <a:spcPts val="0"/>
              </a:spcBef>
            </a:pPr>
            <a:r>
              <a:rPr lang="pt-BR" sz="1800" dirty="0"/>
              <a:t>Apresenta algumas mudanças de </a:t>
            </a:r>
            <a:r>
              <a:rPr lang="pt-BR" sz="1800" dirty="0" smtClean="0"/>
              <a:t>direção e sentido </a:t>
            </a:r>
            <a:r>
              <a:rPr lang="pt-BR" sz="1800" dirty="0"/>
              <a:t>ao longo do caminho.</a:t>
            </a:r>
          </a:p>
          <a:p>
            <a:pPr>
              <a:lnSpc>
                <a:spcPct val="100000"/>
              </a:lnSpc>
              <a:spcBef>
                <a:spcPts val="0"/>
              </a:spcBef>
            </a:pPr>
            <a:r>
              <a:rPr lang="pt-BR" sz="1800" dirty="0"/>
              <a:t>Oscilação em torno do mínimo é bastante minimizada </a:t>
            </a:r>
            <a:r>
              <a:rPr lang="pt-BR" sz="1800" dirty="0" smtClean="0"/>
              <a:t>por este esquema </a:t>
            </a:r>
            <a:r>
              <a:rPr lang="pt-BR" sz="1800" dirty="0"/>
              <a:t>de variação do passo.</a:t>
            </a:r>
          </a:p>
          <a:p>
            <a:pPr>
              <a:lnSpc>
                <a:spcPct val="100000"/>
              </a:lnSpc>
              <a:spcBef>
                <a:spcPts val="0"/>
              </a:spcBef>
            </a:pPr>
            <a:r>
              <a:rPr lang="pt-BR" sz="1800" dirty="0"/>
              <a:t>Os passos começam com grandes valores e depois diminuem cada vez mais, permitindo que o algoritmo se estabilize próximo ao mínimo global.</a:t>
            </a:r>
          </a:p>
        </p:txBody>
      </p:sp>
      <p:sp>
        <p:nvSpPr>
          <p:cNvPr id="4" name="Rectangle 3"/>
          <p:cNvSpPr/>
          <p:nvPr/>
        </p:nvSpPr>
        <p:spPr>
          <a:xfrm>
            <a:off x="838199" y="762960"/>
            <a:ext cx="6130159" cy="5632311"/>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N</a:t>
            </a:r>
            <a:r>
              <a:rPr lang="pt-BR" sz="1000" dirty="0" smtClean="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smtClean="0">
                <a:solidFill>
                  <a:srgbClr val="000000"/>
                </a:solidFill>
                <a:highlight>
                  <a:srgbClr val="FFFFFF"/>
                </a:highlight>
              </a:rPr>
              <a:t>np</a:t>
            </a:r>
            <a:r>
              <a:rPr lang="pt-BR" sz="1000" b="1" dirty="0" smtClean="0">
                <a:solidFill>
                  <a:srgbClr val="000080"/>
                </a:solidFill>
                <a:highlight>
                  <a:srgbClr val="FFFFFF"/>
                </a:highlight>
              </a:rPr>
              <a:t>.</a:t>
            </a:r>
            <a:r>
              <a:rPr lang="pt-BR" sz="1000" dirty="0" smtClean="0">
                <a:solidFill>
                  <a:srgbClr val="000000"/>
                </a:solidFill>
                <a:highlight>
                  <a:srgbClr val="FFFFFF"/>
                </a:highlight>
              </a:rPr>
              <a:t>random</a:t>
            </a:r>
            <a:r>
              <a:rPr lang="pt-BR" sz="1000" b="1" dirty="0" smtClean="0">
                <a:solidFill>
                  <a:srgbClr val="000080"/>
                </a:solidFill>
                <a:highlight>
                  <a:srgbClr val="FFFFFF"/>
                </a:highlight>
              </a:rPr>
              <a:t>.</a:t>
            </a:r>
            <a:r>
              <a:rPr lang="pt-BR" sz="1000" dirty="0" smtClean="0">
                <a:solidFill>
                  <a:srgbClr val="000000"/>
                </a:solidFill>
                <a:highlight>
                  <a:srgbClr val="FFFFFF"/>
                </a:highlight>
              </a:rPr>
              <a:t>randn</a:t>
            </a:r>
            <a:r>
              <a:rPr lang="pt-BR" sz="1000" b="1" dirty="0" smtClean="0">
                <a:solidFill>
                  <a:srgbClr val="000080"/>
                </a:solidFill>
                <a:highlight>
                  <a:srgbClr val="FFFFFF"/>
                </a:highlight>
              </a:rPr>
              <a:t>(</a:t>
            </a:r>
            <a:r>
              <a:rPr lang="pt-BR" sz="1000" dirty="0">
                <a:solidFill>
                  <a:srgbClr val="000000"/>
                </a:solidFill>
                <a:highlight>
                  <a:srgbClr val="FFFFFF"/>
                </a:highlight>
              </a:rPr>
              <a:t>N</a:t>
            </a:r>
            <a:r>
              <a:rPr lang="pt-BR" sz="1000" b="1" dirty="0" smtClean="0">
                <a:solidFill>
                  <a:srgbClr val="000080"/>
                </a:solidFill>
                <a:highlight>
                  <a:srgbClr val="FFFFFF"/>
                </a:highlight>
              </a:rPr>
              <a:t>,</a:t>
            </a:r>
            <a:r>
              <a:rPr lang="pt-BR" sz="1000" dirty="0" smtClean="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smtClean="0">
                <a:solidFill>
                  <a:srgbClr val="000000"/>
                </a:solidFill>
                <a:highlight>
                  <a:srgbClr val="FFFFFF"/>
                </a:highlight>
              </a:rPr>
              <a:t>np</a:t>
            </a:r>
            <a:r>
              <a:rPr lang="pt-BR" sz="1000" b="1" dirty="0" smtClean="0">
                <a:solidFill>
                  <a:srgbClr val="000080"/>
                </a:solidFill>
                <a:highlight>
                  <a:srgbClr val="FFFFFF"/>
                </a:highlight>
              </a:rPr>
              <a:t>.</a:t>
            </a:r>
            <a:r>
              <a:rPr lang="pt-BR" sz="1000" dirty="0" smtClean="0">
                <a:solidFill>
                  <a:srgbClr val="000000"/>
                </a:solidFill>
                <a:highlight>
                  <a:srgbClr val="FFFFFF"/>
                </a:highlight>
              </a:rPr>
              <a:t>random</a:t>
            </a:r>
            <a:r>
              <a:rPr lang="pt-BR" sz="1000" b="1" dirty="0" smtClean="0">
                <a:solidFill>
                  <a:srgbClr val="000080"/>
                </a:solidFill>
                <a:highlight>
                  <a:srgbClr val="FFFFFF"/>
                </a:highlight>
              </a:rPr>
              <a:t>.</a:t>
            </a:r>
            <a:r>
              <a:rPr lang="pt-BR" sz="1000" dirty="0" smtClean="0">
                <a:solidFill>
                  <a:srgbClr val="000000"/>
                </a:solidFill>
                <a:highlight>
                  <a:srgbClr val="FFFFFF"/>
                </a:highlight>
              </a:rPr>
              <a:t>randn</a:t>
            </a:r>
            <a:r>
              <a:rPr lang="pt-BR" sz="1000" b="1" dirty="0" smtClean="0">
                <a:solidFill>
                  <a:srgbClr val="000080"/>
                </a:solidFill>
                <a:highlight>
                  <a:srgbClr val="FFFFFF"/>
                </a:highlight>
              </a:rPr>
              <a:t>(</a:t>
            </a:r>
            <a:r>
              <a:rPr lang="pt-BR" sz="1000" dirty="0">
                <a:solidFill>
                  <a:srgbClr val="000000"/>
                </a:solidFill>
                <a:highlight>
                  <a:srgbClr val="FFFFFF"/>
                </a:highlight>
              </a:rPr>
              <a:t>N</a:t>
            </a:r>
            <a:r>
              <a:rPr lang="pt-BR" sz="1000" b="1" dirty="0" smtClean="0">
                <a:solidFill>
                  <a:srgbClr val="000080"/>
                </a:solidFill>
                <a:highlight>
                  <a:srgbClr val="FFFFFF"/>
                </a:highlight>
              </a:rPr>
              <a:t>,</a:t>
            </a:r>
            <a:r>
              <a:rPr lang="pt-BR" sz="1000" dirty="0" smtClean="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smtClean="0">
                <a:solidFill>
                  <a:srgbClr val="000000"/>
                </a:solidFill>
                <a:highlight>
                  <a:srgbClr val="FFFFFF"/>
                </a:highlight>
              </a:rPr>
              <a:t>np</a:t>
            </a:r>
            <a:r>
              <a:rPr lang="es-ES" sz="1000" b="1" dirty="0" err="1" smtClean="0">
                <a:solidFill>
                  <a:srgbClr val="000080"/>
                </a:solidFill>
                <a:highlight>
                  <a:srgbClr val="FFFFFF"/>
                </a:highlight>
              </a:rPr>
              <a:t>.</a:t>
            </a:r>
            <a:r>
              <a:rPr lang="es-ES" sz="1000" dirty="0" err="1" smtClean="0">
                <a:solidFill>
                  <a:srgbClr val="000000"/>
                </a:solidFill>
                <a:highlight>
                  <a:srgbClr val="FFFFFF"/>
                </a:highlight>
              </a:rPr>
              <a:t>random</a:t>
            </a:r>
            <a:r>
              <a:rPr lang="es-ES" sz="1000" b="1" dirty="0" err="1" smtClean="0">
                <a:solidFill>
                  <a:srgbClr val="000080"/>
                </a:solidFill>
                <a:highlight>
                  <a:srgbClr val="FFFFFF"/>
                </a:highlight>
              </a:rPr>
              <a:t>.</a:t>
            </a:r>
            <a:r>
              <a:rPr lang="es-ES" sz="1000" dirty="0" err="1" smtClean="0">
                <a:solidFill>
                  <a:srgbClr val="000000"/>
                </a:solidFill>
                <a:highlight>
                  <a:srgbClr val="FFFFFF"/>
                </a:highlight>
              </a:rPr>
              <a:t>randn</a:t>
            </a:r>
            <a:r>
              <a:rPr lang="es-ES" sz="1000" b="1" dirty="0" smtClean="0">
                <a:solidFill>
                  <a:srgbClr val="000080"/>
                </a:solidFill>
                <a:highlight>
                  <a:srgbClr val="FFFFFF"/>
                </a:highlight>
              </a:rPr>
              <a:t>(</a:t>
            </a:r>
            <a:r>
              <a:rPr lang="es-ES" sz="1000" dirty="0">
                <a:solidFill>
                  <a:srgbClr val="000000"/>
                </a:solidFill>
                <a:highlight>
                  <a:srgbClr val="FFFFFF"/>
                </a:highlight>
              </a:rPr>
              <a:t>N</a:t>
            </a:r>
            <a:r>
              <a:rPr lang="es-ES" sz="1000" b="1" dirty="0" smtClean="0">
                <a:solidFill>
                  <a:srgbClr val="000080"/>
                </a:solidFill>
                <a:highlight>
                  <a:srgbClr val="FFFFFF"/>
                </a:highlight>
              </a:rPr>
              <a:t>,</a:t>
            </a:r>
            <a:r>
              <a:rPr lang="es-ES" sz="1000" dirty="0" smtClean="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Concatenate both column vectors, x1 and x2.</a:t>
            </a:r>
            <a:endParaRPr lang="en-US" sz="1000" dirty="0">
              <a:solidFill>
                <a:srgbClr val="000000"/>
              </a:solidFill>
              <a:highlight>
                <a:srgbClr val="FFFFFF"/>
              </a:highlight>
            </a:endParaRPr>
          </a:p>
          <a:p>
            <a:r>
              <a:rPr lang="pt-BR" sz="1000" dirty="0">
                <a:solidFill>
                  <a:srgbClr val="000000"/>
                </a:solidFill>
                <a:highlight>
                  <a:srgbClr val="FFFFFF"/>
                </a:highlight>
              </a:rPr>
              <a: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c</a:t>
            </a:r>
            <a:r>
              <a:rPr lang="pt-BR" sz="1000" dirty="0">
                <a:solidFill>
                  <a:srgbClr val="000000"/>
                </a:solidFill>
                <a:highlight>
                  <a:srgbClr val="FFFFFF"/>
                </a:highlight>
              </a:rPr>
              <a:t>_</a:t>
            </a:r>
            <a:r>
              <a:rPr lang="pt-BR" sz="1000" b="1" dirty="0">
                <a:solidFill>
                  <a:srgbClr val="000080"/>
                </a:solidFill>
                <a:highlight>
                  <a:srgbClr val="FFFFFF"/>
                </a:highlight>
              </a:rPr>
              <a:t>[</a:t>
            </a:r>
            <a:r>
              <a:rPr lang="pt-BR" sz="1000" dirty="0">
                <a:solidFill>
                  <a:srgbClr val="000000"/>
                </a:solidFill>
                <a:highlight>
                  <a:srgbClr val="FFFFFF"/>
                </a:highlight>
              </a:rPr>
              <a:t>x1</a:t>
            </a:r>
            <a:r>
              <a:rPr lang="pt-BR" sz="1000" b="1" dirty="0">
                <a:solidFill>
                  <a:srgbClr val="000080"/>
                </a:solidFill>
                <a:highlight>
                  <a:srgbClr val="FFFFFF"/>
                </a:highlight>
              </a:rPr>
              <a:t>,</a:t>
            </a:r>
            <a:r>
              <a:rPr lang="pt-BR" sz="1000" dirty="0">
                <a:solidFill>
                  <a:srgbClr val="000000"/>
                </a:solidFill>
                <a:highlight>
                  <a:srgbClr val="FFFFFF"/>
                </a:highlight>
              </a:rPr>
              <a:t> x2</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Number</a:t>
            </a:r>
            <a:r>
              <a:rPr lang="pt-BR" sz="1000" dirty="0">
                <a:solidFill>
                  <a:srgbClr val="008000"/>
                </a:solidFill>
                <a:highlight>
                  <a:srgbClr val="FFFFFF"/>
                </a:highlight>
              </a:rPr>
              <a:t> </a:t>
            </a:r>
            <a:r>
              <a:rPr lang="pt-BR" sz="1000" dirty="0" err="1">
                <a:solidFill>
                  <a:srgbClr val="008000"/>
                </a:solidFill>
                <a:highlight>
                  <a:srgbClr val="FFFFFF"/>
                </a:highlight>
              </a:rPr>
              <a:t>of</a:t>
            </a:r>
            <a:r>
              <a:rPr lang="pt-BR" sz="1000" dirty="0">
                <a:solidFill>
                  <a:srgbClr val="008000"/>
                </a:solidFill>
                <a:highlight>
                  <a:srgbClr val="FFFFFF"/>
                </a:highlight>
              </a:rPr>
              <a:t> </a:t>
            </a:r>
            <a:r>
              <a:rPr lang="pt-BR" sz="1000" dirty="0" err="1">
                <a:solidFill>
                  <a:srgbClr val="008000"/>
                </a:solidFill>
                <a:highlight>
                  <a:srgbClr val="FFFFFF"/>
                </a:highlight>
              </a:rPr>
              <a:t>epochs</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err="1">
                <a:solidFill>
                  <a:srgbClr val="000000"/>
                </a:solidFill>
                <a:highlight>
                  <a:srgbClr val="FFFFFF"/>
                </a:highlight>
              </a:rPr>
              <a:t>n_epochs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Initial learning rate.</a:t>
            </a:r>
            <a:endParaRPr lang="pt-BR" sz="1000" dirty="0">
              <a:solidFill>
                <a:srgbClr val="000000"/>
              </a:solidFill>
              <a:highlight>
                <a:srgbClr val="FFFFFF"/>
              </a:highlight>
            </a:endParaRPr>
          </a:p>
          <a:p>
            <a:r>
              <a:rPr lang="pt-BR" sz="1000" dirty="0" err="1">
                <a:solidFill>
                  <a:srgbClr val="000000"/>
                </a:solidFill>
                <a:highlight>
                  <a:srgbClr val="FFFFFF"/>
                </a:highlight>
              </a:rPr>
              <a:t>alpha_int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0.1</a:t>
            </a:r>
            <a:endParaRPr lang="pt-BR" sz="1000" dirty="0">
              <a:solidFill>
                <a:srgbClr val="000000"/>
              </a:solidFill>
              <a:highlight>
                <a:srgbClr val="FFFFFF"/>
              </a:highlight>
            </a:endParaRPr>
          </a:p>
          <a:p>
            <a:r>
              <a:rPr lang="pt-BR" sz="1000" dirty="0">
                <a:solidFill>
                  <a:srgbClr val="008000"/>
                </a:solidFill>
                <a:highlight>
                  <a:srgbClr val="FFFFFF"/>
                </a:highlight>
              </a:rPr>
              <a:t># Learning schedule function.</a:t>
            </a:r>
            <a:endParaRPr lang="pt-BR" sz="1000" dirty="0">
              <a:solidFill>
                <a:srgbClr val="000000"/>
              </a:solidFill>
              <a:highlight>
                <a:srgbClr val="FFFFFF"/>
              </a:highlight>
            </a:endParaRPr>
          </a:p>
          <a:p>
            <a:r>
              <a:rPr lang="pt-BR" sz="1000" b="1" dirty="0">
                <a:solidFill>
                  <a:srgbClr val="0000FF"/>
                </a:solidFill>
                <a:highlight>
                  <a:srgbClr val="FFFFFF"/>
                </a:highlight>
              </a:rPr>
              <a:t>def</a:t>
            </a:r>
            <a:r>
              <a:rPr lang="pt-BR" sz="1000" dirty="0">
                <a:solidFill>
                  <a:srgbClr val="000000"/>
                </a:solidFill>
                <a:highlight>
                  <a:srgbClr val="FFFFFF"/>
                </a:highlight>
              </a:rPr>
              <a:t> </a:t>
            </a:r>
            <a:r>
              <a:rPr lang="pt-BR" sz="1000" dirty="0">
                <a:solidFill>
                  <a:srgbClr val="FF00FF"/>
                </a:solidFill>
                <a:highlight>
                  <a:srgbClr val="FFFFFF"/>
                </a:highlight>
              </a:rPr>
              <a:t>learning_schedule</a:t>
            </a:r>
            <a:r>
              <a:rPr lang="pt-BR" sz="1000" b="1" dirty="0">
                <a:solidFill>
                  <a:srgbClr val="000080"/>
                </a:solidFill>
                <a:highlight>
                  <a:srgbClr val="FFFFFF"/>
                </a:highlight>
              </a:rPr>
              <a:t>(</a:t>
            </a:r>
            <a:r>
              <a:rPr lang="pt-BR" sz="1000" dirty="0">
                <a:solidFill>
                  <a:srgbClr val="000000"/>
                </a:solidFill>
                <a:highlight>
                  <a:srgbClr val="FFFFFF"/>
                </a:highlight>
              </a:rPr>
              <a:t>alpha_int</a:t>
            </a:r>
            <a:r>
              <a:rPr lang="pt-BR" sz="1000" b="1" dirty="0">
                <a:solidFill>
                  <a:srgbClr val="000080"/>
                </a:solidFill>
                <a:highlight>
                  <a:srgbClr val="FFFFFF"/>
                </a:highlight>
              </a:rPr>
              <a:t>,</a:t>
            </a:r>
            <a:r>
              <a:rPr lang="pt-BR" sz="1000" dirty="0">
                <a:solidFill>
                  <a:srgbClr val="000000"/>
                </a:solidFill>
                <a:highlight>
                  <a:srgbClr val="FFFFFF"/>
                </a:highlight>
              </a:rPr>
              <a:t> 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drop</a:t>
            </a:r>
            <a:r>
              <a:rPr lang="pt-BR" sz="1000" dirty="0">
                <a:solidFill>
                  <a:srgbClr val="000000"/>
                </a:solidFill>
                <a:highlight>
                  <a:srgbClr val="FFFFFF"/>
                </a:highlight>
                <a:latin typeface="Courier New" panose="02070309020205020404" pitchFamily="49" charset="0"/>
              </a:rPr>
              <a: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0.5</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dirty="0">
                <a:solidFill>
                  <a:srgbClr val="000000"/>
                </a:solidFill>
                <a:highlight>
                  <a:srgbClr val="FFFFFF"/>
                </a:highlight>
              </a:rPr>
              <a:t>epochs_drop</a:t>
            </a:r>
            <a:r>
              <a:rPr lang="pt-BR" sz="1000" dirty="0">
                <a:solidFill>
                  <a:srgbClr val="000000"/>
                </a:solidFill>
                <a:highlight>
                  <a:srgbClr val="FFFFFF"/>
                </a:highlight>
                <a:latin typeface="Courier New" panose="02070309020205020404" pitchFamily="49" charset="0"/>
              </a:rPr>
              <a: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4.0</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dirty="0">
                <a:solidFill>
                  <a:srgbClr val="000000"/>
                </a:solidFill>
                <a:highlight>
                  <a:srgbClr val="FFFFFF"/>
                </a:highlight>
              </a:rPr>
              <a:t>alpha</a:t>
            </a:r>
            <a:r>
              <a:rPr lang="pt-BR" sz="1000" dirty="0">
                <a:solidFill>
                  <a:srgbClr val="000000"/>
                </a:solidFill>
                <a:highlight>
                  <a:srgbClr val="FFFFFF"/>
                </a:highlight>
                <a:latin typeface="Courier New" panose="02070309020205020404" pitchFamily="49" charset="0"/>
              </a:rPr>
              <a: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000000"/>
                </a:solidFill>
                <a:highlight>
                  <a:srgbClr val="FFFFFF"/>
                </a:highlight>
              </a:rPr>
              <a:t>alpha_int</a:t>
            </a:r>
            <a:r>
              <a:rPr lang="pt-BR" sz="1000" dirty="0">
                <a:solidFill>
                  <a:srgbClr val="000000"/>
                </a:solidFill>
                <a:highlight>
                  <a:srgbClr val="FFFFFF"/>
                </a:highlight>
                <a:latin typeface="Courier New" panose="02070309020205020404" pitchFamily="49" charset="0"/>
              </a:rPr>
              <a: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rPr>
              <a:t>math.pow</a:t>
            </a:r>
            <a:r>
              <a:rPr lang="pt-BR" sz="1000" b="1" dirty="0">
                <a:solidFill>
                  <a:srgbClr val="000080"/>
                </a:solidFill>
                <a:highlight>
                  <a:srgbClr val="FFFFFF"/>
                </a:highlight>
              </a:rPr>
              <a:t>(</a:t>
            </a:r>
            <a:r>
              <a:rPr lang="pt-BR" sz="1000" dirty="0" smtClean="0">
                <a:solidFill>
                  <a:srgbClr val="000000"/>
                </a:solidFill>
                <a:highlight>
                  <a:srgbClr val="FFFFFF"/>
                </a:highlight>
              </a:rPr>
              <a:t>drop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000000"/>
                </a:solidFill>
                <a:highlight>
                  <a:srgbClr val="FFFFFF"/>
                </a:highlight>
              </a:rPr>
              <a:t>math.floor</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rPr>
              <a:t>epochs_drop</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b="1" dirty="0">
                <a:solidFill>
                  <a:srgbClr val="0000FF"/>
                </a:solidFill>
                <a:highlight>
                  <a:srgbClr val="FFFFFF"/>
                </a:highlight>
                <a:latin typeface="Courier New" panose="02070309020205020404" pitchFamily="49" charset="0"/>
              </a:rPr>
              <a:t>return</a:t>
            </a:r>
            <a:r>
              <a:rPr lang="pt-BR" sz="1000" dirty="0">
                <a:solidFill>
                  <a:srgbClr val="000000"/>
                </a:solidFill>
                <a:highlight>
                  <a:srgbClr val="FFFFFF"/>
                </a:highlight>
                <a:latin typeface="Courier New" panose="02070309020205020404" pitchFamily="49" charset="0"/>
              </a:rPr>
              <a:t> </a:t>
            </a:r>
            <a:r>
              <a:rPr lang="pt-BR" sz="1000" dirty="0">
                <a:solidFill>
                  <a:srgbClr val="000000"/>
                </a:solidFill>
                <a:highlight>
                  <a:srgbClr val="FFFFFF"/>
                </a:highlight>
              </a:rPr>
              <a:t>alpha</a:t>
            </a:r>
          </a:p>
          <a:p>
            <a:endParaRPr lang="pt-BR" sz="1000" dirty="0">
              <a:solidFill>
                <a:srgbClr val="000000"/>
              </a:solidFill>
              <a:highlight>
                <a:srgbClr val="FFFFFF"/>
              </a:highlight>
            </a:endParaRPr>
          </a:p>
          <a:p>
            <a:r>
              <a:rPr lang="pt-BR" sz="1000" dirty="0">
                <a:solidFill>
                  <a:srgbClr val="000000"/>
                </a:solidFill>
                <a:highlight>
                  <a:srgbClr val="FFFFFF"/>
                </a:highlight>
              </a:rPr>
              <a: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8000"/>
                </a:solidFill>
                <a:highlight>
                  <a:srgbClr val="FFFFFF"/>
                </a:highlight>
              </a:rPr>
              <a:t># </a:t>
            </a:r>
            <a:r>
              <a:rPr lang="pt-BR" sz="1000" dirty="0" err="1">
                <a:solidFill>
                  <a:srgbClr val="008000"/>
                </a:solidFill>
                <a:highlight>
                  <a:srgbClr val="FFFFFF"/>
                </a:highlight>
              </a:rPr>
              <a:t>Stocastic</a:t>
            </a:r>
            <a:r>
              <a:rPr lang="pt-BR" sz="1000" dirty="0">
                <a:solidFill>
                  <a:srgbClr val="008000"/>
                </a:solidFill>
                <a:highlight>
                  <a:srgbClr val="FFFFFF"/>
                </a:highlight>
              </a:rPr>
              <a:t> </a:t>
            </a:r>
            <a:r>
              <a:rPr lang="pt-BR" sz="1000" dirty="0" err="1">
                <a:solidFill>
                  <a:srgbClr val="008000"/>
                </a:solidFill>
                <a:highlight>
                  <a:srgbClr val="FFFFFF"/>
                </a:highlight>
              </a:rPr>
              <a:t>gradient-descent</a:t>
            </a:r>
            <a:r>
              <a:rPr lang="pt-BR" sz="1000" dirty="0">
                <a:solidFill>
                  <a:srgbClr val="008000"/>
                </a:solidFill>
                <a:highlight>
                  <a:srgbClr val="FFFFFF"/>
                </a:highlight>
              </a:rPr>
              <a:t> loop.</a:t>
            </a:r>
            <a:endParaRPr lang="pt-BR" sz="1000" dirty="0">
              <a:solidFill>
                <a:srgbClr val="000000"/>
              </a:solidFill>
              <a:highlight>
                <a:srgbClr val="FFFFFF"/>
              </a:highlight>
            </a:endParaRPr>
          </a:p>
          <a:p>
            <a:r>
              <a:rPr lang="pt-BR" sz="1000" b="1" dirty="0">
                <a:solidFill>
                  <a:srgbClr val="0000FF"/>
                </a:solidFill>
                <a:highlight>
                  <a:srgbClr val="FFFFFF"/>
                </a:highlight>
              </a:rPr>
              <a:t>for</a:t>
            </a:r>
            <a:r>
              <a:rPr lang="pt-BR" sz="1000" dirty="0">
                <a:solidFill>
                  <a:srgbClr val="000000"/>
                </a:solidFill>
                <a:highlight>
                  <a:srgbClr val="FFFFFF"/>
                </a:highlight>
              </a:rPr>
              <a:t> epoch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a:solidFill>
                  <a:srgbClr val="000000"/>
                </a:solidFill>
                <a:highlight>
                  <a:srgbClr val="FFFFFF"/>
                </a:highlight>
              </a:rPr>
              <a:t>n_epochs</a:t>
            </a:r>
            <a:r>
              <a:rPr lang="pt-BR" sz="1000" b="1" dirty="0" smtClean="0">
                <a:solidFill>
                  <a:srgbClr val="000080"/>
                </a:solidFill>
                <a:highlight>
                  <a:srgbClr val="FFFFFF"/>
                </a:highlight>
              </a:rPr>
              <a:t>):</a:t>
            </a:r>
          </a:p>
          <a:p>
            <a:r>
              <a:rPr lang="pt-BR" sz="1000" b="1" dirty="0">
                <a:solidFill>
                  <a:srgbClr val="000080"/>
                </a:solidFill>
                <a:highlight>
                  <a:srgbClr val="FFFFFF"/>
                </a:highlight>
              </a:rPr>
              <a:t> </a:t>
            </a:r>
            <a:r>
              <a:rPr lang="pt-BR" sz="1000" dirty="0" smtClean="0">
                <a:solidFill>
                  <a:srgbClr val="000000"/>
                </a:solidFill>
                <a:highlight>
                  <a:srgbClr val="FFFFFF"/>
                </a:highlight>
              </a:rPr>
              <a:t>si = </a:t>
            </a:r>
            <a:r>
              <a:rPr lang="pt-BR" sz="1000" dirty="0">
                <a:solidFill>
                  <a:srgbClr val="000000"/>
                </a:solidFill>
                <a:highlight>
                  <a:srgbClr val="FFFFFF"/>
                </a:highlight>
              </a:rPr>
              <a:t>random.sample(range(0, N), N)</a:t>
            </a:r>
          </a:p>
          <a:p>
            <a:r>
              <a:rPr lang="pt-BR" sz="1000" dirty="0">
                <a:solidFill>
                  <a:srgbClr val="000000"/>
                </a:solidFill>
                <a:highlight>
                  <a:srgbClr val="FFFFFF"/>
                </a:highlight>
              </a:rPr>
              <a:t>    </a:t>
            </a:r>
            <a:r>
              <a:rPr lang="pt-BR" sz="1000" b="1" dirty="0">
                <a:solidFill>
                  <a:srgbClr val="0000FF"/>
                </a:solidFill>
                <a:highlight>
                  <a:srgbClr val="FFFFFF"/>
                </a:highlight>
              </a:rPr>
              <a:t>for</a:t>
            </a:r>
            <a:r>
              <a:rPr lang="pt-BR" sz="1000" dirty="0">
                <a:solidFill>
                  <a:srgbClr val="000000"/>
                </a:solidFill>
                <a:highlight>
                  <a:srgbClr val="FFFFFF"/>
                </a:highlight>
              </a:rPr>
              <a:t> i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smtClean="0">
                <a:solidFill>
                  <a:srgbClr val="880088"/>
                </a:solidFill>
                <a:highlight>
                  <a:srgbClr val="FFFFFF"/>
                </a:highlight>
              </a:rPr>
              <a:t>range</a:t>
            </a:r>
            <a:r>
              <a:rPr lang="pt-BR" sz="1000" b="1" dirty="0" smtClean="0">
                <a:solidFill>
                  <a:srgbClr val="000080"/>
                </a:solidFill>
                <a:highlight>
                  <a:srgbClr val="FFFFFF"/>
                </a:highlight>
              </a:rPr>
              <a:t>(</a:t>
            </a:r>
            <a:r>
              <a:rPr lang="pt-BR" sz="1000" dirty="0">
                <a:solidFill>
                  <a:srgbClr val="000000"/>
                </a:solidFill>
                <a:highlight>
                  <a:srgbClr val="FFFFFF"/>
                </a:highlight>
              </a:rPr>
              <a:t>N</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random_index </a:t>
            </a:r>
            <a:r>
              <a:rPr lang="pt-BR" sz="1000" b="1" dirty="0" smtClean="0">
                <a:solidFill>
                  <a:srgbClr val="000080"/>
                </a:solidFill>
                <a:highlight>
                  <a:srgbClr val="FFFFFF"/>
                </a:highlight>
              </a:rPr>
              <a:t>= si[i]</a:t>
            </a:r>
            <a:endParaRPr lang="pt-BR" sz="1000" dirty="0">
              <a:solidFill>
                <a:srgbClr val="000000"/>
              </a:solidFill>
              <a:highlight>
                <a:srgbClr val="FFFFFF"/>
              </a:highlight>
            </a:endParaRPr>
          </a:p>
          <a:p>
            <a:r>
              <a:rPr lang="pt-BR" sz="1000" dirty="0">
                <a:solidFill>
                  <a:srgbClr val="000000"/>
                </a:solidFill>
                <a:highlight>
                  <a:srgbClr val="FFFFFF"/>
                </a:highlight>
              </a:rPr>
              <a:t>        xi </a:t>
            </a:r>
            <a:r>
              <a:rPr lang="pt-BR" sz="1000" b="1" dirty="0">
                <a:solidFill>
                  <a:srgbClr val="000080"/>
                </a:solidFill>
                <a:highlight>
                  <a:srgbClr val="FFFFFF"/>
                </a:highlight>
              </a:rPr>
              <a:t>=</a:t>
            </a:r>
            <a:r>
              <a:rPr lang="pt-BR" sz="1000" dirty="0">
                <a:solidFill>
                  <a:srgbClr val="000000"/>
                </a:solidFill>
                <a:highlight>
                  <a:srgbClr val="FFFFFF"/>
                </a:highlight>
              </a:rPr>
              <a:t> 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smtClean="0">
                <a:solidFill>
                  <a:srgbClr val="000000"/>
                </a:solidFill>
                <a:highlight>
                  <a:srgbClr val="FFFFFF"/>
                </a:highlight>
              </a:rPr>
              <a:t>gradient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000000"/>
                </a:solidFill>
                <a:highlight>
                  <a:srgbClr val="FFFFFF"/>
                </a:highlight>
              </a:rPr>
              <a:t>xi</a:t>
            </a:r>
            <a:r>
              <a:rPr lang="pt-BR" sz="1000" b="1" dirty="0">
                <a:solidFill>
                  <a:srgbClr val="000080"/>
                </a:solidFill>
                <a:highlight>
                  <a:srgbClr val="FFFFFF"/>
                </a:highlight>
              </a:rPr>
              <a:t>.</a:t>
            </a:r>
            <a:r>
              <a:rPr lang="pt-BR" sz="1000" dirty="0">
                <a:solidFill>
                  <a:srgbClr val="000000"/>
                </a:solidFill>
                <a:highlight>
                  <a:srgbClr val="FFFFFF"/>
                </a:highlight>
              </a:rPr>
              <a:t>T</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a:solidFill>
                  <a:srgbClr val="000000"/>
                </a:solidFill>
                <a:highlight>
                  <a:srgbClr val="FFFFFF"/>
                </a:highlight>
              </a:rPr>
              <a:t>yi </a:t>
            </a:r>
            <a:r>
              <a:rPr lang="pt-BR" sz="1000" b="1" dirty="0">
                <a:solidFill>
                  <a:srgbClr val="000080"/>
                </a:solidFill>
                <a:highlight>
                  <a:srgbClr val="FFFFFF"/>
                </a:highlight>
              </a:rPr>
              <a:t>-</a:t>
            </a:r>
            <a:r>
              <a:rPr lang="pt-BR" sz="1000" dirty="0">
                <a:solidFill>
                  <a:srgbClr val="000000"/>
                </a:solidFill>
                <a:highlight>
                  <a:srgbClr val="FFFFFF"/>
                </a:highlight>
              </a:rPr>
              <a:t> xi</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a:solidFill>
                  <a:srgbClr val="000000"/>
                </a:solidFill>
                <a:highlight>
                  <a:srgbClr val="FFFFFF"/>
                </a:highlight>
              </a:rPr>
              <a:t>a</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sv-SE" sz="1000" dirty="0">
                <a:solidFill>
                  <a:srgbClr val="000000"/>
                </a:solidFill>
                <a:highlight>
                  <a:srgbClr val="FFFFFF"/>
                </a:highlight>
              </a:rPr>
              <a:t>        </a:t>
            </a:r>
            <a:r>
              <a:rPr lang="pt-BR" sz="1000" dirty="0">
                <a:solidFill>
                  <a:srgbClr val="000000"/>
                </a:solidFill>
                <a:highlight>
                  <a:srgbClr val="FFFFFF"/>
                </a:highlight>
              </a:rPr>
              <a:t>alpha</a:t>
            </a:r>
            <a:r>
              <a:rPr lang="sv-SE" sz="1000" dirty="0">
                <a:solidFill>
                  <a:srgbClr val="000000"/>
                </a:solidFill>
                <a:highlight>
                  <a:srgbClr val="FFFFFF"/>
                </a:highlight>
              </a:rPr>
              <a:t> </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learning_schedule</a:t>
            </a:r>
            <a:r>
              <a:rPr lang="sv-SE" sz="1000" b="1" dirty="0">
                <a:solidFill>
                  <a:srgbClr val="000080"/>
                </a:solidFill>
                <a:highlight>
                  <a:srgbClr val="FFFFFF"/>
                </a:highlight>
              </a:rPr>
              <a:t>(</a:t>
            </a:r>
            <a:r>
              <a:rPr lang="pt-BR" sz="1000" dirty="0" err="1">
                <a:solidFill>
                  <a:srgbClr val="000000"/>
                </a:solidFill>
                <a:highlight>
                  <a:srgbClr val="FFFFFF"/>
                </a:highlight>
              </a:rPr>
              <a:t>alpha_int</a:t>
            </a:r>
            <a:r>
              <a:rPr lang="sv-SE" sz="1000" b="1" dirty="0">
                <a:solidFill>
                  <a:srgbClr val="000080"/>
                </a:solidFill>
                <a:highlight>
                  <a:srgbClr val="FFFFFF"/>
                </a:highlight>
              </a:rPr>
              <a:t>,</a:t>
            </a:r>
            <a:r>
              <a:rPr lang="sv-SE" sz="1000" dirty="0">
                <a:solidFill>
                  <a:srgbClr val="000000"/>
                </a:solidFill>
                <a:highlight>
                  <a:srgbClr val="FFFFFF"/>
                </a:highlight>
              </a:rPr>
              <a:t> k</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smtClean="0">
                <a:solidFill>
                  <a:srgbClr val="000000"/>
                </a:solidFill>
                <a:highlight>
                  <a:srgbClr val="FFFFFF"/>
                </a:highlight>
              </a:rPr>
              <a:t>epoch</a:t>
            </a:r>
            <a:r>
              <a:rPr lang="sv-SE" sz="1000" b="1" dirty="0" smtClean="0">
                <a:solidFill>
                  <a:srgbClr val="000080"/>
                </a:solidFill>
                <a:highlight>
                  <a:srgbClr val="FFFFFF"/>
                </a:highlight>
              </a:rPr>
              <a:t>*</a:t>
            </a:r>
            <a:r>
              <a:rPr lang="sv-SE" sz="1000" dirty="0">
                <a:solidFill>
                  <a:srgbClr val="000000"/>
                </a:solidFill>
                <a:highlight>
                  <a:srgbClr val="FFFFFF"/>
                </a:highlight>
              </a:rPr>
              <a:t>N</a:t>
            </a:r>
            <a:r>
              <a:rPr lang="sv-SE" sz="1000" dirty="0" smtClean="0">
                <a:solidFill>
                  <a:srgbClr val="000000"/>
                </a:solidFill>
                <a:highlight>
                  <a:srgbClr val="FFFFFF"/>
                </a:highlight>
              </a:rPr>
              <a:t> </a:t>
            </a:r>
            <a:r>
              <a:rPr lang="sv-SE" sz="1000" b="1" dirty="0">
                <a:solidFill>
                  <a:srgbClr val="000080"/>
                </a:solidFill>
                <a:highlight>
                  <a:srgbClr val="FFFFFF"/>
                </a:highlight>
              </a:rPr>
              <a:t>+</a:t>
            </a:r>
            <a:r>
              <a:rPr lang="sv-SE" sz="1000" dirty="0">
                <a:solidFill>
                  <a:srgbClr val="000000"/>
                </a:solidFill>
                <a:highlight>
                  <a:srgbClr val="FFFFFF"/>
                </a:highlight>
              </a:rPr>
              <a:t> i</a:t>
            </a:r>
            <a:r>
              <a:rPr lang="sv-SE" sz="1000" b="1" dirty="0">
                <a:solidFill>
                  <a:srgbClr val="000080"/>
                </a:solidFill>
                <a:highlight>
                  <a:srgbClr val="FFFFFF"/>
                </a:highlight>
              </a:rPr>
              <a:t>)</a:t>
            </a:r>
            <a:endParaRPr lang="sv-SE" sz="1000" dirty="0">
              <a:solidFill>
                <a:srgbClr val="000000"/>
              </a:solidFill>
              <a:highlight>
                <a:srgbClr val="FFFFFF"/>
              </a:highlight>
            </a:endParaRPr>
          </a:p>
          <a:p>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alpha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smtClean="0">
                <a:solidFill>
                  <a:srgbClr val="000000"/>
                </a:solidFill>
                <a:highlight>
                  <a:srgbClr val="FFFFFF"/>
                </a:highlight>
              </a:rPr>
              <a:t>gradient</a:t>
            </a:r>
            <a:endParaRPr lang="pt-BR" sz="1000" dirty="0"/>
          </a:p>
        </p:txBody>
      </p:sp>
      <p:sp>
        <p:nvSpPr>
          <p:cNvPr id="8" name="TextBox 7"/>
          <p:cNvSpPr txBox="1"/>
          <p:nvPr/>
        </p:nvSpPr>
        <p:spPr>
          <a:xfrm>
            <a:off x="3813900" y="3584965"/>
            <a:ext cx="8307280" cy="646331"/>
          </a:xfrm>
          <a:prstGeom prst="rect">
            <a:avLst/>
          </a:prstGeom>
          <a:noFill/>
        </p:spPr>
        <p:txBody>
          <a:bodyPr wrap="square" rtlCol="0">
            <a:spAutoFit/>
          </a:bodyPr>
          <a:lstStyle/>
          <a:p>
            <a:r>
              <a:rPr lang="pt-BR" u="sng" dirty="0" smtClean="0">
                <a:solidFill>
                  <a:srgbClr val="00B0F0"/>
                </a:solidFill>
                <a:hlinkClick r:id="rId4"/>
              </a:rPr>
              <a:t>Exemplo</a:t>
            </a:r>
            <a:r>
              <a:rPr lang="pt-BR" u="sng" dirty="0">
                <a:solidFill>
                  <a:srgbClr val="00B0F0"/>
                </a:solidFill>
                <a:hlinkClick r:id="rId4"/>
              </a:rPr>
              <a:t>: stocastic_gradient_descent_with_learning_schedule_and_with_figures.ipynb</a:t>
            </a:r>
            <a:endParaRPr lang="pt-BR" u="sng" dirty="0">
              <a:solidFill>
                <a:srgbClr val="00B0F0"/>
              </a:solidFill>
            </a:endParaRPr>
          </a:p>
          <a:p>
            <a:endParaRPr lang="pt-BR"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t="6579" r="8947" b="2656"/>
          <a:stretch/>
        </p:blipFill>
        <p:spPr>
          <a:xfrm>
            <a:off x="4796589" y="847596"/>
            <a:ext cx="2665569" cy="2657158"/>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t="7997" r="9413" b="4577"/>
          <a:stretch/>
        </p:blipFill>
        <p:spPr>
          <a:xfrm>
            <a:off x="8336506" y="857254"/>
            <a:ext cx="2743199" cy="2647500"/>
          </a:xfrm>
          <a:prstGeom prst="rect">
            <a:avLst/>
          </a:prstGeom>
        </p:spPr>
      </p:pic>
    </p:spTree>
    <p:extLst>
      <p:ext uri="{BB962C8B-B14F-4D97-AF65-F5344CB8AC3E}">
        <p14:creationId xmlns:p14="http://schemas.microsoft.com/office/powerpoint/2010/main" val="9758726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1268"/>
            <a:ext cx="11205677" cy="1640694"/>
          </a:xfrm>
        </p:spPr>
        <p:txBody>
          <a:bodyPr/>
          <a:lstStyle/>
          <a:p>
            <a:r>
              <a:rPr lang="pt-BR" dirty="0"/>
              <a:t>Ajuste do Passo de Aprendizagem com Termo Momentum</a:t>
            </a:r>
          </a:p>
        </p:txBody>
      </p:sp>
      <p:sp>
        <p:nvSpPr>
          <p:cNvPr id="3" name="Content Placeholder 2"/>
          <p:cNvSpPr>
            <a:spLocks noGrp="1"/>
          </p:cNvSpPr>
          <p:nvPr>
            <p:ph idx="1"/>
          </p:nvPr>
        </p:nvSpPr>
        <p:spPr>
          <a:xfrm>
            <a:off x="838200" y="1887510"/>
            <a:ext cx="7790868" cy="4609911"/>
          </a:xfrm>
        </p:spPr>
        <p:txBody>
          <a:bodyPr>
            <a:normAutofit fontScale="85000" lnSpcReduction="20000"/>
          </a:bodyPr>
          <a:lstStyle/>
          <a:p>
            <a:r>
              <a:rPr lang="pt-BR" dirty="0" smtClean="0"/>
              <a:t>O GDE aproxima </a:t>
            </a:r>
            <a:r>
              <a:rPr lang="pt-BR" dirty="0"/>
              <a:t>o gradiente com apenas um </a:t>
            </a:r>
            <a:r>
              <a:rPr lang="pt-BR" dirty="0" smtClean="0"/>
              <a:t>exemplo fazendo com que as derivadas parciais se tornem “</a:t>
            </a:r>
            <a:r>
              <a:rPr lang="pt-BR" i="1" dirty="0" smtClean="0"/>
              <a:t>ruidosas</a:t>
            </a:r>
            <a:r>
              <a:rPr lang="pt-BR" dirty="0" smtClean="0"/>
              <a:t>”, ou seja, a direção e o sentido que o algoritmo toma à caminho do mínimo pode variar bastante a cada atualização dos pesos.</a:t>
            </a:r>
            <a:endParaRPr lang="pt-BR" dirty="0"/>
          </a:p>
          <a:p>
            <a:r>
              <a:rPr lang="pt-BR" dirty="0" smtClean="0"/>
              <a:t>Esse problema dos gradientes “</a:t>
            </a:r>
            <a:r>
              <a:rPr lang="pt-BR" i="1" dirty="0" smtClean="0"/>
              <a:t>ruidosos</a:t>
            </a:r>
            <a:r>
              <a:rPr lang="pt-BR" dirty="0" smtClean="0"/>
              <a:t>” se torna mais acentuado em superfícies que se assemelham a </a:t>
            </a:r>
            <a:r>
              <a:rPr lang="pt-BR" b="1" i="1" dirty="0" smtClean="0"/>
              <a:t>ravinas</a:t>
            </a:r>
            <a:r>
              <a:rPr lang="pt-BR" dirty="0" smtClean="0"/>
              <a:t>, que são </a:t>
            </a:r>
            <a:r>
              <a:rPr lang="pt-BR" dirty="0"/>
              <a:t>áreas onde as curvas da superfície são muito mais abruptas em uma dimensão do que em </a:t>
            </a:r>
            <a:r>
              <a:rPr lang="pt-BR" dirty="0" smtClean="0"/>
              <a:t>outra.</a:t>
            </a:r>
          </a:p>
          <a:p>
            <a:r>
              <a:rPr lang="pt-BR" dirty="0" smtClean="0"/>
              <a:t>O GDE tem </a:t>
            </a:r>
            <a:r>
              <a:rPr lang="pt-BR" dirty="0"/>
              <a:t>problemas para </a:t>
            </a:r>
            <a:r>
              <a:rPr lang="pt-BR" dirty="0" smtClean="0"/>
              <a:t>caminhar em tais superfícies. </a:t>
            </a:r>
          </a:p>
          <a:p>
            <a:r>
              <a:rPr lang="pt-BR" dirty="0" smtClean="0"/>
              <a:t>Nessas superfícies, </a:t>
            </a:r>
            <a:r>
              <a:rPr lang="pt-BR" dirty="0"/>
              <a:t>o </a:t>
            </a:r>
            <a:r>
              <a:rPr lang="pt-BR" dirty="0" smtClean="0"/>
              <a:t>GDE oscila </a:t>
            </a:r>
            <a:r>
              <a:rPr lang="pt-BR" dirty="0"/>
              <a:t>ao longo das encostas da </a:t>
            </a:r>
            <a:r>
              <a:rPr lang="pt-BR" b="1" i="1" dirty="0" smtClean="0"/>
              <a:t>ravina</a:t>
            </a:r>
            <a:r>
              <a:rPr lang="pt-BR" dirty="0" smtClean="0"/>
              <a:t> (movimento de </a:t>
            </a:r>
            <a:r>
              <a:rPr lang="pt-BR" b="1" i="1" dirty="0" smtClean="0"/>
              <a:t>zig-zag</a:t>
            </a:r>
            <a:r>
              <a:rPr lang="pt-BR" dirty="0" smtClean="0"/>
              <a:t>), </a:t>
            </a:r>
            <a:r>
              <a:rPr lang="pt-BR" dirty="0"/>
              <a:t>enquanto faz um progresso </a:t>
            </a:r>
            <a:r>
              <a:rPr lang="pt-BR" dirty="0" smtClean="0"/>
              <a:t>lento e hesitante em </a:t>
            </a:r>
            <a:r>
              <a:rPr lang="pt-BR" dirty="0"/>
              <a:t>direção ao </a:t>
            </a:r>
            <a:r>
              <a:rPr lang="pt-BR" dirty="0" smtClean="0"/>
              <a:t>mínimo global, </a:t>
            </a:r>
            <a:r>
              <a:rPr lang="pt-BR" dirty="0"/>
              <a:t>como na </a:t>
            </a:r>
            <a:r>
              <a:rPr lang="pt-BR" dirty="0" smtClean="0"/>
              <a:t>figura ao lado.</a:t>
            </a:r>
          </a:p>
          <a:p>
            <a:r>
              <a:rPr lang="pt-BR" dirty="0" smtClean="0"/>
              <a:t>Como poderíamos mitigar esse problema?</a:t>
            </a:r>
            <a:endParaRPr lang="pt-BR" dirty="0"/>
          </a:p>
        </p:txBody>
      </p:sp>
      <p:pic>
        <p:nvPicPr>
          <p:cNvPr id="2050" name="Picture 2" descr="Creek Rav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6095" y="1095126"/>
            <a:ext cx="3217782" cy="24125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8529847" y="3766958"/>
            <a:ext cx="3514029" cy="2730463"/>
            <a:chOff x="8677971" y="3786094"/>
            <a:chExt cx="3514029" cy="2730463"/>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7" name="TextBox 6"/>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3025926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39199"/>
            <a:ext cx="11153931" cy="1104985"/>
          </a:xfrm>
        </p:spPr>
        <p:txBody>
          <a:bodyPr>
            <a:normAutofit fontScale="90000"/>
          </a:bodyPr>
          <a:lstStyle/>
          <a:p>
            <a:r>
              <a:rPr lang="pt-BR" dirty="0"/>
              <a:t>Ajuste do Passo de Aprendizagem com Termo Momentum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11153930" cy="5448300"/>
              </a:xfrm>
            </p:spPr>
            <p:txBody>
              <a:bodyPr>
                <a:normAutofit fontScale="77500" lnSpcReduction="20000"/>
              </a:bodyPr>
              <a:lstStyle/>
              <a:p>
                <a:r>
                  <a:rPr lang="pt-BR" dirty="0" smtClean="0"/>
                  <a:t>O </a:t>
                </a:r>
                <a:r>
                  <a:rPr lang="pt-BR" b="1" i="1" dirty="0" smtClean="0"/>
                  <a:t>algoritmo do momentum </a:t>
                </a:r>
                <a:r>
                  <a:rPr lang="pt-BR" dirty="0" smtClean="0"/>
                  <a:t>é uma extensão do </a:t>
                </a:r>
                <a:r>
                  <a:rPr lang="pt-BR" b="1" i="1" dirty="0" smtClean="0"/>
                  <a:t>algoritmo do gradiente descendente </a:t>
                </a:r>
                <a:r>
                  <a:rPr lang="pt-BR" dirty="0" smtClean="0"/>
                  <a:t>que ajuda a acelerar a convergência do GDE e amortece </a:t>
                </a:r>
                <a:r>
                  <a:rPr lang="pt-BR" dirty="0"/>
                  <a:t>as </a:t>
                </a:r>
                <a:r>
                  <a:rPr lang="pt-BR" dirty="0" smtClean="0"/>
                  <a:t>oscilações.</a:t>
                </a:r>
              </a:p>
              <a:p>
                <a:r>
                  <a:rPr lang="pt-BR" dirty="0"/>
                  <a:t>O algoritmo</a:t>
                </a:r>
                <a:r>
                  <a:rPr lang="pt-BR" b="1" i="1" dirty="0"/>
                  <a:t> </a:t>
                </a:r>
                <a:r>
                  <a:rPr lang="pt-BR" dirty="0" smtClean="0"/>
                  <a:t>introduz </a:t>
                </a:r>
                <a:r>
                  <a:rPr lang="pt-BR" dirty="0"/>
                  <a:t>uma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que desempenha o papel da </a:t>
                </a:r>
                <a:r>
                  <a:rPr lang="pt-BR" b="1" i="1" dirty="0"/>
                  <a:t>velocidade</a:t>
                </a:r>
                <a:r>
                  <a:rPr lang="pt-BR" dirty="0"/>
                  <a:t>, ou seja, é a direção e a rapidez com que os </a:t>
                </a:r>
                <a:r>
                  <a:rPr lang="pt-BR" dirty="0" smtClean="0"/>
                  <a:t>parâmetros (pesos) se </a:t>
                </a:r>
                <a:r>
                  <a:rPr lang="pt-BR" dirty="0"/>
                  <a:t>movem através do </a:t>
                </a:r>
                <a:r>
                  <a:rPr lang="pt-BR" b="1" i="1" dirty="0"/>
                  <a:t>espaço de </a:t>
                </a:r>
                <a:r>
                  <a:rPr lang="pt-BR" b="1" i="1" dirty="0" smtClean="0"/>
                  <a:t>parâmetros</a:t>
                </a:r>
                <a:r>
                  <a:rPr lang="pt-BR" dirty="0" smtClean="0"/>
                  <a:t>.</a:t>
                </a:r>
              </a:p>
              <a:p>
                <a:r>
                  <a:rPr lang="pt-BR" dirty="0" smtClean="0"/>
                  <a:t>O algoritmo acelera a convergência e amortece </a:t>
                </a:r>
                <a:r>
                  <a:rPr lang="pt-BR" dirty="0"/>
                  <a:t>oscilações </a:t>
                </a:r>
                <a:r>
                  <a:rPr lang="pt-BR" dirty="0" smtClean="0"/>
                  <a:t>adicionando </a:t>
                </a:r>
                <a:r>
                  <a:rPr lang="pt-BR" dirty="0"/>
                  <a:t>uma </a:t>
                </a:r>
                <a:r>
                  <a:rPr lang="pt-BR" dirty="0" smtClean="0"/>
                  <a:t>fração,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a:t> </a:t>
                </a:r>
                <a:r>
                  <a:rPr lang="pt-BR" dirty="0" smtClean="0"/>
                  <a:t>(chamado de </a:t>
                </a:r>
                <a:r>
                  <a:rPr lang="pt-BR" b="1" i="1" dirty="0" smtClean="0"/>
                  <a:t>coeficiente </a:t>
                </a:r>
                <a:r>
                  <a:rPr lang="pt-BR" b="1" i="1" dirty="0"/>
                  <a:t>de </a:t>
                </a:r>
                <a:r>
                  <a:rPr lang="pt-BR" b="1" i="1" dirty="0" smtClean="0"/>
                  <a:t>momentum</a:t>
                </a:r>
                <a:r>
                  <a:rPr lang="pt-BR" dirty="0"/>
                  <a:t>), do vetor de </a:t>
                </a:r>
                <a:r>
                  <a:rPr lang="pt-BR" dirty="0" smtClean="0"/>
                  <a:t>atualização dos pesos </a:t>
                </a:r>
                <a:r>
                  <a:rPr lang="pt-BR" dirty="0"/>
                  <a:t>da </a:t>
                </a:r>
                <a:r>
                  <a:rPr lang="pt-BR" dirty="0" smtClean="0"/>
                  <a:t>iteração anterior </a:t>
                </a:r>
                <a:r>
                  <a:rPr lang="pt-BR" dirty="0"/>
                  <a:t>ao vetor de atualização </a:t>
                </a:r>
                <a:r>
                  <a:rPr lang="pt-BR" dirty="0" smtClean="0"/>
                  <a:t>atual</a:t>
                </a:r>
                <a:r>
                  <a:rPr lang="pt-BR" dirty="0"/>
                  <a:t>:</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en-US" b="1" i="1" smtClean="0">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smtClean="0">
                        <a:latin typeface="Cambria Math" panose="02040503050406030204" pitchFamily="18" charset="0"/>
                        <a:ea typeface="Cambria Math" panose="02040503050406030204" pitchFamily="18" charset="0"/>
                      </a:rPr>
                      <m:t>𝝂</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r>
                      <a:rPr lang="pt-BR" i="1" smtClean="0">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e>
                    </m:acc>
                    <m:r>
                      <a:rPr lang="pt-BR" i="1">
                        <a:latin typeface="Cambria Math" panose="02040503050406030204" pitchFamily="18" charset="0"/>
                        <a:ea typeface="Cambria Math" panose="02040503050406030204" pitchFamily="18" charset="0"/>
                      </a:rPr>
                      <m:t> </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1" i="1" smtClean="0">
                        <a:latin typeface="Cambria Math" panose="02040503050406030204" pitchFamily="18" charset="0"/>
                        <a:ea typeface="Cambria Math" panose="02040503050406030204" pitchFamily="18" charset="0"/>
                      </a:rPr>
                      <m:t>,</m:t>
                    </m:r>
                  </m:oMath>
                </a14:m>
                <a:r>
                  <a:rPr lang="pt-BR" i="1" dirty="0" smtClean="0">
                    <a:latin typeface="Cambria Math" panose="02040503050406030204" pitchFamily="18" charset="0"/>
                    <a:ea typeface="Cambria Math" panose="02040503050406030204" pitchFamily="18" charset="0"/>
                  </a:rPr>
                  <a:t> </a:t>
                </a:r>
                <a:r>
                  <a:rPr lang="pt-BR" dirty="0" smtClean="0">
                    <a:latin typeface="Cambria Math" panose="02040503050406030204" pitchFamily="18" charset="0"/>
                    <a:ea typeface="Cambria Math" panose="02040503050406030204" pitchFamily="18" charset="0"/>
                  </a:rPr>
                  <a:t>onde </a:t>
                </a:r>
                <a14:m>
                  <m:oMath xmlns:m="http://schemas.openxmlformats.org/officeDocument/2006/math">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e>
                    </m:acc>
                    <m:r>
                      <a:rPr lang="pt-BR" i="1">
                        <a:latin typeface="Cambria Math" panose="02040503050406030204" pitchFamily="18" charset="0"/>
                        <a:ea typeface="Cambria Math" panose="02040503050406030204" pitchFamily="18" charset="0"/>
                      </a:rPr>
                      <m:t> </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a14:m>
                <a:endParaRPr lang="pt-BR"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b="0" i="0"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𝝂</m:t>
                      </m:r>
                    </m:oMath>
                  </m:oMathPara>
                </a14:m>
                <a:endParaRPr lang="pt-BR" b="1" dirty="0" smtClean="0">
                  <a:ea typeface="Cambria Math" panose="02040503050406030204" pitchFamily="18" charset="0"/>
                </a:endParaRPr>
              </a:p>
              <a:p>
                <a:r>
                  <a:rPr lang="pt-BR" dirty="0"/>
                  <a:t>Quanto maior </a:t>
                </a:r>
                <a:r>
                  <a:rPr lang="pt-BR" dirty="0" smtClean="0"/>
                  <a:t>for o valor de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smtClean="0"/>
                  <a:t>, maior será a influência de </a:t>
                </a:r>
                <a:r>
                  <a:rPr lang="pt-BR" dirty="0"/>
                  <a:t>gradientes </a:t>
                </a:r>
                <a:r>
                  <a:rPr lang="pt-BR" dirty="0" smtClean="0"/>
                  <a:t>anteriores na </a:t>
                </a:r>
                <a:r>
                  <a:rPr lang="pt-BR" dirty="0"/>
                  <a:t>direção atual.</a:t>
                </a:r>
              </a:p>
              <a:p>
                <a:r>
                  <a:rPr lang="pt-BR" dirty="0" smtClean="0"/>
                  <a:t>O algoritmo acumula </a:t>
                </a:r>
                <a:r>
                  <a:rPr lang="pt-BR" dirty="0"/>
                  <a:t>uma </a:t>
                </a:r>
                <a:r>
                  <a:rPr lang="pt-BR" b="1" i="1" dirty="0"/>
                  <a:t>média móvel exponencialmente decrescente de </a:t>
                </a:r>
                <a:r>
                  <a:rPr lang="pt-BR" b="1" i="1" dirty="0" smtClean="0"/>
                  <a:t>gradientes </a:t>
                </a:r>
                <a:r>
                  <a:rPr lang="pt-BR" b="1" i="1" dirty="0"/>
                  <a:t>anteriores </a:t>
                </a:r>
                <a:r>
                  <a:rPr lang="pt-BR" dirty="0"/>
                  <a:t>e, portanto, pode fornecer uma estimativa melhor, </a:t>
                </a:r>
                <a:r>
                  <a:rPr lang="pt-BR" dirty="0" smtClean="0"/>
                  <a:t>ou seja, que </a:t>
                </a:r>
                <a:r>
                  <a:rPr lang="pt-BR" dirty="0"/>
                  <a:t>está mais próxima da derivada parcial real do que os cálculos “</a:t>
                </a:r>
                <a:r>
                  <a:rPr lang="pt-BR" i="1" dirty="0"/>
                  <a:t>ruidosos</a:t>
                </a:r>
                <a:r>
                  <a:rPr lang="pt-BR" dirty="0"/>
                  <a:t>”.</a:t>
                </a:r>
              </a:p>
              <a:p>
                <a:pPr marL="0" indent="0">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𝝂</m:t>
                          </m:r>
                        </m:e>
                        <m: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sup>
                      </m:sSup>
                      <m:r>
                        <a:rPr lang="pt-BR" i="1">
                          <a:latin typeface="Cambria Math" panose="02040503050406030204" pitchFamily="18" charset="0"/>
                        </a:rPr>
                        <m:t>=</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𝑗</m:t>
                          </m:r>
                          <m:r>
                            <a:rPr lang="pt-BR" i="1">
                              <a:latin typeface="Cambria Math" panose="02040503050406030204" pitchFamily="18" charset="0"/>
                              <a:ea typeface="Cambria Math" panose="02040503050406030204" pitchFamily="18" charset="0"/>
                            </a:rPr>
                            <m:t>=0</m:t>
                          </m:r>
                        </m:sub>
                        <m:sup>
                          <m:r>
                            <a:rPr lang="pt-BR" i="1">
                              <a:latin typeface="Cambria Math" panose="02040503050406030204" pitchFamily="18" charset="0"/>
                              <a:ea typeface="Cambria Math" panose="02040503050406030204" pitchFamily="18" charset="0"/>
                            </a:rPr>
                            <m:t>𝑖</m:t>
                          </m:r>
                        </m:sup>
                        <m:e>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𝜇</m:t>
                              </m:r>
                            </m:e>
                            <m:sup>
                              <m: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𝑗</m:t>
                              </m:r>
                            </m:sup>
                          </m:sSup>
                        </m:e>
                      </m:nary>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r>
                        <a:rPr lang="pt-BR" b="1"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d>
                        <m:dPr>
                          <m:begChr m:val="["/>
                          <m:endChr m:val="]"/>
                          <m:ctrlPr>
                            <a:rPr lang="pt-BR" b="1" i="1" smtClean="0">
                              <a:latin typeface="Cambria Math" panose="02040503050406030204" pitchFamily="18" charset="0"/>
                              <a:ea typeface="Cambria Math" panose="02040503050406030204" pitchFamily="18" charset="0"/>
                            </a:rPr>
                          </m:ctrlPr>
                        </m:dPr>
                        <m:e>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𝜇</m:t>
                              </m:r>
                            </m:e>
                            <m:sup>
                              <m:r>
                                <a:rPr lang="pt-BR" b="0" i="1" smtClean="0">
                                  <a:latin typeface="Cambria Math" panose="02040503050406030204" pitchFamily="18" charset="0"/>
                                  <a:ea typeface="Cambria Math" panose="02040503050406030204" pitchFamily="18" charset="0"/>
                                </a:rPr>
                                <m:t>𝑖</m:t>
                              </m:r>
                            </m:sup>
                          </m:sSup>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m:t>
                              </m:r>
                            </m:e>
                            <m:sup>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m:t>
                              </m:r>
                            </m:sup>
                          </m:sSup>
                          <m:acc>
                            <m:accPr>
                              <m:chr m:val="̂"/>
                              <m:ctrlPr>
                                <a:rPr lang="pt-BR" i="1" smtClean="0">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e>
                          </m:acc>
                          <m:r>
                            <a:rPr lang="pt-BR" i="1" smtClean="0">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𝜇</m:t>
                              </m:r>
                            </m:e>
                            <m:sup>
                              <m: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p>
                          </m:sSup>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m:t>
                              </m:r>
                            </m:e>
                            <m:sup>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m:t>
                              </m:r>
                            </m:sup>
                          </m:sSup>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e>
                          </m:acc>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m:t>
                              </m:r>
                            </m:e>
                            <m:sup>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sup>
                          </m:sSup>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e>
                          </m:acc>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e>
                      </m:d>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11153930" cy="5448300"/>
              </a:xfrm>
              <a:blipFill rotWithShape="0">
                <a:blip r:embed="rId3"/>
                <a:stretch>
                  <a:fillRect l="-656" t="-2237"/>
                </a:stretch>
              </a:blipFill>
            </p:spPr>
            <p:txBody>
              <a:bodyPr/>
              <a:lstStyle/>
              <a:p>
                <a:r>
                  <a:rPr lang="pt-BR">
                    <a:noFill/>
                  </a:rPr>
                  <a:t> </a:t>
                </a:r>
              </a:p>
            </p:txBody>
          </p:sp>
        </mc:Fallback>
      </mc:AlternateContent>
    </p:spTree>
    <p:extLst>
      <p:ext uri="{BB962C8B-B14F-4D97-AF65-F5344CB8AC3E}">
        <p14:creationId xmlns:p14="http://schemas.microsoft.com/office/powerpoint/2010/main" val="25329667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0906"/>
            <a:ext cx="11054594" cy="1090599"/>
          </a:xfrm>
        </p:spPr>
        <p:txBody>
          <a:bodyPr>
            <a:normAutofit fontScale="90000"/>
          </a:bodyPr>
          <a:lstStyle/>
          <a:p>
            <a:r>
              <a:rPr lang="pt-BR" dirty="0"/>
              <a:t>Ajuste do Passo de Aprendizagem com Termo Momentum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85957"/>
                <a:ext cx="8331154" cy="4886325"/>
              </a:xfrm>
            </p:spPr>
            <p:txBody>
              <a:bodyPr>
                <a:normAutofit fontScale="85000" lnSpcReduction="20000"/>
              </a:bodyPr>
              <a:lstStyle/>
              <a:p>
                <a:r>
                  <a:rPr lang="pt-BR" dirty="0" smtClean="0"/>
                  <a:t>Ao </a:t>
                </a:r>
                <a:r>
                  <a:rPr lang="pt-BR" dirty="0"/>
                  <a:t>analisarmos a </a:t>
                </a:r>
                <a:r>
                  <a:rPr lang="pt-BR" b="1" i="1" dirty="0" smtClean="0"/>
                  <a:t>equação de atualização dos pesos</a:t>
                </a:r>
                <a:r>
                  <a:rPr lang="pt-BR" dirty="0" smtClean="0"/>
                  <a:t>, </a:t>
                </a:r>
                <a:r>
                  <a:rPr lang="pt-BR" dirty="0"/>
                  <a:t>vemos que </a:t>
                </a:r>
                <a:r>
                  <a:rPr lang="pt-BR" dirty="0" smtClean="0"/>
                  <a:t>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faz com que </a:t>
                </a:r>
                <a:endParaRPr lang="pt-BR" dirty="0" smtClean="0"/>
              </a:p>
              <a:p>
                <a:pPr lvl="1"/>
                <a:r>
                  <a:rPr lang="pt-BR" dirty="0" smtClean="0"/>
                  <a:t>a </a:t>
                </a:r>
                <a:r>
                  <a:rPr lang="pt-BR" dirty="0"/>
                  <a:t>atualização seja maior para dimensões cujos gradientes </a:t>
                </a:r>
                <a:r>
                  <a:rPr lang="pt-BR" dirty="0" smtClean="0"/>
                  <a:t>apontem </a:t>
                </a:r>
                <a:r>
                  <a:rPr lang="pt-BR" dirty="0"/>
                  <a:t>nas </a:t>
                </a:r>
                <a:r>
                  <a:rPr lang="pt-BR"/>
                  <a:t>mesmas </a:t>
                </a:r>
                <a:r>
                  <a:rPr lang="pt-BR" smtClean="0"/>
                  <a:t>direções.</a:t>
                </a:r>
                <a:endParaRPr lang="pt-BR" dirty="0" smtClean="0"/>
              </a:p>
              <a:p>
                <a:pPr lvl="1"/>
                <a:r>
                  <a:rPr lang="pt-BR" dirty="0"/>
                  <a:t>a</a:t>
                </a:r>
                <a:r>
                  <a:rPr lang="pt-BR" dirty="0" smtClean="0"/>
                  <a:t> atualização seja menor para </a:t>
                </a:r>
                <a:r>
                  <a:rPr lang="pt-BR" dirty="0"/>
                  <a:t>dimensões cujos gradientes </a:t>
                </a:r>
                <a:r>
                  <a:rPr lang="pt-BR" dirty="0" smtClean="0"/>
                  <a:t>mudem </a:t>
                </a:r>
                <a:r>
                  <a:rPr lang="pt-BR" dirty="0"/>
                  <a:t>de direção. </a:t>
                </a:r>
                <a:endParaRPr lang="pt-BR" dirty="0" smtClean="0"/>
              </a:p>
              <a:p>
                <a:pPr lvl="1"/>
                <a:r>
                  <a:rPr lang="pt-BR" dirty="0" smtClean="0"/>
                  <a:t>Como </a:t>
                </a:r>
                <a:r>
                  <a:rPr lang="pt-BR" dirty="0"/>
                  <a:t>resultado, temos convergência mais rápida e oscilação reduzida</a:t>
                </a:r>
                <a:r>
                  <a:rPr lang="pt-BR" dirty="0" smtClean="0"/>
                  <a:t>.</a:t>
                </a:r>
              </a:p>
              <a:p>
                <a:r>
                  <a:rPr lang="pt-BR" dirty="0" smtClean="0"/>
                  <a:t>O </a:t>
                </a:r>
                <a:r>
                  <a:rPr lang="pt-BR" dirty="0"/>
                  <a:t>efeito do </a:t>
                </a:r>
                <a:r>
                  <a:rPr lang="pt-BR" dirty="0" smtClean="0"/>
                  <a:t>algoritmo do momentum no GDE é </a:t>
                </a:r>
                <a:r>
                  <a:rPr lang="pt-BR" dirty="0"/>
                  <a:t>ilustrado na figura ao lado</a:t>
                </a:r>
                <a:r>
                  <a:rPr lang="pt-BR" dirty="0" smtClean="0"/>
                  <a:t>.</a:t>
                </a:r>
              </a:p>
              <a:p>
                <a:r>
                  <a:rPr lang="pt-BR" dirty="0" smtClean="0"/>
                  <a:t>Curiosidade, o </a:t>
                </a:r>
                <a:r>
                  <a:rPr lang="pt-BR" dirty="0"/>
                  <a:t>nome </a:t>
                </a:r>
                <a:r>
                  <a:rPr lang="pt-BR" b="1" i="1" dirty="0"/>
                  <a:t>momentum</a:t>
                </a:r>
                <a:r>
                  <a:rPr lang="pt-BR" dirty="0"/>
                  <a:t> deriva de uma analogia </a:t>
                </a:r>
                <a:r>
                  <a:rPr lang="pt-BR" dirty="0" smtClean="0"/>
                  <a:t>com a física</a:t>
                </a:r>
                <a:r>
                  <a:rPr lang="pt-BR" dirty="0"/>
                  <a:t>, em que o </a:t>
                </a:r>
                <a:r>
                  <a:rPr lang="pt-BR" b="1" i="1" dirty="0"/>
                  <a:t>gradiente negativo </a:t>
                </a:r>
                <a:r>
                  <a:rPr lang="pt-BR" dirty="0"/>
                  <a:t>é uma força que move uma </a:t>
                </a:r>
                <a:r>
                  <a:rPr lang="pt-BR" b="1" i="1" dirty="0"/>
                  <a:t>partícula</a:t>
                </a:r>
                <a:r>
                  <a:rPr lang="pt-BR" dirty="0"/>
                  <a:t> através do </a:t>
                </a:r>
                <a:r>
                  <a:rPr lang="pt-BR" b="1" i="1" dirty="0"/>
                  <a:t>espaço de parâmetros</a:t>
                </a:r>
                <a:r>
                  <a:rPr lang="pt-BR" dirty="0"/>
                  <a:t>, de acordo com as leis de movimento de </a:t>
                </a:r>
                <a:r>
                  <a:rPr lang="pt-BR" dirty="0" smtClean="0"/>
                  <a:t>Newton.</a:t>
                </a:r>
              </a:p>
              <a:p>
                <a:r>
                  <a:rPr lang="pt-BR" dirty="0" smtClean="0"/>
                  <a:t>Em física, </a:t>
                </a:r>
                <a:r>
                  <a:rPr lang="pt-BR" b="1" i="1" dirty="0" smtClean="0"/>
                  <a:t>momentum</a:t>
                </a:r>
                <a:r>
                  <a:rPr lang="pt-BR" dirty="0" smtClean="0"/>
                  <a:t> é igual a massa </a:t>
                </a:r>
                <a:r>
                  <a:rPr lang="pt-BR" dirty="0"/>
                  <a:t>vezes </a:t>
                </a:r>
                <a:r>
                  <a:rPr lang="pt-BR" dirty="0" smtClean="0"/>
                  <a:t>a velocidade de uma partícula. </a:t>
                </a:r>
                <a:r>
                  <a:rPr lang="pt-BR" dirty="0"/>
                  <a:t>No </a:t>
                </a:r>
                <a:r>
                  <a:rPr lang="pt-BR" b="1" i="1" dirty="0"/>
                  <a:t>algoritmo </a:t>
                </a:r>
                <a:r>
                  <a:rPr lang="pt-BR" b="1" i="1" dirty="0" smtClean="0"/>
                  <a:t>do momentum</a:t>
                </a:r>
                <a:r>
                  <a:rPr lang="pt-BR" dirty="0"/>
                  <a:t>, </a:t>
                </a:r>
                <a:r>
                  <a:rPr lang="pt-BR" dirty="0" smtClean="0"/>
                  <a:t>assumimos </a:t>
                </a:r>
                <a:r>
                  <a:rPr lang="pt-BR" dirty="0"/>
                  <a:t>massa unitária, então o </a:t>
                </a:r>
                <a:r>
                  <a:rPr lang="pt-BR" b="1" i="1" dirty="0"/>
                  <a:t>vetor </a:t>
                </a:r>
                <a:r>
                  <a:rPr lang="pt-BR" b="1" i="1" dirty="0" smtClean="0"/>
                  <a:t>velocidade</a:t>
                </a:r>
                <a:r>
                  <a:rPr lang="pt-BR" dirty="0" smtClean="0"/>
                  <a:t>,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smtClean="0"/>
                  <a:t>, </a:t>
                </a:r>
                <a:r>
                  <a:rPr lang="pt-BR" dirty="0"/>
                  <a:t>também pode ser considerado como o </a:t>
                </a:r>
                <a:r>
                  <a:rPr lang="pt-BR" b="1" i="1" dirty="0"/>
                  <a:t>momentum</a:t>
                </a:r>
                <a:r>
                  <a:rPr lang="pt-BR" dirty="0"/>
                  <a:t> da partícula.</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85957"/>
                <a:ext cx="8331154" cy="4886325"/>
              </a:xfrm>
              <a:blipFill rotWithShape="0">
                <a:blip r:embed="rId3"/>
                <a:stretch>
                  <a:fillRect l="-951" t="-2868" r="-1170" b="-1372"/>
                </a:stretch>
              </a:blipFill>
            </p:spPr>
            <p:txBody>
              <a:bodyPr/>
              <a:lstStyle/>
              <a:p>
                <a:r>
                  <a:rPr lang="pt-BR">
                    <a:noFill/>
                  </a:rPr>
                  <a:t> </a:t>
                </a:r>
              </a:p>
            </p:txBody>
          </p:sp>
        </mc:Fallback>
      </mc:AlternateContent>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r="1182"/>
          <a:stretch/>
        </p:blipFill>
        <p:spPr>
          <a:xfrm>
            <a:off x="9140777" y="1955805"/>
            <a:ext cx="3022647" cy="4829174"/>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8962734" y="768926"/>
                <a:ext cx="3229266" cy="9251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𝝂</m:t>
                      </m:r>
                    </m:oMath>
                  </m:oMathPara>
                </a14:m>
                <a:endParaRPr lang="pt-BR" dirty="0"/>
              </a:p>
            </p:txBody>
          </p:sp>
        </mc:Choice>
        <mc:Fallback xmlns="">
          <p:sp>
            <p:nvSpPr>
              <p:cNvPr id="4" name="Rectangle 3"/>
              <p:cNvSpPr>
                <a:spLocks noRot="1" noChangeAspect="1" noMove="1" noResize="1" noEditPoints="1" noAdjustHandles="1" noChangeArrowheads="1" noChangeShapeType="1" noTextEdit="1"/>
              </p:cNvSpPr>
              <p:nvPr/>
            </p:nvSpPr>
            <p:spPr>
              <a:xfrm>
                <a:off x="8962734" y="768926"/>
                <a:ext cx="3229266" cy="925125"/>
              </a:xfrm>
              <a:prstGeom prst="rect">
                <a:avLst/>
              </a:prstGeom>
              <a:blipFill rotWithShape="0">
                <a:blip r:embed="rId5"/>
                <a:stretch>
                  <a:fillRect/>
                </a:stretch>
              </a:blipFill>
            </p:spPr>
            <p:txBody>
              <a:bodyPr/>
              <a:lstStyle/>
              <a:p>
                <a:r>
                  <a:rPr lang="pt-BR">
                    <a:noFill/>
                  </a:rPr>
                  <a:t> </a:t>
                </a:r>
              </a:p>
            </p:txBody>
          </p:sp>
        </mc:Fallback>
      </mc:AlternateContent>
      <p:cxnSp>
        <p:nvCxnSpPr>
          <p:cNvPr id="6" name="Straight Arrow Connector 5"/>
          <p:cNvCxnSpPr>
            <a:stCxn id="3" idx="0"/>
          </p:cNvCxnSpPr>
          <p:nvPr/>
        </p:nvCxnSpPr>
        <p:spPr>
          <a:xfrm flipV="1">
            <a:off x="5003776" y="1401353"/>
            <a:ext cx="4826024" cy="4846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2257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73026"/>
            <a:ext cx="11607800" cy="863246"/>
          </a:xfrm>
        </p:spPr>
        <p:txBody>
          <a:bodyPr/>
          <a:lstStyle/>
          <a:p>
            <a:r>
              <a:rPr lang="pt-BR" dirty="0" smtClean="0"/>
              <a:t>Exemplo: GDE com Termo Momentum</a:t>
            </a:r>
            <a:endParaRPr lang="pt-BR"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8651" t="14484" r="7143" b="11508"/>
          <a:stretch/>
        </p:blipFill>
        <p:spPr>
          <a:xfrm>
            <a:off x="237023" y="2236503"/>
            <a:ext cx="2781008" cy="2773572"/>
          </a:xfrm>
          <a:prstGeom prst="rect">
            <a:avLst/>
          </a:prstGeom>
        </p:spPr>
      </p:pic>
      <p:sp>
        <p:nvSpPr>
          <p:cNvPr id="14" name="Rectangle 13"/>
          <p:cNvSpPr/>
          <p:nvPr/>
        </p:nvSpPr>
        <p:spPr>
          <a:xfrm>
            <a:off x="665212" y="5511694"/>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3.0 * 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N,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5" name="TextBox 14"/>
          <p:cNvSpPr txBox="1"/>
          <p:nvPr/>
        </p:nvSpPr>
        <p:spPr>
          <a:xfrm>
            <a:off x="4918064" y="6424268"/>
            <a:ext cx="6080136" cy="369332"/>
          </a:xfrm>
          <a:prstGeom prst="rect">
            <a:avLst/>
          </a:prstGeom>
          <a:noFill/>
        </p:spPr>
        <p:txBody>
          <a:bodyPr wrap="square" rtlCol="0">
            <a:spAutoFit/>
          </a:bodyPr>
          <a:lstStyle/>
          <a:p>
            <a:r>
              <a:rPr lang="pt-BR" u="sng" dirty="0" smtClean="0">
                <a:solidFill>
                  <a:srgbClr val="00B0F0"/>
                </a:solidFill>
                <a:hlinkClick r:id="rId4"/>
              </a:rPr>
              <a:t>Exemplo: </a:t>
            </a:r>
            <a:r>
              <a:rPr lang="pt-BR" u="sng" dirty="0">
                <a:solidFill>
                  <a:srgbClr val="00B0F0"/>
                </a:solidFill>
                <a:hlinkClick r:id="rId4"/>
              </a:rPr>
              <a:t>stocastic_gradient_descent_with_momentum.ipynb</a:t>
            </a:r>
            <a:endParaRPr lang="pt-BR" u="sng" dirty="0">
              <a:solidFill>
                <a:srgbClr val="00B0F0"/>
              </a:solidFill>
            </a:endParaRPr>
          </a:p>
        </p:txBody>
      </p:sp>
      <mc:AlternateContent xmlns:mc="http://schemas.openxmlformats.org/markup-compatibility/2006" xmlns:a14="http://schemas.microsoft.com/office/drawing/2010/main">
        <mc:Choice Requires="a14">
          <p:sp>
            <p:nvSpPr>
              <p:cNvPr id="16" name="TextBox 15"/>
              <p:cNvSpPr txBox="1"/>
              <p:nvPr/>
            </p:nvSpPr>
            <p:spPr>
              <a:xfrm>
                <a:off x="6931797" y="892427"/>
                <a:ext cx="12065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=0.02</m:t>
                      </m:r>
                    </m:oMath>
                  </m:oMathPara>
                </a14:m>
                <a:endParaRPr lang="pt-BR"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31797" y="892427"/>
                <a:ext cx="1206500"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73395" y="3730097"/>
                <a:ext cx="212330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 </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0.9</m:t>
                      </m:r>
                    </m:oMath>
                  </m:oMathPara>
                </a14:m>
                <a:endParaRPr lang="pt-BR" dirty="0"/>
              </a:p>
            </p:txBody>
          </p:sp>
        </mc:Choice>
        <mc:Fallback xmlns="">
          <p:sp>
            <p:nvSpPr>
              <p:cNvPr id="17" name="TextBox 16"/>
              <p:cNvSpPr txBox="1">
                <a:spLocks noRot="1" noChangeAspect="1" noMove="1" noResize="1" noEditPoints="1" noAdjustHandles="1" noChangeArrowheads="1" noChangeShapeType="1" noTextEdit="1"/>
              </p:cNvSpPr>
              <p:nvPr/>
            </p:nvSpPr>
            <p:spPr>
              <a:xfrm>
                <a:off x="6473395" y="3730097"/>
                <a:ext cx="2123303" cy="369332"/>
              </a:xfrm>
              <a:prstGeom prst="rect">
                <a:avLst/>
              </a:prstGeom>
              <a:blipFill rotWithShape="0">
                <a:blip r:embed="rId10"/>
                <a:stretch>
                  <a:fillRect b="-5000"/>
                </a:stretch>
              </a:blipFill>
            </p:spPr>
            <p:txBody>
              <a:bodyPr/>
              <a:lstStyle/>
              <a:p>
                <a:r>
                  <a:rPr lang="pt-BR">
                    <a:noFill/>
                  </a:rPr>
                  <a:t> </a:t>
                </a:r>
              </a:p>
            </p:txBody>
          </p:sp>
        </mc:Fallback>
      </mc:AlternateContent>
      <p:pic>
        <p:nvPicPr>
          <p:cNvPr id="3" name="Picture 2"/>
          <p:cNvPicPr>
            <a:picLocks noChangeAspect="1"/>
          </p:cNvPicPr>
          <p:nvPr/>
        </p:nvPicPr>
        <p:blipFill rotWithShape="1">
          <a:blip r:embed="rId11" cstate="print">
            <a:extLst>
              <a:ext uri="{28A0092B-C50C-407E-A947-70E740481C1C}">
                <a14:useLocalDpi xmlns:a14="http://schemas.microsoft.com/office/drawing/2010/main" val="0"/>
              </a:ext>
            </a:extLst>
          </a:blip>
          <a:srcRect l="7151" t="5909" r="9576" b="3575"/>
          <a:stretch/>
        </p:blipFill>
        <p:spPr>
          <a:xfrm>
            <a:off x="7863843" y="1256492"/>
            <a:ext cx="4286976" cy="2329917"/>
          </a:xfrm>
          <a:prstGeom prst="rect">
            <a:avLst/>
          </a:prstGeom>
        </p:spPr>
      </p:pic>
      <p:pic>
        <p:nvPicPr>
          <p:cNvPr id="4" name="Picture 3"/>
          <p:cNvPicPr>
            <a:picLocks noChangeAspect="1"/>
          </p:cNvPicPr>
          <p:nvPr/>
        </p:nvPicPr>
        <p:blipFill rotWithShape="1">
          <a:blip r:embed="rId12" cstate="print">
            <a:extLst>
              <a:ext uri="{28A0092B-C50C-407E-A947-70E740481C1C}">
                <a14:useLocalDpi xmlns:a14="http://schemas.microsoft.com/office/drawing/2010/main" val="0"/>
              </a:ext>
            </a:extLst>
          </a:blip>
          <a:srcRect l="666" t="7364" r="5879" b="3545"/>
          <a:stretch/>
        </p:blipFill>
        <p:spPr>
          <a:xfrm>
            <a:off x="5460400" y="1241502"/>
            <a:ext cx="2444035" cy="2329917"/>
          </a:xfrm>
          <a:prstGeom prst="rect">
            <a:avLst/>
          </a:prstGeom>
        </p:spPr>
      </p:pic>
      <p:pic>
        <p:nvPicPr>
          <p:cNvPr id="5" name="Picture 4"/>
          <p:cNvPicPr>
            <a:picLocks noChangeAspect="1"/>
          </p:cNvPicPr>
          <p:nvPr/>
        </p:nvPicPr>
        <p:blipFill rotWithShape="1">
          <a:blip r:embed="rId13" cstate="print">
            <a:extLst>
              <a:ext uri="{28A0092B-C50C-407E-A947-70E740481C1C}">
                <a14:useLocalDpi xmlns:a14="http://schemas.microsoft.com/office/drawing/2010/main" val="0"/>
              </a:ext>
            </a:extLst>
          </a:blip>
          <a:srcRect t="6416" r="9208" b="2311"/>
          <a:stretch/>
        </p:blipFill>
        <p:spPr>
          <a:xfrm>
            <a:off x="3114698" y="1256491"/>
            <a:ext cx="2317648" cy="2329917"/>
          </a:xfrm>
          <a:prstGeom prst="rect">
            <a:avLst/>
          </a:prstGeom>
        </p:spPr>
      </p:pic>
      <p:pic>
        <p:nvPicPr>
          <p:cNvPr id="6" name="Picture 5"/>
          <p:cNvPicPr>
            <a:picLocks noChangeAspect="1"/>
          </p:cNvPicPr>
          <p:nvPr/>
        </p:nvPicPr>
        <p:blipFill rotWithShape="1">
          <a:blip r:embed="rId14" cstate="print">
            <a:extLst>
              <a:ext uri="{28A0092B-C50C-407E-A947-70E740481C1C}">
                <a14:useLocalDpi xmlns:a14="http://schemas.microsoft.com/office/drawing/2010/main" val="0"/>
              </a:ext>
            </a:extLst>
          </a:blip>
          <a:srcRect l="5910" t="6624" r="9461" b="3923"/>
          <a:stretch/>
        </p:blipFill>
        <p:spPr>
          <a:xfrm>
            <a:off x="7831559" y="4220090"/>
            <a:ext cx="4222277" cy="2231510"/>
          </a:xfrm>
          <a:prstGeom prst="rect">
            <a:avLst/>
          </a:prstGeom>
        </p:spPr>
      </p:pic>
      <p:pic>
        <p:nvPicPr>
          <p:cNvPr id="18" name="Picture 17"/>
          <p:cNvPicPr>
            <a:picLocks noChangeAspect="1"/>
          </p:cNvPicPr>
          <p:nvPr/>
        </p:nvPicPr>
        <p:blipFill rotWithShape="1">
          <a:blip r:embed="rId15" cstate="print">
            <a:extLst>
              <a:ext uri="{28A0092B-C50C-407E-A947-70E740481C1C}">
                <a14:useLocalDpi xmlns:a14="http://schemas.microsoft.com/office/drawing/2010/main" val="0"/>
              </a:ext>
            </a:extLst>
          </a:blip>
          <a:srcRect l="1196" t="6698" r="5975" b="3490"/>
          <a:stretch/>
        </p:blipFill>
        <p:spPr>
          <a:xfrm>
            <a:off x="5596191" y="4222746"/>
            <a:ext cx="2275970" cy="2201955"/>
          </a:xfrm>
          <a:prstGeom prst="rect">
            <a:avLst/>
          </a:prstGeom>
        </p:spPr>
      </p:pic>
      <p:pic>
        <p:nvPicPr>
          <p:cNvPr id="19" name="Picture 18"/>
          <p:cNvPicPr>
            <a:picLocks noChangeAspect="1"/>
          </p:cNvPicPr>
          <p:nvPr/>
        </p:nvPicPr>
        <p:blipFill rotWithShape="1">
          <a:blip r:embed="rId16" cstate="print">
            <a:extLst>
              <a:ext uri="{28A0092B-C50C-407E-A947-70E740481C1C}">
                <a14:useLocalDpi xmlns:a14="http://schemas.microsoft.com/office/drawing/2010/main" val="0"/>
              </a:ext>
            </a:extLst>
          </a:blip>
          <a:srcRect t="7076" r="9251" b="1981"/>
          <a:stretch/>
        </p:blipFill>
        <p:spPr>
          <a:xfrm>
            <a:off x="3263674" y="4204607"/>
            <a:ext cx="2226731" cy="2231510"/>
          </a:xfrm>
          <a:prstGeom prst="rect">
            <a:avLst/>
          </a:prstGeom>
        </p:spPr>
      </p:pic>
    </p:spTree>
    <p:extLst>
      <p:ext uri="{BB962C8B-B14F-4D97-AF65-F5344CB8AC3E}">
        <p14:creationId xmlns:p14="http://schemas.microsoft.com/office/powerpoint/2010/main" val="24561291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29211" cy="1325563"/>
          </a:xfrm>
        </p:spPr>
        <p:txBody>
          <a:bodyPr/>
          <a:lstStyle/>
          <a:p>
            <a:r>
              <a:rPr lang="pt-BR" dirty="0"/>
              <a:t>Ajuste do Passo de Aprendizagem por </a:t>
            </a:r>
            <a:r>
              <a:rPr lang="pt-BR" dirty="0" smtClean="0"/>
              <a:t>Variação Adaptativa</a:t>
            </a:r>
            <a:endParaRPr lang="nl-BE" dirty="0"/>
          </a:p>
        </p:txBody>
      </p:sp>
      <p:sp>
        <p:nvSpPr>
          <p:cNvPr id="3" name="Content Placeholder 2"/>
          <p:cNvSpPr>
            <a:spLocks noGrp="1"/>
          </p:cNvSpPr>
          <p:nvPr>
            <p:ph idx="1"/>
          </p:nvPr>
        </p:nvSpPr>
        <p:spPr>
          <a:xfrm>
            <a:off x="838200" y="2035342"/>
            <a:ext cx="11129210" cy="4575008"/>
          </a:xfrm>
        </p:spPr>
        <p:txBody>
          <a:bodyPr>
            <a:normAutofit lnSpcReduction="10000"/>
          </a:bodyPr>
          <a:lstStyle/>
          <a:p>
            <a:pPr algn="just"/>
            <a:r>
              <a:rPr lang="pt-BR" dirty="0" smtClean="0"/>
              <a:t>Na </a:t>
            </a:r>
            <a:r>
              <a:rPr lang="pt-BR" b="1" dirty="0" smtClean="0"/>
              <a:t>variação adaptativa</a:t>
            </a:r>
            <a:r>
              <a:rPr lang="pt-BR" dirty="0" smtClean="0"/>
              <a:t>, o </a:t>
            </a:r>
            <a:r>
              <a:rPr lang="pt-BR" dirty="0"/>
              <a:t>passo é adaptativamente ajustado de acordo com a </a:t>
            </a:r>
            <a:r>
              <a:rPr lang="pt-BR" dirty="0" smtClean="0"/>
              <a:t>desempenho do modelo e, </a:t>
            </a:r>
            <a:r>
              <a:rPr lang="pt-BR" dirty="0"/>
              <a:t>além </a:t>
            </a:r>
            <a:r>
              <a:rPr lang="pt-BR" dirty="0" smtClean="0"/>
              <a:t>disso, tem-se passos </a:t>
            </a:r>
            <a:r>
              <a:rPr lang="pt-BR" dirty="0"/>
              <a:t>diferentes para cada </a:t>
            </a:r>
            <a:r>
              <a:rPr lang="pt-BR" dirty="0" smtClean="0"/>
              <a:t>peso do modelo, os quais são atualizados de forma independente. </a:t>
            </a:r>
            <a:endParaRPr lang="pt-BR" dirty="0"/>
          </a:p>
          <a:p>
            <a:pPr lvl="1" algn="just">
              <a:buFont typeface="Wingdings" panose="05000000000000000000" pitchFamily="2" charset="2"/>
              <a:buChar char="§"/>
            </a:pPr>
            <a:r>
              <a:rPr lang="pt-BR" dirty="0"/>
              <a:t>Os passos são atualizados de acordo com </a:t>
            </a:r>
            <a:r>
              <a:rPr lang="pt-BR" dirty="0" smtClean="0"/>
              <a:t>o desempenho do modelo</a:t>
            </a:r>
          </a:p>
          <a:p>
            <a:pPr lvl="2" algn="just">
              <a:buFont typeface="Courier New" panose="02070309020205020404" pitchFamily="49" charset="0"/>
              <a:buChar char="o"/>
            </a:pPr>
            <a:r>
              <a:rPr lang="pt-BR" dirty="0" smtClean="0"/>
              <a:t>Por exemplo, enquanto o desempenho estiver aumentando, o passo é mantido constante. Quando o desempenho se estabiliza, diminui-se o passo. Alternativamente, o passo de aprendizagem </a:t>
            </a:r>
            <a:r>
              <a:rPr lang="pt-BR" dirty="0"/>
              <a:t>pode ser </a:t>
            </a:r>
            <a:r>
              <a:rPr lang="pt-BR" dirty="0" smtClean="0"/>
              <a:t>aumentado se </a:t>
            </a:r>
            <a:r>
              <a:rPr lang="pt-BR" dirty="0"/>
              <a:t>o desempenho não melhorar por um número fixo </a:t>
            </a:r>
            <a:r>
              <a:rPr lang="pt-BR" dirty="0" smtClean="0"/>
              <a:t>de iterações. </a:t>
            </a:r>
            <a:endParaRPr lang="pt-BR" dirty="0"/>
          </a:p>
          <a:p>
            <a:pPr lvl="1" algn="just">
              <a:buFont typeface="Wingdings" panose="05000000000000000000" pitchFamily="2" charset="2"/>
              <a:buChar char="§"/>
            </a:pPr>
            <a:r>
              <a:rPr lang="pt-BR" dirty="0"/>
              <a:t>Na maioria dos casos, não é necessário se ajustar manualmente nenhum </a:t>
            </a:r>
            <a:r>
              <a:rPr lang="pt-BR" dirty="0" smtClean="0"/>
              <a:t>hiperparâmetro </a:t>
            </a:r>
            <a:r>
              <a:rPr lang="pt-BR" dirty="0"/>
              <a:t>como no caso dos esquemas de </a:t>
            </a:r>
            <a:r>
              <a:rPr lang="pt-BR" dirty="0" smtClean="0"/>
              <a:t>redução programada</a:t>
            </a:r>
            <a:r>
              <a:rPr lang="pt-BR" dirty="0"/>
              <a:t>.</a:t>
            </a:r>
          </a:p>
          <a:p>
            <a:pPr lvl="1" algn="just">
              <a:buFont typeface="Wingdings" panose="05000000000000000000" pitchFamily="2" charset="2"/>
              <a:buChar char="§"/>
            </a:pPr>
            <a:r>
              <a:rPr lang="pt-BR" dirty="0"/>
              <a:t>E quando existe algum hiperparâmetro a ser ajustado o esquema normalmente funciona muito bem para uma grande gama de valores.</a:t>
            </a:r>
          </a:p>
          <a:p>
            <a:pPr lvl="1" algn="just">
              <a:buFont typeface="Wingdings" panose="05000000000000000000" pitchFamily="2" charset="2"/>
              <a:buChar char="§"/>
            </a:pPr>
            <a:r>
              <a:rPr lang="pt-BR" b="1" dirty="0" smtClean="0"/>
              <a:t>Exemplos</a:t>
            </a:r>
            <a:r>
              <a:rPr lang="pt-BR" dirty="0" smtClean="0"/>
              <a:t>: AdaGrad</a:t>
            </a:r>
            <a:r>
              <a:rPr lang="pt-BR" dirty="0"/>
              <a:t>, RMSprop, </a:t>
            </a:r>
            <a:r>
              <a:rPr lang="pt-BR" dirty="0" smtClean="0"/>
              <a:t>Adam, etc</a:t>
            </a:r>
            <a:r>
              <a:rPr lang="pt-BR" dirty="0"/>
              <a:t>.</a:t>
            </a:r>
            <a:endParaRPr lang="nl-BE" b="1" dirty="0"/>
          </a:p>
        </p:txBody>
      </p:sp>
    </p:spTree>
    <p:extLst>
      <p:ext uri="{BB962C8B-B14F-4D97-AF65-F5344CB8AC3E}">
        <p14:creationId xmlns:p14="http://schemas.microsoft.com/office/powerpoint/2010/main" val="42280988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15500"/>
            <a:ext cx="11129211" cy="1097915"/>
          </a:xfrm>
        </p:spPr>
        <p:txBody>
          <a:bodyPr>
            <a:normAutofit fontScale="90000"/>
          </a:bodyPr>
          <a:lstStyle/>
          <a:p>
            <a:r>
              <a:rPr lang="pt-BR" dirty="0"/>
              <a:t>Ajuste do Passo de Aprendizagem por </a:t>
            </a:r>
            <a:r>
              <a:rPr lang="pt-BR" dirty="0" smtClean="0"/>
              <a:t>Variação Adaptativa</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46415"/>
                <a:ext cx="4362451" cy="5411585"/>
              </a:xfrm>
            </p:spPr>
            <p:txBody>
              <a:bodyPr>
                <a:normAutofit fontScale="85000" lnSpcReduction="20000"/>
              </a:bodyPr>
              <a:lstStyle/>
              <a:p>
                <a:pPr algn="just"/>
                <a:r>
                  <a:rPr lang="nl-BE" b="1" dirty="0" smtClean="0"/>
                  <a:t>AdaGrad</a:t>
                </a:r>
              </a:p>
              <a:p>
                <a:pPr marL="0" indent="0">
                  <a:buNone/>
                </a:pPr>
                <a14:m>
                  <m:oMathPara xmlns:m="http://schemas.openxmlformats.org/officeDocument/2006/math">
                    <m:oMathParaPr>
                      <m:jc m:val="centerGroup"/>
                    </m:oMathParaPr>
                    <m:oMath xmlns:m="http://schemas.openxmlformats.org/officeDocument/2006/math">
                      <m:r>
                        <a:rPr lang="pt-BR" b="0" i="1">
                          <a:latin typeface="Cambria Math" panose="02040503050406030204" pitchFamily="18" charset="0"/>
                          <a:ea typeface="Cambria Math" panose="02040503050406030204" pitchFamily="18" charset="0"/>
                        </a:rPr>
                        <m:t>𝑎</m:t>
                      </m:r>
                      <m:r>
                        <a:rPr lang="en-US" b="0"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r>
                        <a:rPr lang="pt-BR" b="0" i="1" smtClean="0">
                          <a:latin typeface="Cambria Math" panose="02040503050406030204" pitchFamily="18" charset="0"/>
                          <a:ea typeface="Cambria Math" panose="02040503050406030204" pitchFamily="18" charset="0"/>
                        </a:rPr>
                        <m:t>−</m:t>
                      </m:r>
                      <m:f>
                        <m:fPr>
                          <m:ctrlPr>
                            <a:rPr lang="pt-BR" i="1" smtClean="0">
                              <a:latin typeface="Cambria Math" panose="02040503050406030204" pitchFamily="18" charset="0"/>
                              <a:ea typeface="Cambria Math" panose="02040503050406030204" pitchFamily="18" charset="0"/>
                            </a:rPr>
                          </m:ctrlPr>
                        </m:fPr>
                        <m:num>
                          <m:r>
                            <a:rPr lang="pt-BR" b="0" i="1">
                              <a:latin typeface="Cambria Math" panose="02040503050406030204" pitchFamily="18" charset="0"/>
                              <a:ea typeface="Cambria Math" panose="02040503050406030204" pitchFamily="18" charset="0"/>
                            </a:rPr>
                            <m:t>𝛼</m:t>
                          </m:r>
                        </m:num>
                        <m:den>
                          <m:rad>
                            <m:radPr>
                              <m:degHide m:val="on"/>
                              <m:ctrlPr>
                                <a:rPr lang="pt-BR"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𝑣</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𝜀</m:t>
                              </m:r>
                            </m:e>
                          </m:rad>
                        </m:den>
                      </m:f>
                      <m:r>
                        <a:rPr lang="pt-BR" b="0"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𝐽</m:t>
                          </m:r>
                        </m:e>
                        <m:sub>
                          <m:r>
                            <a:rPr lang="pt-BR" b="0" i="1">
                              <a:latin typeface="Cambria Math" panose="02040503050406030204" pitchFamily="18" charset="0"/>
                              <a:ea typeface="Cambria Math" panose="02040503050406030204" pitchFamily="18" charset="0"/>
                            </a:rPr>
                            <m:t>𝑒</m:t>
                          </m:r>
                        </m:sub>
                      </m:sSub>
                      <m:r>
                        <a:rPr lang="pt-BR" b="0"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𝑎</m:t>
                      </m:r>
                      <m:r>
                        <a:rPr lang="pt-BR" b="0" i="1">
                          <a:latin typeface="Cambria Math" panose="02040503050406030204" pitchFamily="18" charset="0"/>
                          <a:ea typeface="Cambria Math" panose="02040503050406030204" pitchFamily="18" charset="0"/>
                        </a:rPr>
                        <m:t>)</m:t>
                      </m:r>
                    </m:oMath>
                  </m:oMathPara>
                </a14:m>
                <a:endParaRPr lang="pt-BR"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0" i="1">
                          <a:latin typeface="Cambria Math" panose="02040503050406030204" pitchFamily="18" charset="0"/>
                          <a:ea typeface="Cambria Math" panose="02040503050406030204" pitchFamily="18" charset="0"/>
                        </a:rPr>
                        <m:t>𝑣</m:t>
                      </m:r>
                      <m:r>
                        <a:rPr lang="pt-BR" b="0" i="1">
                          <a:latin typeface="Cambria Math" panose="02040503050406030204" pitchFamily="18" charset="0"/>
                          <a:ea typeface="Cambria Math" panose="02040503050406030204" pitchFamily="18" charset="0"/>
                        </a:rPr>
                        <m:t> ←</m:t>
                      </m:r>
                      <m:r>
                        <a:rPr lang="pt-BR" b="0" i="1">
                          <a:latin typeface="Cambria Math" panose="02040503050406030204" pitchFamily="18" charset="0"/>
                          <a:ea typeface="Cambria Math" panose="02040503050406030204" pitchFamily="18" charset="0"/>
                        </a:rPr>
                        <m:t>𝑣</m:t>
                      </m:r>
                      <m:r>
                        <a:rPr lang="pt-BR" b="0" i="1" smtClean="0">
                          <a:latin typeface="Cambria Math" panose="02040503050406030204" pitchFamily="18" charset="0"/>
                          <a:ea typeface="Cambria Math" panose="02040503050406030204" pitchFamily="18" charset="0"/>
                        </a:rPr>
                        <m:t>+</m:t>
                      </m:r>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r>
                                <a:rPr lang="pt-BR" b="0"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𝐽</m:t>
                                  </m:r>
                                </m:e>
                                <m:sub>
                                  <m:r>
                                    <a:rPr lang="pt-BR" b="0" i="1">
                                      <a:latin typeface="Cambria Math" panose="02040503050406030204" pitchFamily="18" charset="0"/>
                                      <a:ea typeface="Cambria Math" panose="02040503050406030204" pitchFamily="18" charset="0"/>
                                    </a:rPr>
                                    <m:t>𝑒</m:t>
                                  </m:r>
                                </m:sub>
                              </m:sSub>
                              <m:r>
                                <a:rPr lang="pt-BR" b="0"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𝑎</m:t>
                              </m:r>
                              <m:r>
                                <a:rPr lang="pt-BR" b="0" i="1">
                                  <a:latin typeface="Cambria Math" panose="02040503050406030204" pitchFamily="18" charset="0"/>
                                  <a:ea typeface="Cambria Math" panose="02040503050406030204" pitchFamily="18" charset="0"/>
                                </a:rPr>
                                <m:t>)</m:t>
                              </m:r>
                              <m:r>
                                <m:rPr>
                                  <m:nor/>
                                </m:rPr>
                                <a:rPr lang="pt-BR" i="1" dirty="0">
                                  <a:latin typeface="Cambria Math" panose="02040503050406030204" pitchFamily="18" charset="0"/>
                                  <a:ea typeface="Cambria Math" panose="02040503050406030204" pitchFamily="18" charset="0"/>
                                </a:rPr>
                                <m:t> </m:t>
                              </m:r>
                            </m:e>
                          </m:d>
                        </m:e>
                        <m:sup>
                          <m:r>
                            <a:rPr lang="pt-BR" b="0" i="1" smtClean="0">
                              <a:latin typeface="Cambria Math" panose="02040503050406030204" pitchFamily="18" charset="0"/>
                              <a:ea typeface="Cambria Math" panose="02040503050406030204" pitchFamily="18" charset="0"/>
                            </a:rPr>
                            <m:t>2</m:t>
                          </m:r>
                        </m:sup>
                      </m:sSup>
                    </m:oMath>
                  </m:oMathPara>
                </a14:m>
                <a:endParaRPr lang="pt-BR" i="1" dirty="0" smtClean="0">
                  <a:latin typeface="Cambria Math" panose="02040503050406030204" pitchFamily="18" charset="0"/>
                  <a:ea typeface="Cambria Math" panose="02040503050406030204" pitchFamily="18" charset="0"/>
                </a:endParaRPr>
              </a:p>
              <a:p>
                <a:r>
                  <a:rPr lang="pt-BR" b="1" dirty="0"/>
                  <a:t>RMSProp</a:t>
                </a:r>
              </a:p>
              <a:p>
                <a:pPr marL="0" indent="0">
                  <a:buNone/>
                </a:pPr>
                <a14:m>
                  <m:oMathPara xmlns:m="http://schemas.openxmlformats.org/officeDocument/2006/math">
                    <m:oMathParaPr>
                      <m:jc m:val="centerGroup"/>
                    </m:oMathParaPr>
                    <m:oMath xmlns:m="http://schemas.openxmlformats.org/officeDocument/2006/math">
                      <m:r>
                        <a:rPr lang="pt-BR" b="0" i="1">
                          <a:latin typeface="Cambria Math" panose="02040503050406030204" pitchFamily="18" charset="0"/>
                          <a:ea typeface="Cambria Math" panose="02040503050406030204" pitchFamily="18" charset="0"/>
                        </a:rPr>
                        <m:t>𝑎</m:t>
                      </m:r>
                      <m:r>
                        <a:rPr lang="en-US" b="0"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𝑎</m:t>
                      </m:r>
                      <m:r>
                        <a:rPr lang="pt-BR" b="0"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b="0" i="1">
                              <a:latin typeface="Cambria Math" panose="02040503050406030204" pitchFamily="18" charset="0"/>
                              <a:ea typeface="Cambria Math" panose="02040503050406030204" pitchFamily="18" charset="0"/>
                            </a:rPr>
                            <m:t>𝛼</m:t>
                          </m:r>
                        </m:num>
                        <m:den>
                          <m:rad>
                            <m:radPr>
                              <m:degHide m:val="on"/>
                              <m:ctrlPr>
                                <a:rPr lang="pt-BR" i="1">
                                  <a:latin typeface="Cambria Math" panose="02040503050406030204" pitchFamily="18" charset="0"/>
                                  <a:ea typeface="Cambria Math" panose="02040503050406030204" pitchFamily="18" charset="0"/>
                                </a:rPr>
                              </m:ctrlPr>
                            </m:radPr>
                            <m:deg/>
                            <m:e>
                              <m:r>
                                <a:rPr lang="pt-BR" b="0" i="1">
                                  <a:latin typeface="Cambria Math" panose="02040503050406030204" pitchFamily="18" charset="0"/>
                                  <a:ea typeface="Cambria Math" panose="02040503050406030204" pitchFamily="18" charset="0"/>
                                </a:rPr>
                                <m:t>𝑣</m:t>
                              </m:r>
                              <m:r>
                                <a:rPr lang="pt-BR" b="0"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𝜀</m:t>
                              </m:r>
                            </m:e>
                          </m:rad>
                        </m:den>
                      </m:f>
                      <m:r>
                        <a:rPr lang="pt-BR" b="0"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𝐽</m:t>
                          </m:r>
                        </m:e>
                        <m:sub>
                          <m:r>
                            <a:rPr lang="pt-BR" b="0" i="1">
                              <a:latin typeface="Cambria Math" panose="02040503050406030204" pitchFamily="18" charset="0"/>
                              <a:ea typeface="Cambria Math" panose="02040503050406030204" pitchFamily="18" charset="0"/>
                            </a:rPr>
                            <m:t>𝑒</m:t>
                          </m:r>
                        </m:sub>
                      </m:sSub>
                      <m:r>
                        <a:rPr lang="pt-BR" b="0"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𝑎</m:t>
                      </m:r>
                      <m:r>
                        <a:rPr lang="pt-BR" b="0" i="1">
                          <a:latin typeface="Cambria Math" panose="02040503050406030204" pitchFamily="18" charset="0"/>
                          <a:ea typeface="Cambria Math" panose="02040503050406030204" pitchFamily="18" charset="0"/>
                        </a:rPr>
                        <m:t>)</m:t>
                      </m:r>
                    </m:oMath>
                  </m:oMathPara>
                </a14:m>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0" i="1">
                          <a:latin typeface="Cambria Math" panose="02040503050406030204" pitchFamily="18" charset="0"/>
                          <a:ea typeface="Cambria Math" panose="02040503050406030204" pitchFamily="18" charset="0"/>
                        </a:rPr>
                        <m:t>𝑣</m:t>
                      </m:r>
                      <m:r>
                        <a:rPr lang="pt-BR" b="0" i="1">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𝛽</m:t>
                      </m:r>
                      <m:r>
                        <a:rPr lang="pt-BR" b="0" i="1">
                          <a:latin typeface="Cambria Math" panose="02040503050406030204" pitchFamily="18" charset="0"/>
                          <a:ea typeface="Cambria Math" panose="02040503050406030204" pitchFamily="18" charset="0"/>
                        </a:rPr>
                        <m:t>𝑣</m:t>
                      </m:r>
                      <m:r>
                        <a:rPr lang="pt-BR" b="0"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ctrlPr>
                                <a:rPr lang="pt-BR" i="1">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1−</m:t>
                              </m:r>
                              <m:r>
                                <a:rPr lang="pt-BR" b="0" i="1">
                                  <a:latin typeface="Cambria Math" panose="02040503050406030204" pitchFamily="18" charset="0"/>
                                  <a:ea typeface="Cambria Math" panose="02040503050406030204" pitchFamily="18" charset="0"/>
                                </a:rPr>
                                <m:t>𝛽</m:t>
                              </m:r>
                            </m:e>
                          </m:d>
                          <m:d>
                            <m:dPr>
                              <m:begChr m:val="["/>
                              <m:endChr m:val="]"/>
                              <m:ctrlPr>
                                <a:rPr lang="pt-BR" i="1">
                                  <a:latin typeface="Cambria Math" panose="02040503050406030204" pitchFamily="18" charset="0"/>
                                  <a:ea typeface="Cambria Math" panose="02040503050406030204" pitchFamily="18" charset="0"/>
                                </a:rPr>
                              </m:ctrlPr>
                            </m:dPr>
                            <m:e>
                              <m:r>
                                <a:rPr lang="pt-BR" b="0"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𝐽</m:t>
                                  </m:r>
                                </m:e>
                                <m:sub>
                                  <m:r>
                                    <a:rPr lang="pt-BR" b="0" i="1">
                                      <a:latin typeface="Cambria Math" panose="02040503050406030204" pitchFamily="18" charset="0"/>
                                      <a:ea typeface="Cambria Math" panose="02040503050406030204" pitchFamily="18" charset="0"/>
                                    </a:rPr>
                                    <m:t>𝑒</m:t>
                                  </m:r>
                                </m:sub>
                              </m:sSub>
                              <m:r>
                                <a:rPr lang="pt-BR" b="0"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𝑎</m:t>
                              </m:r>
                              <m:r>
                                <a:rPr lang="pt-BR" b="0" i="1">
                                  <a:latin typeface="Cambria Math" panose="02040503050406030204" pitchFamily="18" charset="0"/>
                                  <a:ea typeface="Cambria Math" panose="02040503050406030204" pitchFamily="18" charset="0"/>
                                </a:rPr>
                                <m:t>)</m:t>
                              </m:r>
                              <m:r>
                                <m:rPr>
                                  <m:nor/>
                                </m:rPr>
                                <a:rPr lang="pt-BR" i="1" dirty="0">
                                  <a:latin typeface="Cambria Math" panose="02040503050406030204" pitchFamily="18" charset="0"/>
                                  <a:ea typeface="Cambria Math" panose="02040503050406030204" pitchFamily="18" charset="0"/>
                                </a:rPr>
                                <m:t> </m:t>
                              </m:r>
                            </m:e>
                          </m:d>
                        </m:e>
                        <m:sup>
                          <m:r>
                            <a:rPr lang="pt-BR" b="0" i="1">
                              <a:latin typeface="Cambria Math" panose="02040503050406030204" pitchFamily="18" charset="0"/>
                              <a:ea typeface="Cambria Math" panose="02040503050406030204" pitchFamily="18" charset="0"/>
                            </a:rPr>
                            <m:t>2</m:t>
                          </m:r>
                        </m:sup>
                      </m:sSup>
                    </m:oMath>
                  </m:oMathPara>
                </a14:m>
                <a:endParaRPr lang="pt-BR" i="1" dirty="0" smtClean="0">
                  <a:latin typeface="Cambria Math" panose="02040503050406030204" pitchFamily="18" charset="0"/>
                  <a:ea typeface="Cambria Math" panose="02040503050406030204" pitchFamily="18" charset="0"/>
                </a:endParaRPr>
              </a:p>
              <a:p>
                <a:r>
                  <a:rPr lang="pt-BR" b="1" dirty="0" smtClean="0"/>
                  <a:t>Adam</a:t>
                </a:r>
                <a:endParaRPr lang="pt-BR" b="1"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0" i="1">
                          <a:latin typeface="Cambria Math" panose="02040503050406030204" pitchFamily="18" charset="0"/>
                          <a:ea typeface="Cambria Math" panose="02040503050406030204" pitchFamily="18" charset="0"/>
                        </a:rPr>
                        <m:t>𝑎</m:t>
                      </m:r>
                      <m:r>
                        <a:rPr lang="en-US" b="0"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𝑎</m:t>
                      </m:r>
                      <m:r>
                        <a:rPr lang="pt-BR" b="0"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b="0" i="1">
                              <a:latin typeface="Cambria Math" panose="02040503050406030204" pitchFamily="18" charset="0"/>
                              <a:ea typeface="Cambria Math" panose="02040503050406030204" pitchFamily="18" charset="0"/>
                            </a:rPr>
                            <m:t>𝛼</m:t>
                          </m:r>
                        </m:num>
                        <m:den>
                          <m:rad>
                            <m:radPr>
                              <m:degHide m:val="on"/>
                              <m:ctrlPr>
                                <a:rPr lang="pt-BR" i="1">
                                  <a:latin typeface="Cambria Math" panose="02040503050406030204" pitchFamily="18" charset="0"/>
                                  <a:ea typeface="Cambria Math" panose="02040503050406030204" pitchFamily="18" charset="0"/>
                                </a:rPr>
                              </m:ctrlPr>
                            </m:radPr>
                            <m:deg/>
                            <m:e>
                              <m:acc>
                                <m:accPr>
                                  <m:chr m:val="̂"/>
                                  <m:ctrlPr>
                                    <a:rPr lang="pt-BR" i="1" smtClean="0">
                                      <a:latin typeface="Cambria Math" panose="02040503050406030204" pitchFamily="18" charset="0"/>
                                      <a:ea typeface="Cambria Math" panose="02040503050406030204" pitchFamily="18" charset="0"/>
                                    </a:rPr>
                                  </m:ctrlPr>
                                </m:accPr>
                                <m:e>
                                  <m:r>
                                    <a:rPr lang="pt-BR" b="0" i="1">
                                      <a:latin typeface="Cambria Math" panose="02040503050406030204" pitchFamily="18" charset="0"/>
                                      <a:ea typeface="Cambria Math" panose="02040503050406030204" pitchFamily="18" charset="0"/>
                                    </a:rPr>
                                    <m:t>𝑣</m:t>
                                  </m:r>
                                </m:e>
                              </m:acc>
                              <m:r>
                                <a:rPr lang="pt-BR" b="0"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𝜀</m:t>
                              </m:r>
                            </m:e>
                          </m:rad>
                        </m:den>
                      </m:f>
                      <m:acc>
                        <m:accPr>
                          <m:chr m:val="̂"/>
                          <m:ctrlPr>
                            <a:rPr lang="pt-BR" i="1" smtClean="0">
                              <a:latin typeface="Cambria Math" panose="02040503050406030204" pitchFamily="18" charset="0"/>
                              <a:ea typeface="Cambria Math" panose="02040503050406030204" pitchFamily="18" charset="0"/>
                            </a:rPr>
                          </m:ctrlPr>
                        </m:accPr>
                        <m:e>
                          <m:r>
                            <a:rPr lang="pt-BR" b="0" i="1">
                              <a:latin typeface="Cambria Math" panose="02040503050406030204" pitchFamily="18" charset="0"/>
                              <a:ea typeface="Cambria Math" panose="02040503050406030204" pitchFamily="18" charset="0"/>
                            </a:rPr>
                            <m:t>𝑚</m:t>
                          </m:r>
                        </m:e>
                      </m:acc>
                    </m:oMath>
                  </m:oMathPara>
                </a14:m>
                <a:endParaRPr lang="pt-BR"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b="0" i="1">
                              <a:latin typeface="Cambria Math" panose="02040503050406030204" pitchFamily="18" charset="0"/>
                              <a:ea typeface="Cambria Math" panose="02040503050406030204" pitchFamily="18" charset="0"/>
                            </a:rPr>
                            <m:t>𝑚</m:t>
                          </m:r>
                        </m:e>
                      </m:acc>
                      <m:r>
                        <a:rPr lang="pt-BR" b="0" i="1" smtClean="0">
                          <a:latin typeface="Cambria Math" panose="02040503050406030204" pitchFamily="18" charset="0"/>
                          <a:ea typeface="Cambria Math" panose="02040503050406030204" pitchFamily="18" charset="0"/>
                        </a:rPr>
                        <m:t>=</m:t>
                      </m:r>
                      <m:f>
                        <m:fPr>
                          <m:type m:val="skw"/>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𝑚</m:t>
                          </m:r>
                        </m:num>
                        <m:den>
                          <m:d>
                            <m:dPr>
                              <m:ctrlPr>
                                <a:rPr lang="pt-BR" i="1" smtClean="0">
                                  <a:latin typeface="Cambria Math" panose="02040503050406030204" pitchFamily="18" charset="0"/>
                                  <a:ea typeface="Cambria Math" panose="02040503050406030204" pitchFamily="18" charset="0"/>
                                </a:rPr>
                              </m:ctrlPr>
                            </m:dPr>
                            <m:e>
                              <m:r>
                                <a:rPr lang="pt-BR" b="0" i="1">
                                  <a:latin typeface="Cambria Math" panose="02040503050406030204" pitchFamily="18" charset="0"/>
                                  <a:ea typeface="Cambria Math" panose="02040503050406030204" pitchFamily="18" charset="0"/>
                                </a:rPr>
                                <m:t>1−</m:t>
                              </m:r>
                              <m:sSup>
                                <m:sSupPr>
                                  <m:ctrlPr>
                                    <a:rPr lang="pt-BR" b="0" i="1" smtClean="0">
                                      <a:latin typeface="Cambria Math" panose="02040503050406030204" pitchFamily="18" charset="0"/>
                                      <a:ea typeface="Cambria Math" panose="02040503050406030204" pitchFamily="18" charset="0"/>
                                    </a:rPr>
                                  </m:ctrlPr>
                                </m:sSup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1</m:t>
                                      </m:r>
                                    </m:sub>
                                  </m:sSub>
                                </m:e>
                                <m:sup>
                                  <m:r>
                                    <a:rPr lang="pt-BR" b="0" i="1" smtClean="0">
                                      <a:latin typeface="Cambria Math" panose="02040503050406030204" pitchFamily="18" charset="0"/>
                                      <a:ea typeface="Cambria Math" panose="02040503050406030204" pitchFamily="18" charset="0"/>
                                    </a:rPr>
                                    <m:t>𝑡</m:t>
                                  </m:r>
                                </m:sup>
                              </m:sSup>
                            </m:e>
                          </m:d>
                        </m:den>
                      </m:f>
                    </m:oMath>
                  </m:oMathPara>
                </a14:m>
                <a:endParaRPr lang="pt-BR"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b="0" i="1">
                              <a:latin typeface="Cambria Math" panose="02040503050406030204" pitchFamily="18" charset="0"/>
                              <a:ea typeface="Cambria Math" panose="02040503050406030204" pitchFamily="18" charset="0"/>
                            </a:rPr>
                            <m:t>𝑣</m:t>
                          </m:r>
                        </m:e>
                      </m:acc>
                      <m:r>
                        <a:rPr lang="pt-BR" b="0" i="1">
                          <a:latin typeface="Cambria Math" panose="02040503050406030204" pitchFamily="18" charset="0"/>
                          <a:ea typeface="Cambria Math" panose="02040503050406030204" pitchFamily="18" charset="0"/>
                        </a:rPr>
                        <m:t>=</m:t>
                      </m:r>
                      <m:f>
                        <m:fPr>
                          <m:type m:val="skw"/>
                          <m:ctrlPr>
                            <a:rPr lang="pt-BR" i="1">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𝑣</m:t>
                          </m:r>
                        </m:num>
                        <m:den>
                          <m:d>
                            <m:dPr>
                              <m:ctrlPr>
                                <a:rPr lang="pt-BR" i="1">
                                  <a:latin typeface="Cambria Math" panose="02040503050406030204" pitchFamily="18" charset="0"/>
                                  <a:ea typeface="Cambria Math" panose="02040503050406030204" pitchFamily="18" charset="0"/>
                                </a:rPr>
                              </m:ctrlPr>
                            </m:dPr>
                            <m:e>
                              <m:r>
                                <a:rPr lang="pt-BR" b="0" i="1">
                                  <a:latin typeface="Cambria Math" panose="02040503050406030204" pitchFamily="18" charset="0"/>
                                  <a:ea typeface="Cambria Math" panose="02040503050406030204" pitchFamily="18" charset="0"/>
                                </a:rPr>
                                <m:t>1−</m:t>
                              </m:r>
                              <m:sSup>
                                <m:sSupPr>
                                  <m:ctrlPr>
                                    <a:rPr lang="pt-BR" i="1">
                                      <a:latin typeface="Cambria Math" panose="02040503050406030204" pitchFamily="18" charset="0"/>
                                      <a:ea typeface="Cambria Math" panose="02040503050406030204" pitchFamily="18" charset="0"/>
                                    </a:rPr>
                                  </m:ctrlPr>
                                </m:sSup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2</m:t>
                                      </m:r>
                                    </m:sub>
                                  </m:sSub>
                                </m:e>
                                <m:sup>
                                  <m:r>
                                    <a:rPr lang="pt-BR" i="1">
                                      <a:latin typeface="Cambria Math" panose="02040503050406030204" pitchFamily="18" charset="0"/>
                                      <a:ea typeface="Cambria Math" panose="02040503050406030204" pitchFamily="18" charset="0"/>
                                    </a:rPr>
                                    <m:t>𝑡</m:t>
                                  </m:r>
                                </m:sup>
                              </m:sSup>
                            </m:e>
                          </m:d>
                        </m:den>
                      </m:f>
                    </m:oMath>
                  </m:oMathPara>
                </a14:m>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ea typeface="Cambria Math" panose="02040503050406030204" pitchFamily="18" charset="0"/>
                        </a:rPr>
                        <m:t>𝑚</m:t>
                      </m:r>
                      <m:r>
                        <a:rPr lang="pt-BR" b="0" i="1">
                          <a:latin typeface="Cambria Math" panose="02040503050406030204" pitchFamily="18" charset="0"/>
                          <a:ea typeface="Cambria Math" panose="02040503050406030204" pitchFamily="18" charset="0"/>
                        </a:rPr>
                        <m:t> ←</m:t>
                      </m:r>
                      <m:sSub>
                        <m:sSubPr>
                          <m:ctrlPr>
                            <a:rPr lang="pt-BR" i="1" smtClean="0">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𝛽</m:t>
                          </m:r>
                        </m:e>
                        <m:sub>
                          <m:r>
                            <a:rPr lang="pt-BR" b="0" i="1">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𝑚</m:t>
                      </m:r>
                      <m:r>
                        <a:rPr lang="pt-BR" b="0" i="1">
                          <a:latin typeface="Cambria Math" panose="02040503050406030204" pitchFamily="18" charset="0"/>
                          <a:ea typeface="Cambria Math" panose="02040503050406030204" pitchFamily="18" charset="0"/>
                        </a:rPr>
                        <m:t>+</m:t>
                      </m:r>
                      <m:d>
                        <m:dPr>
                          <m:ctrlPr>
                            <a:rPr lang="pt-BR" i="1">
                              <a:latin typeface="Cambria Math" panose="02040503050406030204" pitchFamily="18" charset="0"/>
                              <a:ea typeface="Cambria Math" panose="02040503050406030204" pitchFamily="18" charset="0"/>
                            </a:rPr>
                          </m:ctrlPr>
                        </m:dPr>
                        <m:e>
                          <m:r>
                            <a:rPr lang="pt-BR" b="0"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𝛽</m:t>
                              </m:r>
                            </m:e>
                            <m:sub>
                              <m:r>
                                <a:rPr lang="pt-BR" b="0" i="1">
                                  <a:latin typeface="Cambria Math" panose="02040503050406030204" pitchFamily="18" charset="0"/>
                                  <a:ea typeface="Cambria Math" panose="02040503050406030204" pitchFamily="18" charset="0"/>
                                </a:rPr>
                                <m:t>1</m:t>
                              </m:r>
                            </m:sub>
                          </m:sSub>
                        </m:e>
                      </m:d>
                      <m:r>
                        <a:rPr lang="pt-BR" b="0"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𝐽</m:t>
                          </m:r>
                        </m:e>
                        <m:sub>
                          <m:r>
                            <a:rPr lang="pt-BR" b="0" i="1">
                              <a:latin typeface="Cambria Math" panose="02040503050406030204" pitchFamily="18" charset="0"/>
                              <a:ea typeface="Cambria Math" panose="02040503050406030204" pitchFamily="18" charset="0"/>
                            </a:rPr>
                            <m:t>𝑒</m:t>
                          </m:r>
                        </m:sub>
                      </m:sSub>
                      <m:r>
                        <a:rPr lang="pt-BR" b="0"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𝑎</m:t>
                      </m:r>
                      <m:r>
                        <a:rPr lang="pt-BR" b="0" i="1">
                          <a:latin typeface="Cambria Math" panose="02040503050406030204" pitchFamily="18" charset="0"/>
                          <a:ea typeface="Cambria Math" panose="02040503050406030204" pitchFamily="18" charset="0"/>
                        </a:rPr>
                        <m:t>)</m:t>
                      </m:r>
                    </m:oMath>
                  </m:oMathPara>
                </a14:m>
                <a:endParaRPr lang="pt-BR"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0" i="1">
                          <a:latin typeface="Cambria Math" panose="02040503050406030204" pitchFamily="18" charset="0"/>
                          <a:ea typeface="Cambria Math" panose="02040503050406030204" pitchFamily="18" charset="0"/>
                        </a:rPr>
                        <m:t>𝑣</m:t>
                      </m:r>
                      <m:r>
                        <a:rPr lang="pt-BR" b="0"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𝛽</m:t>
                          </m:r>
                        </m:e>
                        <m:sub>
                          <m:r>
                            <a:rPr lang="pt-BR" b="0" i="1">
                              <a:latin typeface="Cambria Math" panose="02040503050406030204" pitchFamily="18" charset="0"/>
                              <a:ea typeface="Cambria Math" panose="02040503050406030204" pitchFamily="18" charset="0"/>
                            </a:rPr>
                            <m:t>2</m:t>
                          </m:r>
                        </m:sub>
                      </m:sSub>
                      <m:r>
                        <a:rPr lang="pt-BR" b="0" i="1">
                          <a:latin typeface="Cambria Math" panose="02040503050406030204" pitchFamily="18" charset="0"/>
                          <a:ea typeface="Cambria Math" panose="02040503050406030204" pitchFamily="18" charset="0"/>
                        </a:rPr>
                        <m:t>𝑣</m:t>
                      </m:r>
                      <m:r>
                        <a:rPr lang="pt-BR" b="0"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ctrlPr>
                                <a:rPr lang="pt-BR" i="1">
                                  <a:latin typeface="Cambria Math" panose="02040503050406030204" pitchFamily="18" charset="0"/>
                                  <a:ea typeface="Cambria Math" panose="02040503050406030204" pitchFamily="18" charset="0"/>
                                </a:rPr>
                              </m:ctrlPr>
                            </m:dPr>
                            <m:e>
                              <m:r>
                                <a:rPr lang="pt-BR" b="0"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𝛽</m:t>
                                  </m:r>
                                </m:e>
                                <m:sub>
                                  <m:r>
                                    <a:rPr lang="pt-BR" b="0" i="1">
                                      <a:latin typeface="Cambria Math" panose="02040503050406030204" pitchFamily="18" charset="0"/>
                                      <a:ea typeface="Cambria Math" panose="02040503050406030204" pitchFamily="18" charset="0"/>
                                    </a:rPr>
                                    <m:t>2</m:t>
                                  </m:r>
                                </m:sub>
                              </m:sSub>
                            </m:e>
                          </m:d>
                          <m:d>
                            <m:dPr>
                              <m:begChr m:val="["/>
                              <m:endChr m:val="]"/>
                              <m:ctrlPr>
                                <a:rPr lang="pt-BR" i="1">
                                  <a:latin typeface="Cambria Math" panose="02040503050406030204" pitchFamily="18" charset="0"/>
                                  <a:ea typeface="Cambria Math" panose="02040503050406030204" pitchFamily="18" charset="0"/>
                                </a:rPr>
                              </m:ctrlPr>
                            </m:dPr>
                            <m:e>
                              <m:r>
                                <a:rPr lang="pt-BR" b="0"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𝐽</m:t>
                                  </m:r>
                                </m:e>
                                <m:sub>
                                  <m:r>
                                    <a:rPr lang="pt-BR" b="0" i="1">
                                      <a:latin typeface="Cambria Math" panose="02040503050406030204" pitchFamily="18" charset="0"/>
                                      <a:ea typeface="Cambria Math" panose="02040503050406030204" pitchFamily="18" charset="0"/>
                                    </a:rPr>
                                    <m:t>𝑒</m:t>
                                  </m:r>
                                </m:sub>
                              </m:sSub>
                              <m:r>
                                <a:rPr lang="pt-BR" b="0"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𝑎</m:t>
                              </m:r>
                              <m:r>
                                <a:rPr lang="pt-BR" b="0" i="1">
                                  <a:latin typeface="Cambria Math" panose="02040503050406030204" pitchFamily="18" charset="0"/>
                                  <a:ea typeface="Cambria Math" panose="02040503050406030204" pitchFamily="18" charset="0"/>
                                </a:rPr>
                                <m:t>)</m:t>
                              </m:r>
                              <m:r>
                                <m:rPr>
                                  <m:nor/>
                                </m:rPr>
                                <a:rPr lang="pt-BR" i="1" dirty="0">
                                  <a:latin typeface="Cambria Math" panose="02040503050406030204" pitchFamily="18" charset="0"/>
                                  <a:ea typeface="Cambria Math" panose="02040503050406030204" pitchFamily="18" charset="0"/>
                                </a:rPr>
                                <m:t> </m:t>
                              </m:r>
                            </m:e>
                          </m:d>
                        </m:e>
                        <m:sup>
                          <m:r>
                            <a:rPr lang="pt-BR" b="0" i="1">
                              <a:latin typeface="Cambria Math" panose="02040503050406030204" pitchFamily="18" charset="0"/>
                              <a:ea typeface="Cambria Math" panose="02040503050406030204" pitchFamily="18" charset="0"/>
                            </a:rPr>
                            <m:t>2</m:t>
                          </m:r>
                        </m:sup>
                      </m:sSup>
                    </m:oMath>
                  </m:oMathPara>
                </a14:m>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46415"/>
                <a:ext cx="4362451" cy="5411585"/>
              </a:xfrm>
              <a:blipFill rotWithShape="0">
                <a:blip r:embed="rId3"/>
                <a:stretch>
                  <a:fillRect l="-1958" t="-2590" b="-596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955913" y="1026338"/>
                <a:ext cx="4362451" cy="2246769"/>
              </a:xfrm>
              <a:prstGeom prst="rect">
                <a:avLst/>
              </a:prstGeom>
              <a:noFill/>
            </p:spPr>
            <p:txBody>
              <a:bodyPr wrap="square" rtlCol="0">
                <a:spAutoFit/>
              </a:bodyPr>
              <a:lstStyle/>
              <a:p>
                <a:pPr marL="285750" indent="-285750">
                  <a:buFont typeface="Arial" panose="020B0604020202020204" pitchFamily="34" charset="0"/>
                  <a:buChar char="•"/>
                </a:pPr>
                <a:r>
                  <a:rPr lang="pt-BR" sz="1400" dirty="0" smtClean="0"/>
                  <a:t>Divide </a:t>
                </a:r>
                <a14:m>
                  <m:oMath xmlns:m="http://schemas.openxmlformats.org/officeDocument/2006/math">
                    <m:r>
                      <a:rPr lang="pt-BR" sz="1400" i="1">
                        <a:latin typeface="Cambria Math" panose="02040503050406030204" pitchFamily="18" charset="0"/>
                        <a:ea typeface="Cambria Math" panose="02040503050406030204" pitchFamily="18" charset="0"/>
                      </a:rPr>
                      <m:t>𝛼</m:t>
                    </m:r>
                  </m:oMath>
                </a14:m>
                <a:r>
                  <a:rPr lang="pt-BR" sz="1400" dirty="0"/>
                  <a:t> pela raíz quadrada </a:t>
                </a:r>
                <a:r>
                  <a:rPr lang="pt-BR" sz="1400" dirty="0" smtClean="0"/>
                  <a:t>da soma </a:t>
                </a:r>
                <a:r>
                  <a:rPr lang="pt-BR" sz="1400" dirty="0"/>
                  <a:t>cumulativa </a:t>
                </a:r>
                <a:r>
                  <a:rPr lang="pt-BR" sz="1400" dirty="0" smtClean="0"/>
                  <a:t>do quadrado dos  gradientes.</a:t>
                </a:r>
              </a:p>
              <a:p>
                <a:pPr marL="285750" indent="-285750">
                  <a:buFont typeface="Arial" panose="020B0604020202020204" pitchFamily="34" charset="0"/>
                  <a:buChar char="•"/>
                </a:pPr>
                <a:r>
                  <a:rPr lang="pt-BR" sz="1400" dirty="0" smtClean="0"/>
                  <a:t>Pesos </a:t>
                </a:r>
                <a:r>
                  <a:rPr lang="pt-BR" sz="1400" dirty="0"/>
                  <a:t>com a maior derivada parcial têm uma diminuição correspondentemente rápida em seu passo de aprendizagem, enquanto os pesos com pequenas derivadas parciais têm uma diminuição relativamente </a:t>
                </a:r>
                <a:r>
                  <a:rPr lang="pt-BR" sz="1400" dirty="0" smtClean="0"/>
                  <a:t>pequena.</a:t>
                </a:r>
              </a:p>
              <a:p>
                <a:pPr marL="285750" indent="-285750">
                  <a:buFont typeface="Arial" panose="020B0604020202020204" pitchFamily="34" charset="0"/>
                  <a:buChar char="•"/>
                </a:pPr>
                <a:r>
                  <a:rPr lang="pt-BR" sz="1400" dirty="0"/>
                  <a:t>O termo do gradiente permanece inalterado.</a:t>
                </a:r>
              </a:p>
              <a:p>
                <a:pPr marL="285750" indent="-285750">
                  <a:buFont typeface="Arial" panose="020B0604020202020204" pitchFamily="34" charset="0"/>
                  <a:buChar char="•"/>
                </a:pPr>
                <a:r>
                  <a:rPr lang="pt-BR" sz="1400" dirty="0"/>
                  <a:t>O valor de </a:t>
                </a:r>
                <a14:m>
                  <m:oMath xmlns:m="http://schemas.openxmlformats.org/officeDocument/2006/math">
                    <m:r>
                      <a:rPr lang="pt-BR" sz="1400" i="1">
                        <a:latin typeface="Cambria Math" panose="02040503050406030204" pitchFamily="18" charset="0"/>
                        <a:ea typeface="Cambria Math" panose="02040503050406030204" pitchFamily="18" charset="0"/>
                      </a:rPr>
                      <m:t>𝛼</m:t>
                    </m:r>
                    <m:r>
                      <a:rPr lang="pt-BR" sz="1400" i="1">
                        <a:latin typeface="Cambria Math" panose="02040503050406030204" pitchFamily="18" charset="0"/>
                        <a:ea typeface="Cambria Math" panose="02040503050406030204" pitchFamily="18" charset="0"/>
                      </a:rPr>
                      <m:t> </m:t>
                    </m:r>
                  </m:oMath>
                </a14:m>
                <a:r>
                  <a:rPr lang="pt-BR" sz="1400" dirty="0"/>
                  <a:t>diminui drasticamente conforme </a:t>
                </a:r>
                <a14:m>
                  <m:oMath xmlns:m="http://schemas.openxmlformats.org/officeDocument/2006/math">
                    <m:r>
                      <a:rPr lang="pt-BR" sz="1400" b="1" i="1">
                        <a:latin typeface="Cambria Math" panose="02040503050406030204" pitchFamily="18" charset="0"/>
                        <a:ea typeface="Cambria Math" panose="02040503050406030204" pitchFamily="18" charset="0"/>
                      </a:rPr>
                      <m:t>𝒗</m:t>
                    </m:r>
                  </m:oMath>
                </a14:m>
                <a:r>
                  <a:rPr lang="pt-BR" sz="1400" dirty="0"/>
                  <a:t> aumenta</a:t>
                </a:r>
                <a:r>
                  <a:rPr lang="pt-BR" sz="1400" dirty="0" smtClean="0"/>
                  <a:t>.</a:t>
                </a:r>
                <a:endParaRPr lang="pt-BR"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955913" y="1026338"/>
                <a:ext cx="4362451" cy="2246769"/>
              </a:xfrm>
              <a:prstGeom prst="rect">
                <a:avLst/>
              </a:prstGeom>
              <a:blipFill rotWithShape="0">
                <a:blip r:embed="rId4"/>
                <a:stretch>
                  <a:fillRect l="-279" t="-271" b="-18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955913" y="3555645"/>
                <a:ext cx="4362451" cy="1815882"/>
              </a:xfrm>
              <a:prstGeom prst="rect">
                <a:avLst/>
              </a:prstGeom>
            </p:spPr>
            <p:txBody>
              <a:bodyPr wrap="square">
                <a:spAutoFit/>
              </a:bodyPr>
              <a:lstStyle/>
              <a:p>
                <a:pPr marL="285750" indent="-285750">
                  <a:buFont typeface="Arial" panose="020B0604020202020204" pitchFamily="34" charset="0"/>
                  <a:buChar char="•"/>
                </a:pPr>
                <a:r>
                  <a:rPr lang="pt-BR" sz="1400" dirty="0" smtClean="0"/>
                  <a:t>Implementação </a:t>
                </a:r>
                <a:r>
                  <a:rPr lang="pt-BR" sz="1400" dirty="0"/>
                  <a:t>muito </a:t>
                </a:r>
                <a:r>
                  <a:rPr lang="pt-BR" sz="1400" dirty="0" smtClean="0"/>
                  <a:t>parecida </a:t>
                </a:r>
                <a:r>
                  <a:rPr lang="pt-BR" sz="1400" dirty="0"/>
                  <a:t>com a do AdaGrad, exceto que agora </a:t>
                </a:r>
                <a:r>
                  <a:rPr lang="pt-BR" sz="1400" dirty="0" smtClean="0"/>
                  <a:t>o </a:t>
                </a:r>
                <a:r>
                  <a:rPr lang="pt-BR" sz="1400" dirty="0"/>
                  <a:t>denominador </a:t>
                </a:r>
                <a:r>
                  <a:rPr lang="pt-BR" sz="1400" dirty="0" smtClean="0"/>
                  <a:t>também decai.</a:t>
                </a:r>
              </a:p>
              <a:p>
                <a:pPr marL="285750" indent="-285750">
                  <a:buFont typeface="Arial" panose="020B0604020202020204" pitchFamily="34" charset="0"/>
                  <a:buChar char="•"/>
                </a:pPr>
                <a:r>
                  <a:rPr lang="pt-BR" sz="1400" dirty="0" smtClean="0"/>
                  <a:t>Divide </a:t>
                </a:r>
                <a14:m>
                  <m:oMath xmlns:m="http://schemas.openxmlformats.org/officeDocument/2006/math">
                    <m:r>
                      <a:rPr lang="pt-BR" sz="1400" i="1">
                        <a:latin typeface="Cambria Math" panose="02040503050406030204" pitchFamily="18" charset="0"/>
                        <a:ea typeface="Cambria Math" panose="02040503050406030204" pitchFamily="18" charset="0"/>
                      </a:rPr>
                      <m:t>𝛼</m:t>
                    </m:r>
                  </m:oMath>
                </a14:m>
                <a:r>
                  <a:rPr lang="pt-BR" sz="1400" dirty="0"/>
                  <a:t> pela raíz quadrada da média móvel exponencialmente </a:t>
                </a:r>
                <a:r>
                  <a:rPr lang="pt-BR" sz="1400" dirty="0" smtClean="0"/>
                  <a:t>decrescente do quadrado do gradiente.</a:t>
                </a:r>
              </a:p>
              <a:p>
                <a:pPr marL="285750" indent="-285750">
                  <a:buFont typeface="Arial" panose="020B0604020202020204" pitchFamily="34" charset="0"/>
                  <a:buChar char="•"/>
                </a:pPr>
                <a:r>
                  <a:rPr lang="pt-BR" sz="1400" dirty="0" smtClean="0"/>
                  <a:t>A </a:t>
                </a:r>
                <a:r>
                  <a:rPr lang="pt-BR" sz="1400" dirty="0"/>
                  <a:t>média exponencialmente decrescente </a:t>
                </a:r>
                <a:r>
                  <a:rPr lang="pt-BR" sz="1400" dirty="0" smtClean="0"/>
                  <a:t>é usada para se descartar valores muito antigos do histórico e, desta forma, evitar que o modelo pare de aprender.</a:t>
                </a:r>
                <a:endParaRPr lang="pt-BR" sz="1400" dirty="0"/>
              </a:p>
            </p:txBody>
          </p:sp>
        </mc:Choice>
        <mc:Fallback xmlns="">
          <p:sp>
            <p:nvSpPr>
              <p:cNvPr id="8" name="Rectangle 7"/>
              <p:cNvSpPr>
                <a:spLocks noRot="1" noChangeAspect="1" noMove="1" noResize="1" noEditPoints="1" noAdjustHandles="1" noChangeArrowheads="1" noChangeShapeType="1" noTextEdit="1"/>
              </p:cNvSpPr>
              <p:nvPr/>
            </p:nvSpPr>
            <p:spPr>
              <a:xfrm>
                <a:off x="4955913" y="3555645"/>
                <a:ext cx="4362451" cy="1815882"/>
              </a:xfrm>
              <a:prstGeom prst="rect">
                <a:avLst/>
              </a:prstGeom>
              <a:blipFill rotWithShape="0">
                <a:blip r:embed="rId5"/>
                <a:stretch>
                  <a:fillRect l="-279" t="-336" r="-279" b="-2685"/>
                </a:stretch>
              </a:blipFill>
            </p:spPr>
            <p:txBody>
              <a:bodyPr/>
              <a:lstStyle/>
              <a:p>
                <a:r>
                  <a:rPr lang="pt-BR">
                    <a:noFill/>
                  </a:rPr>
                  <a:t> </a:t>
                </a:r>
              </a:p>
            </p:txBody>
          </p:sp>
        </mc:Fallback>
      </mc:AlternateContent>
      <p:sp>
        <p:nvSpPr>
          <p:cNvPr id="9" name="Rectangle 8"/>
          <p:cNvSpPr/>
          <p:nvPr/>
        </p:nvSpPr>
        <p:spPr>
          <a:xfrm>
            <a:off x="4955915" y="5654065"/>
            <a:ext cx="4362449" cy="954107"/>
          </a:xfrm>
          <a:prstGeom prst="rect">
            <a:avLst/>
          </a:prstGeom>
        </p:spPr>
        <p:txBody>
          <a:bodyPr wrap="square">
            <a:spAutoFit/>
          </a:bodyPr>
          <a:lstStyle/>
          <a:p>
            <a:pPr marL="285750" indent="-285750">
              <a:buFont typeface="Arial" panose="020B0604020202020204" pitchFamily="34" charset="0"/>
              <a:buChar char="•"/>
            </a:pPr>
            <a:r>
              <a:rPr lang="pt-BR" sz="1400" dirty="0" smtClean="0"/>
              <a:t>Combina </a:t>
            </a:r>
            <a:r>
              <a:rPr lang="pt-BR" sz="1400" dirty="0"/>
              <a:t>vantagens do </a:t>
            </a:r>
            <a:r>
              <a:rPr lang="pt-BR" sz="1400" dirty="0" smtClean="0"/>
              <a:t>AdaGrad </a:t>
            </a:r>
            <a:r>
              <a:rPr lang="pt-BR" sz="1400" dirty="0"/>
              <a:t>e do </a:t>
            </a:r>
            <a:r>
              <a:rPr lang="pt-BR" sz="1400" dirty="0" smtClean="0"/>
              <a:t>RMSProp.</a:t>
            </a:r>
          </a:p>
          <a:p>
            <a:pPr marL="285750" indent="-285750">
              <a:buFont typeface="Arial" panose="020B0604020202020204" pitchFamily="34" charset="0"/>
              <a:buChar char="•"/>
            </a:pPr>
            <a:r>
              <a:rPr lang="pt-BR" sz="1400" dirty="0"/>
              <a:t>Usa </a:t>
            </a:r>
            <a:r>
              <a:rPr lang="pt-BR" sz="1400" dirty="0" smtClean="0"/>
              <a:t>média </a:t>
            </a:r>
            <a:r>
              <a:rPr lang="pt-BR" sz="1400" dirty="0"/>
              <a:t>móvel exponencialmente decrescente </a:t>
            </a:r>
            <a:r>
              <a:rPr lang="pt-BR" sz="1400" dirty="0" smtClean="0"/>
              <a:t>do </a:t>
            </a:r>
            <a:r>
              <a:rPr lang="pt-BR" sz="1400" dirty="0"/>
              <a:t>primeiro e segundo momentos do gradiente, para atualizar os pesos.</a:t>
            </a:r>
          </a:p>
        </p:txBody>
      </p:sp>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t="2297" r="2460" b="4261"/>
          <a:stretch/>
        </p:blipFill>
        <p:spPr>
          <a:xfrm>
            <a:off x="9086850" y="2647910"/>
            <a:ext cx="3105150" cy="1995880"/>
          </a:xfrm>
          <a:prstGeom prst="rect">
            <a:avLst/>
          </a:prstGeom>
        </p:spPr>
      </p:pic>
    </p:spTree>
    <p:extLst>
      <p:ext uri="{BB962C8B-B14F-4D97-AF65-F5344CB8AC3E}">
        <p14:creationId xmlns:p14="http://schemas.microsoft.com/office/powerpoint/2010/main" val="19022402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8300" y="73026"/>
            <a:ext cx="11607800" cy="863246"/>
          </a:xfrm>
        </p:spPr>
        <p:txBody>
          <a:bodyPr/>
          <a:lstStyle/>
          <a:p>
            <a:r>
              <a:rPr lang="pt-BR" dirty="0" smtClean="0"/>
              <a:t>Exemplo: GDE com Adam</a:t>
            </a:r>
            <a:endParaRPr lang="pt-BR" dirty="0"/>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8651" t="14484" r="7143" b="11508"/>
          <a:stretch/>
        </p:blipFill>
        <p:spPr>
          <a:xfrm>
            <a:off x="237023" y="2236503"/>
            <a:ext cx="2781008" cy="2773572"/>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7064" r="9048" b="2777"/>
          <a:stretch/>
        </p:blipFill>
        <p:spPr>
          <a:xfrm>
            <a:off x="3163982" y="1220458"/>
            <a:ext cx="2282895" cy="2262971"/>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t="6746" r="5873" b="3413"/>
          <a:stretch/>
        </p:blipFill>
        <p:spPr>
          <a:xfrm>
            <a:off x="5446877" y="1225622"/>
            <a:ext cx="2365514" cy="2257807"/>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6033" t="6678" r="9524" b="3480"/>
          <a:stretch/>
        </p:blipFill>
        <p:spPr>
          <a:xfrm>
            <a:off x="7812391" y="1225622"/>
            <a:ext cx="4244358" cy="2257807"/>
          </a:xfrm>
          <a:prstGeom prst="rect">
            <a:avLst/>
          </a:prstGeom>
        </p:spPr>
      </p:pic>
      <p:sp>
        <p:nvSpPr>
          <p:cNvPr id="14" name="Rectangle 13"/>
          <p:cNvSpPr/>
          <p:nvPr/>
        </p:nvSpPr>
        <p:spPr>
          <a:xfrm>
            <a:off x="665212" y="5511694"/>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3.0 * 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N,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FF0000"/>
                </a:solidFill>
                <a:highlight>
                  <a:srgbClr val="FFFFFF"/>
                </a:highlight>
              </a:rPr>
              <a:t>1</a:t>
            </a:r>
            <a:r>
              <a:rPr lang="pt-BR" sz="1200" b="1" dirty="0">
                <a:solidFill>
                  <a:srgbClr val="000080"/>
                </a:solidFill>
                <a:highlight>
                  <a:srgbClr val="FFFFFF"/>
                </a:highlight>
              </a:rPr>
              <a:t>)</a:t>
            </a:r>
            <a:endParaRPr lang="pt-BR" sz="1200" dirty="0"/>
          </a:p>
        </p:txBody>
      </p:sp>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t="6907" r="9366" b="2617"/>
          <a:stretch/>
        </p:blipFill>
        <p:spPr>
          <a:xfrm>
            <a:off x="3163982" y="4056248"/>
            <a:ext cx="2282895" cy="2278895"/>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t="7381" r="6091" b="3730"/>
          <a:stretch/>
        </p:blipFill>
        <p:spPr>
          <a:xfrm>
            <a:off x="5446877" y="4056248"/>
            <a:ext cx="2272462" cy="2150970"/>
          </a:xfrm>
          <a:prstGeom prst="rect">
            <a:avLst/>
          </a:prstGeom>
        </p:spPr>
      </p:pic>
      <p:pic>
        <p:nvPicPr>
          <p:cNvPr id="17" name="Picture 16"/>
          <p:cNvPicPr>
            <a:picLocks noChangeAspect="1"/>
          </p:cNvPicPr>
          <p:nvPr/>
        </p:nvPicPr>
        <p:blipFill rotWithShape="1">
          <a:blip r:embed="rId9" cstate="print">
            <a:extLst>
              <a:ext uri="{28A0092B-C50C-407E-A947-70E740481C1C}">
                <a14:useLocalDpi xmlns:a14="http://schemas.microsoft.com/office/drawing/2010/main" val="0"/>
              </a:ext>
            </a:extLst>
          </a:blip>
          <a:srcRect l="5556" t="7064" r="9524" b="3413"/>
          <a:stretch/>
        </p:blipFill>
        <p:spPr>
          <a:xfrm>
            <a:off x="7758515" y="3970075"/>
            <a:ext cx="4298234" cy="2265611"/>
          </a:xfrm>
          <a:prstGeom prst="rect">
            <a:avLst/>
          </a:prstGeom>
        </p:spPr>
      </p:pic>
      <mc:AlternateContent xmlns:mc="http://schemas.openxmlformats.org/markup-compatibility/2006" xmlns:a14="http://schemas.microsoft.com/office/drawing/2010/main">
        <mc:Choice Requires="a14">
          <p:sp>
            <p:nvSpPr>
              <p:cNvPr id="18" name="TextBox 17"/>
              <p:cNvSpPr txBox="1"/>
              <p:nvPr/>
            </p:nvSpPr>
            <p:spPr>
              <a:xfrm>
                <a:off x="6931797" y="892427"/>
                <a:ext cx="12065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=0.02</m:t>
                      </m:r>
                    </m:oMath>
                  </m:oMathPara>
                </a14:m>
                <a:endParaRPr lang="pt-BR" i="1" dirty="0"/>
              </a:p>
            </p:txBody>
          </p:sp>
        </mc:Choice>
        <mc:Fallback xmlns="">
          <p:sp>
            <p:nvSpPr>
              <p:cNvPr id="18" name="TextBox 17"/>
              <p:cNvSpPr txBox="1">
                <a:spLocks noRot="1" noChangeAspect="1" noMove="1" noResize="1" noEditPoints="1" noAdjustHandles="1" noChangeArrowheads="1" noChangeShapeType="1" noTextEdit="1"/>
              </p:cNvSpPr>
              <p:nvPr/>
            </p:nvSpPr>
            <p:spPr>
              <a:xfrm>
                <a:off x="6931797" y="892427"/>
                <a:ext cx="1206500"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923973" y="3600743"/>
                <a:ext cx="3222148"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=0.3, </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0.9,</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0.</m:t>
                      </m:r>
                      <m:r>
                        <a:rPr lang="pt-BR" b="0" i="0" smtClean="0">
                          <a:latin typeface="Cambria Math" panose="02040503050406030204" pitchFamily="18" charset="0"/>
                          <a:ea typeface="Cambria Math" panose="02040503050406030204" pitchFamily="18" charset="0"/>
                        </a:rPr>
                        <m:t>99</m:t>
                      </m:r>
                      <m:r>
                        <a:rPr lang="pt-BR">
                          <a:latin typeface="Cambria Math" panose="02040503050406030204" pitchFamily="18" charset="0"/>
                          <a:ea typeface="Cambria Math" panose="02040503050406030204" pitchFamily="18" charset="0"/>
                        </a:rPr>
                        <m:t>9</m:t>
                      </m:r>
                    </m:oMath>
                  </m:oMathPara>
                </a14:m>
                <a:endParaRPr lang="pt-BR" dirty="0"/>
              </a:p>
            </p:txBody>
          </p:sp>
        </mc:Choice>
        <mc:Fallback xmlns="">
          <p:sp>
            <p:nvSpPr>
              <p:cNvPr id="19" name="TextBox 18"/>
              <p:cNvSpPr txBox="1">
                <a:spLocks noRot="1" noChangeAspect="1" noMove="1" noResize="1" noEditPoints="1" noAdjustHandles="1" noChangeArrowheads="1" noChangeShapeType="1" noTextEdit="1"/>
              </p:cNvSpPr>
              <p:nvPr/>
            </p:nvSpPr>
            <p:spPr>
              <a:xfrm>
                <a:off x="5923973" y="3600743"/>
                <a:ext cx="3222148" cy="369332"/>
              </a:xfrm>
              <a:prstGeom prst="rect">
                <a:avLst/>
              </a:prstGeom>
              <a:blipFill rotWithShape="0">
                <a:blip r:embed="rId11"/>
                <a:stretch>
                  <a:fillRect b="-13333"/>
                </a:stretch>
              </a:blipFill>
            </p:spPr>
            <p:txBody>
              <a:bodyPr/>
              <a:lstStyle/>
              <a:p>
                <a:r>
                  <a:rPr lang="pt-BR">
                    <a:noFill/>
                  </a:rPr>
                  <a:t> </a:t>
                </a:r>
              </a:p>
            </p:txBody>
          </p:sp>
        </mc:Fallback>
      </mc:AlternateContent>
      <p:sp>
        <p:nvSpPr>
          <p:cNvPr id="20" name="TextBox 19"/>
          <p:cNvSpPr txBox="1"/>
          <p:nvPr/>
        </p:nvSpPr>
        <p:spPr>
          <a:xfrm>
            <a:off x="4901438" y="6421316"/>
            <a:ext cx="6080136" cy="369332"/>
          </a:xfrm>
          <a:prstGeom prst="rect">
            <a:avLst/>
          </a:prstGeom>
          <a:noFill/>
        </p:spPr>
        <p:txBody>
          <a:bodyPr wrap="square" rtlCol="0">
            <a:spAutoFit/>
          </a:bodyPr>
          <a:lstStyle/>
          <a:p>
            <a:r>
              <a:rPr lang="pt-BR" b="1" u="sng" dirty="0" smtClean="0">
                <a:solidFill>
                  <a:srgbClr val="0070C0"/>
                </a:solidFill>
              </a:rPr>
              <a:t>Exemplo: </a:t>
            </a:r>
            <a:r>
              <a:rPr lang="pt-BR" b="1" u="sng" dirty="0">
                <a:solidFill>
                  <a:srgbClr val="0070C0"/>
                </a:solidFill>
              </a:rPr>
              <a:t>stocastic_gradient_descent_with_adam.ipynb</a:t>
            </a:r>
          </a:p>
        </p:txBody>
      </p:sp>
    </p:spTree>
    <p:extLst>
      <p:ext uri="{BB962C8B-B14F-4D97-AF65-F5344CB8AC3E}">
        <p14:creationId xmlns:p14="http://schemas.microsoft.com/office/powerpoint/2010/main" val="24389972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6576"/>
            <a:ext cx="10515600" cy="770947"/>
          </a:xfrm>
        </p:spPr>
        <p:txBody>
          <a:bodyPr/>
          <a:lstStyle/>
          <a:p>
            <a:r>
              <a:rPr lang="pt-BR" dirty="0" smtClean="0"/>
              <a:t>Exemplo: GDE com Scikit-Learn </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0764"/>
                <a:ext cx="6620897" cy="5289639"/>
              </a:xfrm>
            </p:spPr>
            <p:txBody>
              <a:bodyPr>
                <a:normAutofit fontScale="85000" lnSpcReduction="20000"/>
              </a:bodyPr>
              <a:lstStyle/>
              <a:p>
                <a:r>
                  <a:rPr lang="pt-BR" sz="2400" dirty="0"/>
                  <a:t>A biblioteca </a:t>
                </a:r>
                <a:r>
                  <a:rPr lang="pt-BR" sz="2400" b="1" i="1" dirty="0"/>
                  <a:t>S</a:t>
                </a:r>
                <a:r>
                  <a:rPr lang="pt-BR" sz="2400" b="1" i="1" dirty="0" smtClean="0"/>
                  <a:t>cikit </a:t>
                </a:r>
                <a:r>
                  <a:rPr lang="pt-BR" sz="2400" b="1" i="1" dirty="0"/>
                  <a:t>L</a:t>
                </a:r>
                <a:r>
                  <a:rPr lang="pt-BR" sz="2400" b="1" i="1" dirty="0" smtClean="0"/>
                  <a:t>earn </a:t>
                </a:r>
                <a:r>
                  <a:rPr lang="pt-BR" sz="2400" dirty="0"/>
                  <a:t>disponibiliza a classe </a:t>
                </a:r>
                <a:r>
                  <a:rPr lang="pt-BR" sz="2400" b="1" i="1" dirty="0"/>
                  <a:t>SGDRegressor</a:t>
                </a:r>
                <a:r>
                  <a:rPr lang="pt-BR" sz="2400" dirty="0"/>
                  <a:t> para realizar regressão linear utilizando o </a:t>
                </a:r>
                <a:r>
                  <a:rPr lang="pt-BR" sz="2400" b="1" i="1" dirty="0"/>
                  <a:t>Gradiente Descendente Estocástico</a:t>
                </a:r>
                <a:r>
                  <a:rPr lang="pt-BR" sz="2400" dirty="0"/>
                  <a:t>.</a:t>
                </a:r>
              </a:p>
              <a:p>
                <a:r>
                  <a:rPr lang="pt-BR" sz="2400" dirty="0"/>
                  <a:t>A classe possui vários </a:t>
                </a:r>
                <a:r>
                  <a:rPr lang="pt-BR" sz="2400" dirty="0" smtClean="0"/>
                  <a:t>hiperparâmetros </a:t>
                </a:r>
                <a:r>
                  <a:rPr lang="pt-BR" sz="2400" dirty="0"/>
                  <a:t>que podem ser configurados (tipo de função de erro, esquema de variação do passo de aprendizagem, etc.).</a:t>
                </a:r>
              </a:p>
              <a:p>
                <a:r>
                  <a:rPr lang="pt-BR" sz="2400" dirty="0"/>
                  <a:t>A </a:t>
                </a:r>
                <a:r>
                  <a:rPr lang="pt-BR" sz="2400" b="1" i="1" dirty="0"/>
                  <a:t>função de erro </a:t>
                </a:r>
                <a:r>
                  <a:rPr lang="pt-BR" sz="2400" dirty="0"/>
                  <a:t>pode ser configurada entre várias opções, mas por padrão, a classe usa o </a:t>
                </a:r>
                <a:r>
                  <a:rPr lang="pt-BR" sz="2400" b="1" dirty="0"/>
                  <a:t>erro quadrático médio.</a:t>
                </a:r>
                <a:endParaRPr lang="pt-BR" sz="2400" dirty="0"/>
              </a:p>
              <a:p>
                <a:r>
                  <a:rPr lang="pt-BR" sz="2400" dirty="0"/>
                  <a:t>É possível definir o </a:t>
                </a:r>
                <a:r>
                  <a:rPr lang="pt-BR" sz="2400" b="1" dirty="0"/>
                  <a:t>esquema de variação do passo de aprendizagem</a:t>
                </a:r>
                <a:r>
                  <a:rPr lang="pt-BR" sz="2400" dirty="0"/>
                  <a:t>: constante, redução programada ou adaptativo.</a:t>
                </a:r>
              </a:p>
              <a:p>
                <a:r>
                  <a:rPr lang="pt-BR" sz="2400" dirty="0"/>
                  <a:t>Por padrão o esquema é o da escala inversa, “</a:t>
                </a:r>
                <a:r>
                  <a:rPr lang="pt-BR" sz="2400" b="1" i="1" dirty="0" err="1"/>
                  <a:t>invscaling</a:t>
                </a:r>
                <a:r>
                  <a:rPr lang="pt-BR" sz="2400" dirty="0"/>
                  <a:t>”</a:t>
                </a:r>
              </a:p>
              <a:p>
                <a:pPr marL="0" indent="0" algn="ctr">
                  <a:buNone/>
                </a:pPr>
                <a14:m>
                  <m:oMath xmlns:m="http://schemas.openxmlformats.org/officeDocument/2006/math">
                    <m:r>
                      <a:rPr lang="pt-BR" sz="2400" i="1" smtClean="0">
                        <a:latin typeface="Cambria Math" panose="02040503050406030204" pitchFamily="18" charset="0"/>
                        <a:ea typeface="Cambria Math" panose="02040503050406030204" pitchFamily="18" charset="0"/>
                      </a:rPr>
                      <m:t>𝛼</m:t>
                    </m:r>
                    <m:r>
                      <a:rPr lang="pt-BR" sz="2400" b="0" i="1" smtClean="0">
                        <a:latin typeface="Cambria Math" panose="02040503050406030204" pitchFamily="18" charset="0"/>
                        <a:ea typeface="Cambria Math" panose="02040503050406030204" pitchFamily="18" charset="0"/>
                      </a:rPr>
                      <m:t>=</m:t>
                    </m:r>
                    <m:f>
                      <m:fPr>
                        <m:ctrlPr>
                          <a:rPr lang="pt-BR" sz="2400" b="0" i="1" smtClean="0">
                            <a:latin typeface="Cambria Math" panose="02040503050406030204" pitchFamily="18" charset="0"/>
                            <a:ea typeface="Cambria Math" panose="02040503050406030204" pitchFamily="18" charset="0"/>
                          </a:rPr>
                        </m:ctrlPr>
                      </m:fPr>
                      <m:num>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num>
                      <m:den>
                        <m:sSup>
                          <m:sSupPr>
                            <m:ctrlPr>
                              <a:rPr lang="pt-BR" sz="2400" b="0" i="1" smtClean="0">
                                <a:latin typeface="Cambria Math" panose="02040503050406030204" pitchFamily="18" charset="0"/>
                                <a:ea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𝑖</m:t>
                            </m:r>
                          </m:e>
                          <m:sup>
                            <m:r>
                              <a:rPr lang="pt-BR" sz="2400" b="0" i="1" smtClean="0">
                                <a:latin typeface="Cambria Math" panose="02040503050406030204" pitchFamily="18" charset="0"/>
                                <a:ea typeface="Cambria Math" panose="02040503050406030204" pitchFamily="18" charset="0"/>
                              </a:rPr>
                              <m:t>𝑝𝑜𝑤𝑒𝑟</m:t>
                            </m:r>
                          </m:sup>
                        </m:sSup>
                      </m:den>
                    </m:f>
                  </m:oMath>
                </a14:m>
                <a:r>
                  <a:rPr lang="pt-BR" sz="2400" dirty="0"/>
                  <a:t>,</a:t>
                </a:r>
              </a:p>
              <a:p>
                <a:r>
                  <a:rPr lang="pt-BR" sz="2400" dirty="0"/>
                  <a:t>Onde </a:t>
                </a:r>
                <a14:m>
                  <m:oMath xmlns:m="http://schemas.openxmlformats.org/officeDocument/2006/math">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oMath>
                </a14:m>
                <a:r>
                  <a:rPr lang="pt-BR" sz="2400" dirty="0"/>
                  <a:t> é o passo inicial (por padrão = 0.01), </a:t>
                </a:r>
                <a14:m>
                  <m:oMath xmlns:m="http://schemas.openxmlformats.org/officeDocument/2006/math">
                    <m:r>
                      <a:rPr lang="pt-BR" sz="2400" i="1">
                        <a:latin typeface="Cambria Math" panose="02040503050406030204" pitchFamily="18" charset="0"/>
                        <a:ea typeface="Cambria Math" panose="02040503050406030204" pitchFamily="18" charset="0"/>
                      </a:rPr>
                      <m:t>𝑖</m:t>
                    </m:r>
                  </m:oMath>
                </a14:m>
                <a:r>
                  <a:rPr lang="pt-BR" sz="2400" dirty="0"/>
                  <a:t> é o número da iteração e </a:t>
                </a:r>
                <a14:m>
                  <m:oMath xmlns:m="http://schemas.openxmlformats.org/officeDocument/2006/math">
                    <m:r>
                      <a:rPr lang="pt-BR" sz="2400" i="1">
                        <a:latin typeface="Cambria Math" panose="02040503050406030204" pitchFamily="18" charset="0"/>
                        <a:ea typeface="Cambria Math" panose="02040503050406030204" pitchFamily="18" charset="0"/>
                      </a:rPr>
                      <m:t>𝑝𝑜𝑤𝑒𝑟</m:t>
                    </m:r>
                  </m:oMath>
                </a14:m>
                <a:r>
                  <a:rPr lang="pt-BR" sz="2400" dirty="0"/>
                  <a:t> é o expoente da escala inversa (por padrão = 0.25).</a:t>
                </a:r>
              </a:p>
              <a:p>
                <a:r>
                  <a:rPr lang="pt-BR" sz="2400" dirty="0"/>
                  <a:t>Os outros tipos de GD não são implementados pela biblioteca.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0764"/>
                <a:ext cx="6620897" cy="5289639"/>
              </a:xfrm>
              <a:blipFill rotWithShape="0">
                <a:blip r:embed="rId3"/>
                <a:stretch>
                  <a:fillRect l="-829" t="-2189" r="-1289"/>
                </a:stretch>
              </a:blipFill>
            </p:spPr>
            <p:txBody>
              <a:bodyPr/>
              <a:lstStyle/>
              <a:p>
                <a:r>
                  <a:rPr lang="pt-BR">
                    <a:noFill/>
                  </a:rPr>
                  <a:t> </a:t>
                </a:r>
              </a:p>
            </p:txBody>
          </p:sp>
        </mc:Fallback>
      </mc:AlternateContent>
      <p:pic>
        <p:nvPicPr>
          <p:cNvPr id="4"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725" y="5410814"/>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11" name="Retângulo 10">
            <a:extLst>
              <a:ext uri="{FF2B5EF4-FFF2-40B4-BE49-F238E27FC236}">
                <a16:creationId xmlns="" xmlns:a16="http://schemas.microsoft.com/office/drawing/2014/main" id="{E2309C86-E375-49C0-9806-F51EAEDC56A2}"/>
              </a:ext>
            </a:extLst>
          </p:cNvPr>
          <p:cNvSpPr/>
          <p:nvPr/>
        </p:nvSpPr>
        <p:spPr>
          <a:xfrm>
            <a:off x="7461956" y="1297833"/>
            <a:ext cx="4730044" cy="4893647"/>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Usamos a classe </a:t>
            </a:r>
            <a:r>
              <a:rPr lang="pt-BR" sz="1200" dirty="0" err="1">
                <a:solidFill>
                  <a:srgbClr val="008000"/>
                </a:solidFill>
                <a:highlight>
                  <a:srgbClr val="FFFFFF"/>
                </a:highlight>
              </a:rPr>
              <a:t>SGDRegressor</a:t>
            </a:r>
            <a:r>
              <a:rPr lang="pt-BR" sz="1200" dirty="0">
                <a:solidFill>
                  <a:srgbClr val="008000"/>
                </a:solidFill>
                <a:highlight>
                  <a:srgbClr val="FFFFFF"/>
                </a:highlight>
              </a:rPr>
              <a:t> do módulo Linear da biblioteca </a:t>
            </a:r>
            <a:r>
              <a:rPr lang="pt-BR" sz="1200" dirty="0" err="1">
                <a:solidFill>
                  <a:srgbClr val="008000"/>
                </a:solidFill>
                <a:highlight>
                  <a:srgbClr val="FFFFFF"/>
                </a:highlight>
              </a:rPr>
              <a:t>sklearn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en-US" sz="1200" b="1" dirty="0">
                <a:solidFill>
                  <a:srgbClr val="0000FF"/>
                </a:solidFill>
                <a:highlight>
                  <a:srgbClr val="FFFFFF"/>
                </a:highlight>
              </a:rPr>
              <a:t>from</a:t>
            </a:r>
            <a:r>
              <a:rPr lang="en-US" sz="1200" dirty="0">
                <a:solidFill>
                  <a:srgbClr val="000000"/>
                </a:solidFill>
                <a:highlight>
                  <a:srgbClr val="FFFFFF"/>
                </a:highlight>
              </a:rPr>
              <a:t> </a:t>
            </a:r>
            <a:r>
              <a:rPr lang="en-US" sz="1200" dirty="0" err="1">
                <a:solidFill>
                  <a:srgbClr val="000000"/>
                </a:solidFill>
                <a:highlight>
                  <a:srgbClr val="FFFFFF"/>
                </a:highlight>
              </a:rPr>
              <a:t>sklearn</a:t>
            </a:r>
            <a:r>
              <a:rPr lang="en-US" sz="1200" b="1" dirty="0" err="1">
                <a:solidFill>
                  <a:srgbClr val="000080"/>
                </a:solidFill>
                <a:highlight>
                  <a:srgbClr val="FFFFFF"/>
                </a:highlight>
              </a:rPr>
              <a:t>.</a:t>
            </a:r>
            <a:r>
              <a:rPr lang="en-US" sz="1200" dirty="0" err="1">
                <a:solidFill>
                  <a:srgbClr val="000000"/>
                </a:solidFill>
                <a:highlight>
                  <a:srgbClr val="FFFFFF"/>
                </a:highlight>
              </a:rPr>
              <a:t>linear_model</a:t>
            </a:r>
            <a:r>
              <a:rPr lang="en-US" sz="1200" dirty="0">
                <a:solidFill>
                  <a:srgbClr val="000000"/>
                </a:solidFill>
                <a:highlight>
                  <a:srgbClr val="FFFFFF"/>
                </a:highlight>
              </a:rPr>
              <a:t> </a:t>
            </a:r>
            <a:r>
              <a:rPr lang="en-US" sz="1200" b="1" dirty="0">
                <a:solidFill>
                  <a:srgbClr val="0000FF"/>
                </a:solidFill>
                <a:highlight>
                  <a:srgbClr val="FFFFFF"/>
                </a:highlight>
              </a:rPr>
              <a:t>import</a:t>
            </a:r>
            <a:r>
              <a:rPr lang="en-US" sz="1200" dirty="0">
                <a:solidFill>
                  <a:srgbClr val="000000"/>
                </a:solidFill>
                <a:highlight>
                  <a:srgbClr val="FFFFFF"/>
                </a:highlight>
              </a:rPr>
              <a:t> </a:t>
            </a:r>
            <a:r>
              <a:rPr lang="en-US" sz="1200" dirty="0" err="1">
                <a:solidFill>
                  <a:srgbClr val="000000"/>
                </a:solidFill>
                <a:highlight>
                  <a:srgbClr val="FFFFFF"/>
                </a:highlight>
              </a:rPr>
              <a:t>SGDRegressor</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Número de exemplos</a:t>
            </a:r>
            <a:endParaRPr lang="pt-BR" sz="1200" dirty="0">
              <a:solidFill>
                <a:srgbClr val="000000"/>
              </a:solidFill>
              <a:highlight>
                <a:srgbClr val="FFFFFF"/>
              </a:highlight>
            </a:endParaRPr>
          </a:p>
          <a:p>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Criamos os </a:t>
            </a:r>
            <a:r>
              <a:rPr lang="pt-BR" sz="1200" dirty="0" err="1">
                <a:solidFill>
                  <a:srgbClr val="008000"/>
                </a:solidFill>
                <a:highlight>
                  <a:srgbClr val="FFFFFF"/>
                </a:highlight>
              </a:rPr>
              <a:t>features</a:t>
            </a:r>
            <a:r>
              <a:rPr lang="pt-BR" sz="1200" dirty="0">
                <a:solidFill>
                  <a:srgbClr val="008000"/>
                </a:solidFill>
                <a:highlight>
                  <a:srgbClr val="FFFFFF"/>
                </a:highlight>
              </a:rPr>
              <a:t> e </a:t>
            </a:r>
            <a:r>
              <a:rPr lang="pt-BR" sz="1200" dirty="0" err="1">
                <a:solidFill>
                  <a:srgbClr val="008000"/>
                </a:solidFill>
                <a:highlight>
                  <a:srgbClr val="FFFFFF"/>
                </a:highlight>
              </a:rPr>
              <a:t>labels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sv-SE" sz="1200" dirty="0">
                <a:solidFill>
                  <a:srgbClr val="000000"/>
                </a:solidFill>
                <a:highlight>
                  <a:srgbClr val="FFFFFF"/>
                </a:highlight>
              </a:rPr>
              <a:t>x1 </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smtClean="0">
                <a:solidFill>
                  <a:srgbClr val="000000"/>
                </a:solidFill>
                <a:highlight>
                  <a:srgbClr val="FFFFFF"/>
                </a:highlight>
              </a:rPr>
              <a:t>np</a:t>
            </a:r>
            <a:r>
              <a:rPr lang="sv-SE" sz="1200" b="1" dirty="0" smtClean="0">
                <a:solidFill>
                  <a:srgbClr val="000080"/>
                </a:solidFill>
                <a:highlight>
                  <a:srgbClr val="FFFFFF"/>
                </a:highlight>
              </a:rPr>
              <a:t>.</a:t>
            </a:r>
            <a:r>
              <a:rPr lang="sv-SE" sz="1200" dirty="0" smtClean="0">
                <a:solidFill>
                  <a:srgbClr val="000000"/>
                </a:solidFill>
                <a:highlight>
                  <a:srgbClr val="FFFFFF"/>
                </a:highlight>
              </a:rPr>
              <a:t>random</a:t>
            </a:r>
            <a:r>
              <a:rPr lang="sv-SE" sz="1200" b="1" dirty="0" smtClean="0">
                <a:solidFill>
                  <a:srgbClr val="000080"/>
                </a:solidFill>
                <a:highlight>
                  <a:srgbClr val="FFFFFF"/>
                </a:highlight>
              </a:rPr>
              <a:t>.</a:t>
            </a:r>
            <a:r>
              <a:rPr lang="sv-SE" sz="1200" dirty="0" smtClean="0">
                <a:solidFill>
                  <a:srgbClr val="000000"/>
                </a:solidFill>
                <a:highlight>
                  <a:srgbClr val="FFFFFF"/>
                </a:highlight>
              </a:rPr>
              <a:t>randn</a:t>
            </a:r>
            <a:r>
              <a:rPr lang="sv-SE" sz="1200" b="1" dirty="0" smtClean="0">
                <a:solidFill>
                  <a:srgbClr val="000080"/>
                </a:solidFill>
                <a:highlight>
                  <a:srgbClr val="FFFFFF"/>
                </a:highlight>
              </a:rPr>
              <a:t>(</a:t>
            </a:r>
            <a:r>
              <a:rPr lang="sv-SE" sz="1200" dirty="0">
                <a:solidFill>
                  <a:srgbClr val="000000"/>
                </a:solidFill>
                <a:highlight>
                  <a:srgbClr val="FFFFFF"/>
                </a:highlight>
              </a:rPr>
              <a:t>N</a:t>
            </a:r>
            <a:r>
              <a:rPr lang="sv-SE" sz="1200" b="1" dirty="0" smtClean="0">
                <a:solidFill>
                  <a:srgbClr val="000080"/>
                </a:solidFill>
                <a:highlight>
                  <a:srgbClr val="FFFFFF"/>
                </a:highlight>
              </a:rPr>
              <a:t>,</a:t>
            </a:r>
            <a:r>
              <a:rPr lang="sv-SE" sz="1200" dirty="0" smtClean="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sv-SE" sz="1200" dirty="0">
                <a:solidFill>
                  <a:srgbClr val="000000"/>
                </a:solidFill>
                <a:highlight>
                  <a:srgbClr val="FFFFFF"/>
                </a:highlight>
              </a:rPr>
              <a:t>x2 </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smtClean="0">
                <a:solidFill>
                  <a:srgbClr val="000000"/>
                </a:solidFill>
                <a:highlight>
                  <a:srgbClr val="FFFFFF"/>
                </a:highlight>
              </a:rPr>
              <a:t>np</a:t>
            </a:r>
            <a:r>
              <a:rPr lang="sv-SE" sz="1200" b="1" dirty="0" smtClean="0">
                <a:solidFill>
                  <a:srgbClr val="000080"/>
                </a:solidFill>
                <a:highlight>
                  <a:srgbClr val="FFFFFF"/>
                </a:highlight>
              </a:rPr>
              <a:t>.</a:t>
            </a:r>
            <a:r>
              <a:rPr lang="sv-SE" sz="1200" dirty="0" smtClean="0">
                <a:solidFill>
                  <a:srgbClr val="000000"/>
                </a:solidFill>
                <a:highlight>
                  <a:srgbClr val="FFFFFF"/>
                </a:highlight>
              </a:rPr>
              <a:t>random</a:t>
            </a:r>
            <a:r>
              <a:rPr lang="sv-SE" sz="1200" b="1" dirty="0" smtClean="0">
                <a:solidFill>
                  <a:srgbClr val="000080"/>
                </a:solidFill>
                <a:highlight>
                  <a:srgbClr val="FFFFFF"/>
                </a:highlight>
              </a:rPr>
              <a:t>.</a:t>
            </a:r>
            <a:r>
              <a:rPr lang="sv-SE" sz="1200" dirty="0" smtClean="0">
                <a:solidFill>
                  <a:srgbClr val="000000"/>
                </a:solidFill>
                <a:highlight>
                  <a:srgbClr val="FFFFFF"/>
                </a:highlight>
              </a:rPr>
              <a:t>randn</a:t>
            </a:r>
            <a:r>
              <a:rPr lang="sv-SE" sz="1200" b="1" dirty="0" smtClean="0">
                <a:solidFill>
                  <a:srgbClr val="000080"/>
                </a:solidFill>
                <a:highlight>
                  <a:srgbClr val="FFFFFF"/>
                </a:highlight>
              </a:rPr>
              <a:t>(</a:t>
            </a:r>
            <a:r>
              <a:rPr lang="sv-SE" sz="1200" dirty="0">
                <a:solidFill>
                  <a:srgbClr val="000000"/>
                </a:solidFill>
                <a:highlight>
                  <a:srgbClr val="FFFFFF"/>
                </a:highlight>
              </a:rPr>
              <a:t>N</a:t>
            </a:r>
            <a:r>
              <a:rPr lang="sv-SE" sz="1200" b="1" dirty="0" smtClean="0">
                <a:solidFill>
                  <a:srgbClr val="000080"/>
                </a:solidFill>
                <a:highlight>
                  <a:srgbClr val="FFFFFF"/>
                </a:highlight>
              </a:rPr>
              <a:t>,</a:t>
            </a:r>
            <a:r>
              <a:rPr lang="sv-SE" sz="1200" dirty="0" smtClean="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b="1" dirty="0">
                <a:solidFill>
                  <a:srgbClr val="000080"/>
                </a:solidFill>
                <a:highlight>
                  <a:srgbClr val="FFFFFF"/>
                </a:highlight>
              </a:rPr>
              <a:t>*</a:t>
            </a:r>
            <a:r>
              <a:rPr lang="es-ES" sz="1200" dirty="0">
                <a:solidFill>
                  <a:srgbClr val="000000"/>
                </a:solidFill>
                <a:highlight>
                  <a:srgbClr val="FFFFFF"/>
                </a:highlight>
              </a:rPr>
              <a:t>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b="1" dirty="0">
                <a:solidFill>
                  <a:srgbClr val="000080"/>
                </a:solidFill>
                <a:highlight>
                  <a:srgbClr val="FFFFFF"/>
                </a:highlight>
              </a:rPr>
              <a:t>*</a:t>
            </a:r>
            <a:r>
              <a:rPr lang="es-ES" sz="1200" dirty="0">
                <a:solidFill>
                  <a:srgbClr val="000000"/>
                </a:solidFill>
                <a:highlight>
                  <a:srgbClr val="FFFFFF"/>
                </a:highlight>
              </a:rPr>
              <a:t>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smtClean="0">
                <a:solidFill>
                  <a:srgbClr val="000000"/>
                </a:solidFill>
                <a:highlight>
                  <a:srgbClr val="FFFFFF"/>
                </a:highlight>
              </a:rPr>
              <a:t>np</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random</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randn</a:t>
            </a:r>
            <a:r>
              <a:rPr lang="es-ES" sz="1200" b="1" dirty="0" smtClean="0">
                <a:solidFill>
                  <a:srgbClr val="000080"/>
                </a:solidFill>
                <a:highlight>
                  <a:srgbClr val="FFFFFF"/>
                </a:highlight>
              </a:rPr>
              <a:t>(</a:t>
            </a:r>
            <a:r>
              <a:rPr lang="es-ES" sz="1200" dirty="0">
                <a:solidFill>
                  <a:srgbClr val="000000"/>
                </a:solidFill>
                <a:highlight>
                  <a:srgbClr val="FFFFFF"/>
                </a:highlight>
              </a:rPr>
              <a:t>N</a:t>
            </a:r>
            <a:r>
              <a:rPr lang="es-ES" sz="1200" b="1" dirty="0" smtClean="0">
                <a:solidFill>
                  <a:srgbClr val="000080"/>
                </a:solidFill>
                <a:highlight>
                  <a:srgbClr val="FFFFFF"/>
                </a:highlight>
              </a:rPr>
              <a:t>,</a:t>
            </a:r>
            <a:r>
              <a:rPr lang="es-ES" sz="1200" dirty="0" smtClean="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 os vetores coluna x1 e x2.</a:t>
            </a:r>
            <a:endParaRPr lang="pt-BR" sz="1200" dirty="0">
              <a:solidFill>
                <a:srgbClr val="000000"/>
              </a:solidFill>
              <a:highlight>
                <a:srgbClr val="FFFFFF"/>
              </a:highlight>
            </a:endParaRPr>
          </a:p>
          <a:p>
            <a:r>
              <a:rPr lang="pl-PL" sz="1200" dirty="0">
                <a:solidFill>
                  <a:srgbClr val="000000"/>
                </a:solidFill>
                <a:highlight>
                  <a:srgbClr val="FFFFFF"/>
                </a:highlight>
              </a:rPr>
              <a:t>X </a:t>
            </a:r>
            <a:r>
              <a:rPr lang="pl-PL" sz="1200" b="1" dirty="0">
                <a:solidFill>
                  <a:srgbClr val="000080"/>
                </a:solidFill>
                <a:highlight>
                  <a:srgbClr val="FFFFFF"/>
                </a:highlight>
              </a:rPr>
              <a:t>=</a:t>
            </a:r>
            <a:r>
              <a:rPr lang="pl-PL" sz="1200" dirty="0">
                <a:solidFill>
                  <a:srgbClr val="000000"/>
                </a:solidFill>
                <a:highlight>
                  <a:srgbClr val="FFFFFF"/>
                </a:highlight>
              </a:rPr>
              <a:t> np</a:t>
            </a:r>
            <a:r>
              <a:rPr lang="pl-PL" sz="1200" b="1" dirty="0">
                <a:solidFill>
                  <a:srgbClr val="000080"/>
                </a:solidFill>
                <a:highlight>
                  <a:srgbClr val="FFFFFF"/>
                </a:highlight>
              </a:rPr>
              <a:t>.</a:t>
            </a:r>
            <a:r>
              <a:rPr lang="pl-PL" sz="1200" dirty="0">
                <a:solidFill>
                  <a:srgbClr val="000000"/>
                </a:solidFill>
                <a:highlight>
                  <a:srgbClr val="FFFFFF"/>
                </a:highlight>
              </a:rPr>
              <a:t>c_</a:t>
            </a:r>
            <a:r>
              <a:rPr lang="pl-PL" sz="1200" b="1" dirty="0">
                <a:solidFill>
                  <a:srgbClr val="000080"/>
                </a:solidFill>
                <a:highlight>
                  <a:srgbClr val="FFFFFF"/>
                </a:highlight>
              </a:rPr>
              <a:t>[</a:t>
            </a:r>
            <a:r>
              <a:rPr lang="pl-PL" sz="1200" dirty="0">
                <a:solidFill>
                  <a:srgbClr val="000000"/>
                </a:solidFill>
                <a:highlight>
                  <a:srgbClr val="FFFFFF"/>
                </a:highlight>
              </a:rPr>
              <a:t>x1</a:t>
            </a:r>
            <a:r>
              <a:rPr lang="pl-PL" sz="1200" b="1" dirty="0">
                <a:solidFill>
                  <a:srgbClr val="000080"/>
                </a:solidFill>
                <a:highlight>
                  <a:srgbClr val="FFFFFF"/>
                </a:highlight>
              </a:rPr>
              <a:t>,</a:t>
            </a:r>
            <a:r>
              <a:rPr lang="pl-PL" sz="1200" dirty="0">
                <a:solidFill>
                  <a:srgbClr val="000000"/>
                </a:solidFill>
                <a:highlight>
                  <a:srgbClr val="FFFFFF"/>
                </a:highlight>
              </a:rPr>
              <a:t> x2</a:t>
            </a:r>
            <a:r>
              <a:rPr lang="pl-PL" sz="1200" b="1" dirty="0">
                <a:solidFill>
                  <a:srgbClr val="000080"/>
                </a:solidFill>
                <a:highlight>
                  <a:srgbClr val="FFFFFF"/>
                </a:highlight>
              </a:rPr>
              <a:t>]</a:t>
            </a:r>
            <a:endParaRPr lang="pl-PL"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Instancia a classe </a:t>
            </a:r>
            <a:r>
              <a:rPr lang="pt-BR" sz="1200" dirty="0" err="1">
                <a:solidFill>
                  <a:srgbClr val="008000"/>
                </a:solidFill>
                <a:highlight>
                  <a:srgbClr val="FFFFFF"/>
                </a:highlight>
              </a:rPr>
              <a:t>SGDRegressor</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SGDRegressor</a:t>
            </a:r>
            <a:r>
              <a:rPr lang="pt-BR" sz="1200" b="1" dirty="0">
                <a:solidFill>
                  <a:srgbClr val="000080"/>
                </a:solidFill>
                <a:highlight>
                  <a:srgbClr val="FFFFFF"/>
                </a:highlight>
              </a:rPr>
              <a:t>(</a:t>
            </a:r>
            <a:r>
              <a:rPr lang="pt-BR" sz="1200" dirty="0" err="1">
                <a:solidFill>
                  <a:srgbClr val="000000"/>
                </a:solidFill>
                <a:highlight>
                  <a:srgbClr val="FFFFFF"/>
                </a:highlight>
              </a:rPr>
              <a:t>max_iter</a:t>
            </a:r>
            <a:r>
              <a:rPr lang="pt-BR" sz="1200" b="1" dirty="0">
                <a:solidFill>
                  <a:srgbClr val="000080"/>
                </a:solidFill>
                <a:highlight>
                  <a:srgbClr val="FFFFFF"/>
                </a:highlight>
              </a:rPr>
              <a:t>=</a:t>
            </a:r>
            <a:r>
              <a:rPr lang="pt-BR" sz="1200" dirty="0">
                <a:solidFill>
                  <a:srgbClr val="FF0000"/>
                </a:solidFill>
                <a:highlight>
                  <a:srgbClr val="FFFFFF"/>
                </a:highlight>
              </a:rPr>
              <a:t>50</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fit_intercept</a:t>
            </a:r>
            <a:r>
              <a:rPr lang="pt-BR" sz="1200" b="1" dirty="0">
                <a:solidFill>
                  <a:srgbClr val="000080"/>
                </a:solidFill>
                <a:highlight>
                  <a:srgbClr val="FFFFFF"/>
                </a:highlight>
              </a:rPr>
              <a:t>=</a:t>
            </a:r>
            <a:r>
              <a:rPr lang="pt-BR" sz="1200" b="1" dirty="0">
                <a:solidFill>
                  <a:srgbClr val="880088"/>
                </a:solidFill>
                <a:highlight>
                  <a:srgbClr val="FFFFFF"/>
                </a:highlight>
              </a:rPr>
              <a:t>False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Treina o modelo.</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y</a:t>
            </a:r>
            <a:r>
              <a:rPr lang="pt-BR" sz="1200" b="1" dirty="0" err="1">
                <a:solidFill>
                  <a:srgbClr val="000080"/>
                </a:solidFill>
                <a:highlight>
                  <a:srgbClr val="FFFFFF"/>
                </a:highlight>
              </a:rPr>
              <a:t>.</a:t>
            </a:r>
            <a:r>
              <a:rPr lang="pt-BR" sz="1200" dirty="0" err="1">
                <a:solidFill>
                  <a:srgbClr val="000000"/>
                </a:solidFill>
                <a:highlight>
                  <a:srgbClr val="FFFFFF"/>
                </a:highlight>
              </a:rPr>
              <a:t>ravel</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'a1: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'a2: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a1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1.9844</a:t>
            </a:r>
            <a:endParaRPr lang="pt-BR" sz="1200" dirty="0">
              <a:solidFill>
                <a:srgbClr val="000000"/>
              </a:solidFill>
              <a:highlight>
                <a:srgbClr val="FFFFFF"/>
              </a:highlight>
            </a:endParaRPr>
          </a:p>
          <a:p>
            <a:r>
              <a:rPr lang="pt-BR" sz="1200" dirty="0">
                <a:solidFill>
                  <a:srgbClr val="000000"/>
                </a:solidFill>
                <a:highlight>
                  <a:srgbClr val="FFFFFF"/>
                </a:highlight>
              </a:rPr>
              <a:t>a2</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3.9802</a:t>
            </a:r>
            <a:endParaRPr lang="pt-BR" sz="1200" dirty="0"/>
          </a:p>
        </p:txBody>
      </p:sp>
      <p:sp>
        <p:nvSpPr>
          <p:cNvPr id="7" name="TextBox 6"/>
          <p:cNvSpPr txBox="1"/>
          <p:nvPr/>
        </p:nvSpPr>
        <p:spPr>
          <a:xfrm>
            <a:off x="1127761" y="6364513"/>
            <a:ext cx="6080136" cy="369332"/>
          </a:xfrm>
          <a:prstGeom prst="rect">
            <a:avLst/>
          </a:prstGeom>
          <a:noFill/>
        </p:spPr>
        <p:txBody>
          <a:bodyPr wrap="square" rtlCol="0">
            <a:spAutoFit/>
          </a:bodyPr>
          <a:lstStyle/>
          <a:p>
            <a:pPr algn="ctr"/>
            <a:r>
              <a:rPr lang="pt-BR" u="sng" dirty="0" smtClean="0">
                <a:solidFill>
                  <a:srgbClr val="00B0F0"/>
                </a:solidFill>
                <a:hlinkClick r:id="rId5"/>
              </a:rPr>
              <a:t>Exemplo: </a:t>
            </a:r>
            <a:r>
              <a:rPr lang="pt-BR" u="sng" dirty="0">
                <a:solidFill>
                  <a:srgbClr val="00B0F0"/>
                </a:solidFill>
                <a:hlinkClick r:id="rId5"/>
              </a:rPr>
              <a:t>SGD_with_scikit_learn_lib.ipynb</a:t>
            </a:r>
            <a:endParaRPr lang="pt-BR" u="sng" dirty="0">
              <a:solidFill>
                <a:srgbClr val="00B0F0"/>
              </a:solidFill>
            </a:endParaRPr>
          </a:p>
        </p:txBody>
      </p:sp>
    </p:spTree>
    <p:extLst>
      <p:ext uri="{BB962C8B-B14F-4D97-AF65-F5344CB8AC3E}">
        <p14:creationId xmlns:p14="http://schemas.microsoft.com/office/powerpoint/2010/main" val="1440681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
            </a:r>
            <a:r>
              <a:rPr lang="pt-BR" dirty="0" smtClean="0"/>
              <a:t>Atributos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200" y="1690687"/>
                <a:ext cx="11078980" cy="502490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smtClean="0"/>
                  <a:t>Em algumas situações, alguns </a:t>
                </a:r>
                <a:r>
                  <a:rPr lang="pt-BR" b="1" dirty="0"/>
                  <a:t>atributos</a:t>
                </a:r>
                <a:r>
                  <a:rPr lang="pt-BR" dirty="0"/>
                  <a:t> acabam sendo dominantes sobre os demais no sentido de que exercerem grande influência sobre o </a:t>
                </a:r>
                <a:r>
                  <a:rPr lang="pt-BR" b="1" i="1" dirty="0"/>
                  <a:t>erro</a:t>
                </a:r>
                <a:r>
                  <a:rPr lang="pt-BR" dirty="0"/>
                  <a:t> cometido pelo modelo. </a:t>
                </a:r>
              </a:p>
              <a:p>
                <a:pPr algn="just"/>
                <a:r>
                  <a:rPr lang="pt-BR" dirty="0"/>
                  <a:t>Isto pode ocorrer devido à grande diferença de magnitude entre os atributos.</a:t>
                </a:r>
              </a:p>
              <a:p>
                <a:pPr algn="just"/>
                <a:r>
                  <a:rPr lang="pt-BR" dirty="0"/>
                  <a:t>Essa diferença de magnitudes afeta o desempenho dos algoritmos de ML.</a:t>
                </a:r>
              </a:p>
              <a:p>
                <a:pPr algn="just"/>
                <a:r>
                  <a:rPr lang="pt-BR" b="1" dirty="0"/>
                  <a:t>Exemplo</a:t>
                </a:r>
                <a:r>
                  <a:rPr lang="pt-BR" dirty="0"/>
                  <a:t>: Suponha que você tenha dois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oMath>
                </a14:m>
                <a:r>
                  <a:rPr lang="pt-BR" dirty="0"/>
                  <a:t>e</a:t>
                </a:r>
                <a14:m>
                  <m:oMath xmlns:m="http://schemas.openxmlformats.org/officeDocument/2006/math">
                    <m:r>
                      <a:rPr lang="pt-BR" b="0" i="0"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variando de 0 a 2000 (área de um imóvel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de 1 a 5 (número de quartos), respectivamente.</a:t>
                </a:r>
              </a:p>
              <a:p>
                <a:pPr lvl="1" algn="just">
                  <a:buFont typeface="Wingdings" panose="05000000000000000000" pitchFamily="2" charset="2"/>
                  <a:buChar char="§"/>
                </a:pPr>
                <a:r>
                  <a:rPr lang="pt-BR" dirty="0"/>
                  <a:t>Algoritmos de ML trabalham com </a:t>
                </a:r>
                <a:r>
                  <a:rPr lang="pt-BR" dirty="0" smtClean="0"/>
                  <a:t>magnitudes </a:t>
                </a:r>
                <a:r>
                  <a:rPr lang="pt-BR" dirty="0"/>
                  <a:t>e não sabem o que eles representam nem suas unidades. </a:t>
                </a:r>
              </a:p>
              <a:p>
                <a:pPr lvl="1" algn="just">
                  <a:buFont typeface="Wingdings" panose="05000000000000000000" pitchFamily="2" charset="2"/>
                  <a:buChar char="§"/>
                </a:pPr>
                <a:r>
                  <a:rPr lang="pt-BR" dirty="0"/>
                  <a:t>Porém, algoritmos que usam </a:t>
                </a:r>
                <a:r>
                  <a:rPr lang="pt-BR" b="1" i="1" dirty="0"/>
                  <a:t>distância</a:t>
                </a:r>
                <a:r>
                  <a:rPr lang="pt-BR" dirty="0"/>
                  <a:t> (e.g., erro quadrático médio) como métrica de erro vão assumir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mais importância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e entender que, por exemplo, 100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&gt; 2 quartos.</a:t>
                </a:r>
              </a:p>
              <a:p>
                <a:pPr lvl="1" algn="just">
                  <a:buFont typeface="Wingdings" panose="05000000000000000000" pitchFamily="2" charset="2"/>
                  <a:buChar char="§"/>
                </a:pPr>
                <a:r>
                  <a:rPr lang="pt-BR" dirty="0"/>
                  <a:t>Portanto, o erro entre </a:t>
                </a:r>
                <a:r>
                  <a:rPr lang="pt-BR" i="1"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smtClean="0"/>
                  <a:t> e </a:t>
                </a:r>
                <a14:m>
                  <m:oMath xmlns:m="http://schemas.openxmlformats.org/officeDocument/2006/math">
                    <m:acc>
                      <m:accPr>
                        <m:chr m:val="̂"/>
                        <m:ctrlPr>
                          <a:rPr lang="pt-BR"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 será </a:t>
                </a:r>
                <a:r>
                  <a:rPr lang="pt-BR" dirty="0"/>
                  <a:t>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a:t>
                </a:r>
              </a:p>
              <a:p>
                <a:pPr algn="just"/>
                <a:endParaRPr lang="pt-BR" dirty="0"/>
              </a:p>
              <a:p>
                <a:pPr algn="just"/>
                <a:endParaRPr lang="pt-BR" dirty="0"/>
              </a:p>
              <a:p>
                <a:pPr marL="0" indent="0" algn="just">
                  <a:buNone/>
                </a:pPr>
                <a:endParaRPr lang="pt-BR" dirty="0"/>
              </a:p>
              <a:p>
                <a:pPr marL="0" indent="0" algn="just">
                  <a:buNone/>
                </a:pPr>
                <a:endParaRPr lang="pt-BR"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200" y="1690687"/>
                <a:ext cx="11078980" cy="5024905"/>
              </a:xfrm>
              <a:prstGeom prst="rect">
                <a:avLst/>
              </a:prstGeom>
              <a:blipFill rotWithShape="0">
                <a:blip r:embed="rId3"/>
                <a:stretch>
                  <a:fillRect l="-881" t="-1818" r="-936" b="-1333"/>
                </a:stretch>
              </a:blipFill>
            </p:spPr>
            <p:txBody>
              <a:bodyPr/>
              <a:lstStyle/>
              <a:p>
                <a:r>
                  <a:rPr lang="pt-BR">
                    <a:noFill/>
                  </a:rPr>
                  <a:t> </a:t>
                </a:r>
              </a:p>
            </p:txBody>
          </p:sp>
        </mc:Fallback>
      </mc:AlternateContent>
    </p:spTree>
    <p:extLst>
      <p:ext uri="{BB962C8B-B14F-4D97-AF65-F5344CB8AC3E}">
        <p14:creationId xmlns:p14="http://schemas.microsoft.com/office/powerpoint/2010/main" val="1378223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0275"/>
          </a:xfrm>
        </p:spPr>
        <p:txBody>
          <a:bodyPr/>
          <a:lstStyle/>
          <a:p>
            <a:r>
              <a:rPr lang="pt-BR" dirty="0"/>
              <a:t>Definição do Problema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8" y="1493520"/>
                <a:ext cx="11353801" cy="5364479"/>
              </a:xfrm>
            </p:spPr>
            <p:txBody>
              <a:bodyPr>
                <a:normAutofit fontScale="70000" lnSpcReduction="20000"/>
              </a:bodyPr>
              <a:lstStyle/>
              <a:p>
                <a:pPr marL="0" indent="0">
                  <a:buNone/>
                </a:pPr>
                <a:r>
                  <a:rPr lang="pt-BR" dirty="0" smtClean="0"/>
                  <a:t>O problema de </a:t>
                </a:r>
                <a:r>
                  <a:rPr lang="pt-BR" b="1" i="1" dirty="0"/>
                  <a:t>regressão</a:t>
                </a:r>
                <a:r>
                  <a:rPr lang="pt-BR" dirty="0"/>
                  <a:t> pode ser enunciado da seguinte forma:</a:t>
                </a:r>
              </a:p>
              <a:p>
                <a:r>
                  <a:rPr lang="pt-BR" b="1" dirty="0"/>
                  <a:t>Dados disponíveis</a:t>
                </a:r>
                <a:r>
                  <a:rPr lang="pt-BR" dirty="0"/>
                  <a:t>: </a:t>
                </a:r>
              </a:p>
              <a:p>
                <a:pPr lvl="1">
                  <a:buFont typeface="Courier New" panose="02070309020205020404" pitchFamily="49" charset="0"/>
                  <a:buChar char="o"/>
                </a:pPr>
                <a:r>
                  <a:rPr lang="pt-BR" dirty="0"/>
                  <a:t>Conjunto de </a:t>
                </a:r>
                <a14:m>
                  <m:oMath xmlns:m="http://schemas.openxmlformats.org/officeDocument/2006/math">
                    <m:r>
                      <a:rPr lang="pt-BR" i="1">
                        <a:latin typeface="Cambria Math" panose="02040503050406030204" pitchFamily="18" charset="0"/>
                      </a:rPr>
                      <m:t>𝑁</m:t>
                    </m:r>
                  </m:oMath>
                </a14:m>
                <a:r>
                  <a:rPr lang="pt-BR" dirty="0"/>
                  <a:t> observações (conjunto de </a:t>
                </a:r>
                <a:r>
                  <a:rPr lang="pt-BR" dirty="0" smtClean="0"/>
                  <a:t>pares/exemplos </a:t>
                </a:r>
                <a:r>
                  <a:rPr lang="pt-BR" dirty="0"/>
                  <a:t>de treinamento) :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smtClean="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smtClean="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2">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d>
                      <m:dPr>
                        <m:ctrlPr>
                          <a:rPr lang="pt-BR" b="1" i="1" smtClean="0">
                            <a:latin typeface="Cambria Math" panose="02040503050406030204" pitchFamily="18" charset="0"/>
                          </a:rPr>
                        </m:ctrlPr>
                      </m:dPr>
                      <m:e>
                        <m:r>
                          <a:rPr lang="pt-BR" b="0" i="1" smtClean="0">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sup>
                    </m:sSup>
                  </m:oMath>
                </a14:m>
                <a:r>
                  <a:rPr lang="pt-BR" dirty="0"/>
                  <a:t>: </a:t>
                </a:r>
                <a:r>
                  <a:rPr lang="pt-BR" i="1" dirty="0"/>
                  <a:t>i</a:t>
                </a:r>
                <a:r>
                  <a:rPr lang="pt-BR" dirty="0"/>
                  <a:t>-</a:t>
                </a:r>
                <a:r>
                  <a:rPr lang="pt-BR" dirty="0" err="1"/>
                  <a:t>ésimo</a:t>
                </a:r>
                <a:r>
                  <a:rPr lang="pt-BR" dirty="0"/>
                  <a:t> vetor de entrada com dimensão </a:t>
                </a:r>
                <a14:m>
                  <m:oMath xmlns:m="http://schemas.openxmlformats.org/officeDocument/2006/math">
                    <m:r>
                      <a:rPr lang="pt-BR" i="1">
                        <a:latin typeface="Cambria Math" panose="02040503050406030204" pitchFamily="18" charset="0"/>
                      </a:rPr>
                      <m:t>𝐾</m:t>
                    </m:r>
                  </m:oMath>
                </a14:m>
                <a:r>
                  <a:rPr lang="pt-BR" dirty="0"/>
                  <a:t>, ou sejam </a:t>
                </a:r>
                <a14:m>
                  <m:oMath xmlns:m="http://schemas.openxmlformats.org/officeDocument/2006/math">
                    <m:r>
                      <a:rPr lang="pt-BR" i="1">
                        <a:latin typeface="Cambria Math" panose="02040503050406030204" pitchFamily="18" charset="0"/>
                      </a:rPr>
                      <m:t>𝐾</m:t>
                    </m:r>
                  </m:oMath>
                </a14:m>
                <a:r>
                  <a:rPr lang="pt-BR" dirty="0"/>
                  <a:t> atributos (ou features).</a:t>
                </a:r>
              </a:p>
              <a:p>
                <a:pPr lvl="2">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smtClean="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dirty="0"/>
                  <a:t>    : </a:t>
                </a:r>
                <a:r>
                  <a:rPr lang="pt-BR" i="1" dirty="0"/>
                  <a:t>i</a:t>
                </a:r>
                <a:r>
                  <a:rPr lang="pt-BR" dirty="0"/>
                  <a:t>-</a:t>
                </a:r>
                <a:r>
                  <a:rPr lang="pt-BR" dirty="0" err="1"/>
                  <a:t>ésimo</a:t>
                </a:r>
                <a:r>
                  <a:rPr lang="pt-BR" dirty="0"/>
                  <a:t> valor esperado de saída referente ao vetor de entrada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smtClean="0"/>
                  <a:t>.</a:t>
                </a:r>
                <a:endParaRPr lang="pt-BR" i="1" dirty="0"/>
              </a:p>
              <a:p>
                <a:r>
                  <a:rPr lang="pt-BR" b="1" dirty="0"/>
                  <a:t>Modelo</a:t>
                </a:r>
                <a:r>
                  <a:rPr lang="pt-BR" dirty="0"/>
                  <a:t>:</a:t>
                </a:r>
                <a:endParaRPr lang="pt-BR" dirty="0">
                  <a:ea typeface="Cambria Math" panose="02040503050406030204" pitchFamily="18" charset="0"/>
                </a:endParaRP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m:rPr>
                        <m:sty m:val="p"/>
                      </m:rPr>
                      <a:rPr lang="pt-BR" i="1">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e </a:t>
                </a:r>
                <a14:m>
                  <m:oMath xmlns:m="http://schemas.openxmlformats.org/officeDocument/2006/math">
                    <m:r>
                      <m:rPr>
                        <m:sty m:val="p"/>
                      </m:rPr>
                      <a:rPr lang="pt-BR" i="1">
                        <a:latin typeface="Cambria Math" panose="02040503050406030204" pitchFamily="18" charset="0"/>
                      </a:rPr>
                      <m:t>Φ</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a:p>
                <a:pPr lvl="1"/>
                <a14:m>
                  <m:oMath xmlns:m="http://schemas.openxmlformats.org/officeDocument/2006/math">
                    <m:r>
                      <a:rPr lang="pt-BR" b="1" i="1">
                        <a:latin typeface="Cambria Math" panose="02040503050406030204" pitchFamily="18" charset="0"/>
                      </a:rPr>
                      <m:t>𝒂</m:t>
                    </m:r>
                  </m:oMath>
                </a14:m>
                <a:r>
                  <a:rPr lang="pt-BR" dirty="0"/>
                  <a:t> é o vetor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parâmetros/pesos que definem a </a:t>
                </a:r>
                <a:r>
                  <a:rPr lang="pt-BR" b="1" i="1" dirty="0"/>
                  <a:t>função hipótese</a:t>
                </a:r>
                <a:r>
                  <a:rPr lang="pt-BR" dirty="0"/>
                  <a:t>, ou seja, o mapeamento </a:t>
                </a:r>
                <a14:m>
                  <m:oMath xmlns:m="http://schemas.openxmlformats.org/officeDocument/2006/math">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oMath>
                </a14:m>
                <a:r>
                  <a:rPr lang="pt-BR" dirty="0"/>
                  <a:t> e </a:t>
                </a:r>
                <a14:m>
                  <m:oMath xmlns:m="http://schemas.openxmlformats.org/officeDocument/2006/math">
                    <m:r>
                      <m:rPr>
                        <m:sty m:val="p"/>
                      </m:rPr>
                      <a:rPr lang="pt-BR">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é um vetor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atributos</a:t>
                </a:r>
                <a:r>
                  <a:rPr lang="pt-BR" dirty="0" smtClean="0"/>
                  <a:t>.</a:t>
                </a:r>
              </a:p>
              <a:p>
                <a:pPr lvl="1"/>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para o ponto </a:t>
                </a:r>
                <a:r>
                  <a:rPr lang="pt-BR" dirty="0" smtClean="0"/>
                  <a:t>do hiperplano que intercepta </a:t>
                </a:r>
                <a:r>
                  <a:rPr lang="pt-BR" dirty="0"/>
                  <a:t>o eixo </a:t>
                </a:r>
                <a14:m>
                  <m:oMath xmlns:m="http://schemas.openxmlformats.org/officeDocument/2006/math">
                    <m:r>
                      <a:rPr lang="pt-BR" b="0" i="1" smtClean="0">
                        <a:latin typeface="Cambria Math" panose="02040503050406030204" pitchFamily="18" charset="0"/>
                      </a:rPr>
                      <m:t>𝑦</m:t>
                    </m:r>
                  </m:oMath>
                </a14:m>
                <a:r>
                  <a:rPr lang="pt-BR" dirty="0" smtClean="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smtClean="0"/>
                  <a:t> é conhecido também como </a:t>
                </a:r>
                <a:r>
                  <a:rPr lang="pt-BR" b="1" i="1" dirty="0" smtClean="0"/>
                  <a:t>intercept</a:t>
                </a:r>
                <a:r>
                  <a:rPr lang="pt-BR" dirty="0" smtClean="0"/>
                  <a:t>.</a:t>
                </a:r>
              </a:p>
              <a:p>
                <a:pPr lvl="1"/>
                <a:r>
                  <a:rPr lang="pt-BR" dirty="0" smtClean="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smtClean="0"/>
                  <a:t> não tem um </a:t>
                </a:r>
                <a:r>
                  <a:rPr lang="pt-BR" b="1" i="1" dirty="0" smtClean="0"/>
                  <a:t>atributo</a:t>
                </a:r>
                <a:r>
                  <a:rPr lang="pt-BR" dirty="0" smtClean="0"/>
                  <a:t> relacionado a ele, para facilitar o modelamento matemático, supomos um atributo constante sempre unitário,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smtClean="0"/>
                  <a:t>.</a:t>
                </a:r>
                <a:endParaRPr lang="pt-BR" dirty="0"/>
              </a:p>
              <a:p>
                <a:r>
                  <a:rPr lang="pt-BR" b="1" dirty="0"/>
                  <a:t>Objetivo do modelo</a:t>
                </a:r>
                <a:r>
                  <a:rPr lang="pt-BR" dirty="0"/>
                  <a:t>: encontrar o vetor de pesos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desejado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todo </a:t>
                </a:r>
                <a14:m>
                  <m:oMath xmlns:m="http://schemas.openxmlformats.org/officeDocument/2006/math">
                    <m:r>
                      <a:rPr lang="pt-BR" i="1">
                        <a:latin typeface="Cambria Math" panose="02040503050406030204" pitchFamily="18" charset="0"/>
                      </a:rPr>
                      <m:t>𝑖</m:t>
                    </m:r>
                  </m:oMath>
                </a14:m>
                <a:r>
                  <a:rPr lang="pt-BR" dirty="0"/>
                  <a:t>.</a:t>
                </a:r>
              </a:p>
              <a:p>
                <a:pPr marL="0" indent="0">
                  <a:buNone/>
                </a:pPr>
                <a14:m>
                  <m:oMathPara xmlns:m="http://schemas.openxmlformats.org/officeDocument/2006/math">
                    <m:oMathParaPr>
                      <m:jc m:val="centerGroup"/>
                    </m:oMathParaPr>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m:oMathPara>
                </a14:m>
                <a:endParaRPr lang="pt-BR" dirty="0"/>
              </a:p>
              <a:p>
                <a:pPr marL="0" indent="0">
                  <a:buNone/>
                </a:pPr>
                <a:r>
                  <a:rPr lang="pt-BR" dirty="0"/>
                  <a:t>Ou seja, </a:t>
                </a:r>
                <a:r>
                  <a:rPr lang="pt-BR" b="1" dirty="0">
                    <a:solidFill>
                      <a:srgbClr val="FF0000"/>
                    </a:solidFill>
                  </a:rPr>
                  <a:t>o treinamento do modelo envolve a minimização de uma </a:t>
                </a:r>
                <a:r>
                  <a:rPr lang="pt-BR" b="1" i="1" dirty="0">
                    <a:solidFill>
                      <a:srgbClr val="FF0000"/>
                    </a:solidFill>
                  </a:rPr>
                  <a:t>função de </a:t>
                </a:r>
                <a:r>
                  <a:rPr lang="pt-BR" b="1" i="1" dirty="0" smtClean="0">
                    <a:solidFill>
                      <a:srgbClr val="FF0000"/>
                    </a:solidFill>
                  </a:rPr>
                  <a:t>erro</a:t>
                </a:r>
                <a:r>
                  <a:rPr lang="pt-BR" b="1" dirty="0">
                    <a:solidFill>
                      <a:srgbClr val="FF0000"/>
                    </a:solidFill>
                  </a:rPr>
                  <a:t>.</a:t>
                </a:r>
                <a:endParaRPr lang="pt-BR" b="1" dirty="0" smtClean="0">
                  <a:solidFill>
                    <a:srgbClr val="FF0000"/>
                  </a:solidFill>
                </a:endParaRPr>
              </a:p>
              <a:p>
                <a:r>
                  <a:rPr lang="pt-BR" dirty="0" smtClean="0"/>
                  <a:t>Portanto, precisamos definir uma </a:t>
                </a:r>
                <a:r>
                  <a:rPr lang="pt-BR" b="1" i="1" dirty="0" smtClean="0"/>
                  <a:t>função de erro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8" y="1493520"/>
                <a:ext cx="11353801" cy="5364479"/>
              </a:xfrm>
              <a:blipFill rotWithShape="0">
                <a:blip r:embed="rId3"/>
                <a:stretch>
                  <a:fillRect l="-537" t="-2045" r="-107"/>
                </a:stretch>
              </a:blipFill>
            </p:spPr>
            <p:txBody>
              <a:bodyPr/>
              <a:lstStyle/>
              <a:p>
                <a:r>
                  <a:rPr lang="pt-BR">
                    <a:noFill/>
                  </a:rPr>
                  <a:t> </a:t>
                </a:r>
              </a:p>
            </p:txBody>
          </p:sp>
        </mc:Fallback>
      </mc:AlternateContent>
      <p:pic>
        <p:nvPicPr>
          <p:cNvPr id="4" name="Picture 3"/>
          <p:cNvPicPr>
            <a:picLocks noChangeAspect="1"/>
          </p:cNvPicPr>
          <p:nvPr/>
        </p:nvPicPr>
        <p:blipFill>
          <a:blip r:embed="rId4"/>
          <a:stretch>
            <a:fillRect/>
          </a:stretch>
        </p:blipFill>
        <p:spPr>
          <a:xfrm>
            <a:off x="9281160" y="0"/>
            <a:ext cx="2724027" cy="2096224"/>
          </a:xfrm>
          <a:prstGeom prst="rect">
            <a:avLst/>
          </a:prstGeom>
        </p:spPr>
      </p:pic>
    </p:spTree>
    <p:extLst>
      <p:ext uri="{BB962C8B-B14F-4D97-AF65-F5344CB8AC3E}">
        <p14:creationId xmlns:p14="http://schemas.microsoft.com/office/powerpoint/2010/main" val="38134274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93142C1-FD08-4328-BCCB-5521CEABA2E7}"/>
              </a:ext>
            </a:extLst>
          </p:cNvPr>
          <p:cNvSpPr>
            <a:spLocks noGrp="1"/>
          </p:cNvSpPr>
          <p:nvPr>
            <p:ph type="title"/>
          </p:nvPr>
        </p:nvSpPr>
        <p:spPr/>
        <p:txBody>
          <a:bodyPr/>
          <a:lstStyle/>
          <a:p>
            <a:r>
              <a:rPr lang="pt-BR" dirty="0"/>
              <a:t>Escalonamento de Atributos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 xmlns:a16="http://schemas.microsoft.com/office/drawing/2014/main" id="{C1642F2F-7A09-459E-9D90-1D9D3103E685}"/>
                  </a:ext>
                </a:extLst>
              </p:cNvPr>
              <p:cNvSpPr>
                <a:spLocks noGrp="1"/>
              </p:cNvSpPr>
              <p:nvPr>
                <p:ph idx="1"/>
              </p:nvPr>
            </p:nvSpPr>
            <p:spPr>
              <a:xfrm>
                <a:off x="838200" y="1690687"/>
                <a:ext cx="10915650" cy="3929825"/>
              </a:xfrm>
            </p:spPr>
            <p:txBody>
              <a:bodyPr>
                <a:normAutofit/>
              </a:bodyPr>
              <a:lstStyle/>
              <a:p>
                <a:r>
                  <a:rPr lang="pt-BR" dirty="0" smtClean="0"/>
                  <a:t>Dada a seguinte equação hipótese,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endParaRPr lang="pt-BR" dirty="0"/>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a:t>
                </a:r>
              </a:p>
              <a:p>
                <a:r>
                  <a:rPr lang="pt-BR" dirty="0"/>
                  <a:t>A função de erro 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d>
                                  <m:dPr>
                                    <m:ctrlPr>
                                      <a:rPr lang="pt-BR" i="1" smtClean="0">
                                        <a:latin typeface="Cambria Math" panose="02040503050406030204" pitchFamily="18" charset="0"/>
                                      </a:rPr>
                                    </m:ctrlPr>
                                  </m:dPr>
                                  <m:e>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uma influência maior no erro resultante,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oMath>
                </a14:m>
                <a:r>
                  <a:rPr lang="pt-BR" dirty="0"/>
                  <a:t>.</a:t>
                </a:r>
              </a:p>
            </p:txBody>
          </p:sp>
        </mc:Choice>
        <mc:Fallback xmlns="">
          <p:sp>
            <p:nvSpPr>
              <p:cNvPr id="4" name="Content Placeholder 2">
                <a:extLst>
                  <a:ext uri="{FF2B5EF4-FFF2-40B4-BE49-F238E27FC236}">
                    <a16:creationId xmlns:a16="http://schemas.microsoft.com/office/drawing/2014/main" xmlns="" xmlns:a14="http://schemas.microsoft.com/office/drawing/2010/main" id="{C1642F2F-7A09-459E-9D90-1D9D3103E685}"/>
                  </a:ext>
                </a:extLst>
              </p:cNvPr>
              <p:cNvSpPr>
                <a:spLocks noGrp="1" noRot="1" noChangeAspect="1" noMove="1" noResize="1" noEditPoints="1" noAdjustHandles="1" noChangeArrowheads="1" noChangeShapeType="1" noTextEdit="1"/>
              </p:cNvSpPr>
              <p:nvPr>
                <p:ph idx="1"/>
              </p:nvPr>
            </p:nvSpPr>
            <p:spPr>
              <a:xfrm>
                <a:off x="838200" y="1690687"/>
                <a:ext cx="10915650" cy="3929825"/>
              </a:xfrm>
              <a:blipFill rotWithShape="0">
                <a:blip r:embed="rId2"/>
                <a:stretch>
                  <a:fillRect l="-1006" t="-2481"/>
                </a:stretch>
              </a:blipFill>
            </p:spPr>
            <p:txBody>
              <a:bodyPr/>
              <a:lstStyle/>
              <a:p>
                <a:r>
                  <a:rPr lang="pt-BR">
                    <a:noFill/>
                  </a:rPr>
                  <a:t> </a:t>
                </a:r>
              </a:p>
            </p:txBody>
          </p:sp>
        </mc:Fallback>
      </mc:AlternateContent>
      <p:pic>
        <p:nvPicPr>
          <p:cNvPr id="5" name="Picture 2" descr="https://miro.medium.com/max/395/1*EyPd0sQxEXtTDSJgu72JNQ.jpeg">
            <a:extLst>
              <a:ext uri="{FF2B5EF4-FFF2-40B4-BE49-F238E27FC236}">
                <a16:creationId xmlns="" xmlns:a16="http://schemas.microsoft.com/office/drawing/2014/main" id="{0D8EEA24-1121-4936-A240-08F46CEAC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195" y="0"/>
            <a:ext cx="2417805" cy="347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Atributos</a:t>
            </a:r>
          </a:p>
        </p:txBody>
      </p:sp>
      <p:sp>
        <p:nvSpPr>
          <p:cNvPr id="3" name="Content Placeholder 2"/>
          <p:cNvSpPr>
            <a:spLocks noGrp="1"/>
          </p:cNvSpPr>
          <p:nvPr>
            <p:ph idx="1"/>
          </p:nvPr>
        </p:nvSpPr>
        <p:spPr/>
        <p:txBody>
          <a:bodyPr>
            <a:normAutofit/>
          </a:bodyPr>
          <a:lstStyle/>
          <a:p>
            <a:r>
              <a:rPr lang="pt-BR" dirty="0"/>
              <a:t>Esse problema ocorre com todo algoritmo que se baseia no cálculo da distância durante a fase de treinamento.</a:t>
            </a:r>
          </a:p>
          <a:p>
            <a:r>
              <a:rPr lang="pt-BR" dirty="0"/>
              <a:t>Portanto, para evitar esse problema, a variação de todos os atributos deve ser escalonada para que cada atributo contribua com mesma importância/peso para o cálculo da distância (ou seja, do erro quadrático médio).</a:t>
            </a:r>
          </a:p>
          <a:p>
            <a:r>
              <a:rPr lang="pt-BR" dirty="0"/>
              <a:t> Ou seja, escalona-se os atributos para deixa-los com a mesma faixa de valores/magnitudes.</a:t>
            </a:r>
          </a:p>
        </p:txBody>
      </p:sp>
    </p:spTree>
    <p:extLst>
      <p:ext uri="{BB962C8B-B14F-4D97-AF65-F5344CB8AC3E}">
        <p14:creationId xmlns:p14="http://schemas.microsoft.com/office/powerpoint/2010/main" val="32041104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Atributos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8792497" cy="4722659"/>
              </a:xfrm>
            </p:spPr>
            <p:txBody>
              <a:bodyPr>
                <a:normAutofit lnSpcReduction="10000"/>
              </a:bodyPr>
              <a:lstStyle/>
              <a:p>
                <a:pPr algn="just"/>
                <a:r>
                  <a:rPr lang="pt-BR" dirty="0"/>
                  <a:t>Quando </a:t>
                </a:r>
                <a:r>
                  <a:rPr lang="pt-BR" dirty="0" smtClean="0"/>
                  <a:t>os atributos têm </a:t>
                </a:r>
                <a:r>
                  <a:rPr lang="pt-BR" dirty="0"/>
                  <a:t>variações de valores bem diferentes, os contornos da superfície de erro vão ter </a:t>
                </a:r>
                <a:r>
                  <a:rPr lang="pt-BR" dirty="0" smtClean="0"/>
                  <a:t>formatos elípticos, dificultando a convergência de algoritmos </a:t>
                </a:r>
                <a:r>
                  <a:rPr lang="pt-BR" dirty="0"/>
                  <a:t>que usam distância como métrica para o cálculo do erro, como o caso do gradiente </a:t>
                </a:r>
                <a:r>
                  <a:rPr lang="pt-BR" dirty="0" smtClean="0"/>
                  <a:t>descendente.</a:t>
                </a:r>
              </a:p>
              <a:p>
                <a:r>
                  <a:rPr lang="pt-BR" dirty="0"/>
                  <a:t>As duas formas mais comuns de escalonamento são:</a:t>
                </a:r>
                <a:endParaRPr lang="en-US" dirty="0"/>
              </a:p>
              <a:p>
                <a:pPr lvl="1">
                  <a:buFont typeface="Courier New" panose="02070309020205020404" pitchFamily="49" charset="0"/>
                  <a:buChar char="o"/>
                </a:pPr>
                <a:r>
                  <a:rPr lang="en-US" b="1" dirty="0" err="1"/>
                  <a:t>Normalização</a:t>
                </a:r>
                <a:r>
                  <a:rPr lang="en-US" b="1" dirty="0"/>
                  <a:t> </a:t>
                </a:r>
                <a:r>
                  <a:rPr lang="en-US" b="1" dirty="0" err="1"/>
                  <a:t>Mín</a:t>
                </a:r>
                <a:r>
                  <a:rPr lang="en-US" b="1" dirty="0"/>
                  <a:t>-Max</a:t>
                </a:r>
              </a:p>
              <a:p>
                <a:pPr marL="0" indent="0">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sSup>
                            <m:sSupPr>
                              <m:ctrlPr>
                                <a:rPr lang="pt-BR" sz="2600" i="1">
                                  <a:latin typeface="Cambria Math" panose="02040503050406030204" pitchFamily="18" charset="0"/>
                                </a:rPr>
                              </m:ctrlPr>
                            </m:sSupPr>
                            <m:e>
                              <m:r>
                                <a:rPr lang="en-US" sz="2600" i="1">
                                  <a:latin typeface="Cambria Math" panose="02040503050406030204" pitchFamily="18" charset="0"/>
                                </a:rPr>
                                <m:t>𝑥</m:t>
                              </m:r>
                            </m:e>
                            <m:sup>
                              <m:r>
                                <a:rPr lang="pt-BR" sz="2600" i="1">
                                  <a:latin typeface="Cambria Math" panose="02040503050406030204" pitchFamily="18" charset="0"/>
                                </a:rPr>
                                <m:t>′</m:t>
                              </m:r>
                            </m:sup>
                          </m:sSup>
                        </m:e>
                        <m:sub>
                          <m:r>
                            <a:rPr lang="en-US" sz="2600" i="1">
                              <a:latin typeface="Cambria Math" panose="02040503050406030204" pitchFamily="18" charset="0"/>
                            </a:rPr>
                            <m:t>𝑘</m:t>
                          </m:r>
                        </m:sub>
                      </m:sSub>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i="1">
                          <a:latin typeface="Cambria Math" panose="02040503050406030204" pitchFamily="18" charset="0"/>
                        </a:rPr>
                        <m:t>=</m:t>
                      </m:r>
                      <m:f>
                        <m:fPr>
                          <m:ctrlPr>
                            <a:rPr lang="en-US" sz="2600" i="1">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i="1">
                              <a:latin typeface="Cambria Math" panose="02040503050406030204" pitchFamily="18" charset="0"/>
                            </a:rPr>
                            <m:t>−</m:t>
                          </m:r>
                          <m:r>
                            <m:rPr>
                              <m:sty m:val="p"/>
                            </m:rPr>
                            <a:rPr lang="en-US" sz="2600">
                              <a:latin typeface="Cambria Math" panose="02040503050406030204" pitchFamily="18" charset="0"/>
                            </a:rPr>
                            <m:t>min</m:t>
                          </m:r>
                          <m:d>
                            <m:dPr>
                              <m:ctrlPr>
                                <a:rPr lang="en-US" sz="2600" i="1">
                                  <a:latin typeface="Cambria Math" panose="02040503050406030204" pitchFamily="18" charset="0"/>
                                </a:rPr>
                              </m:ctrlPr>
                            </m:dPr>
                            <m:e>
                              <m:r>
                                <a:rPr lang="en-US" sz="2600" b="1" i="1">
                                  <a:latin typeface="Cambria Math" panose="02040503050406030204" pitchFamily="18" charset="0"/>
                                </a:rPr>
                                <m:t>𝒙</m:t>
                              </m:r>
                            </m:e>
                          </m:d>
                        </m:num>
                        <m:den>
                          <m:r>
                            <m:rPr>
                              <m:sty m:val="p"/>
                            </m:rPr>
                            <a:rPr lang="en-US" sz="2600">
                              <a:latin typeface="Cambria Math" panose="02040503050406030204" pitchFamily="18" charset="0"/>
                            </a:rPr>
                            <m:t>max</m:t>
                          </m:r>
                          <m:d>
                            <m:dPr>
                              <m:ctrlPr>
                                <a:rPr lang="en-US" sz="2600" i="1">
                                  <a:latin typeface="Cambria Math" panose="02040503050406030204" pitchFamily="18" charset="0"/>
                                </a:rPr>
                              </m:ctrlPr>
                            </m:dPr>
                            <m:e>
                              <m:r>
                                <a:rPr lang="en-US" sz="2600" b="1" i="1">
                                  <a:latin typeface="Cambria Math" panose="02040503050406030204" pitchFamily="18" charset="0"/>
                                </a:rPr>
                                <m:t>𝒙</m:t>
                              </m:r>
                            </m:e>
                          </m:d>
                          <m:r>
                            <a:rPr lang="en-US" sz="2600" i="1">
                              <a:latin typeface="Cambria Math" panose="02040503050406030204" pitchFamily="18" charset="0"/>
                            </a:rPr>
                            <m:t>−</m:t>
                          </m:r>
                          <m:r>
                            <m:rPr>
                              <m:sty m:val="p"/>
                            </m:rPr>
                            <a:rPr lang="en-US" sz="2600">
                              <a:latin typeface="Cambria Math" panose="02040503050406030204" pitchFamily="18" charset="0"/>
                            </a:rPr>
                            <m:t>min</m:t>
                          </m:r>
                          <m:d>
                            <m:dPr>
                              <m:ctrlPr>
                                <a:rPr lang="en-US" sz="2600" i="1">
                                  <a:latin typeface="Cambria Math" panose="02040503050406030204" pitchFamily="18" charset="0"/>
                                </a:rPr>
                              </m:ctrlPr>
                            </m:dPr>
                            <m:e>
                              <m:r>
                                <a:rPr lang="en-US" sz="2600" b="1" i="1">
                                  <a:latin typeface="Cambria Math" panose="02040503050406030204" pitchFamily="18" charset="0"/>
                                </a:rPr>
                                <m:t>𝒙</m:t>
                              </m:r>
                            </m:e>
                          </m:d>
                        </m:den>
                      </m:f>
                      <m:r>
                        <a:rPr lang="pt-BR" sz="2600" i="1">
                          <a:latin typeface="Cambria Math" panose="02040503050406030204" pitchFamily="18" charset="0"/>
                        </a:rPr>
                        <m:t>,</m:t>
                      </m:r>
                      <m:sSub>
                        <m:sSubPr>
                          <m:ctrlPr>
                            <a:rPr lang="en-US" sz="2600" i="1">
                              <a:latin typeface="Cambria Math" panose="02040503050406030204" pitchFamily="18" charset="0"/>
                            </a:rPr>
                          </m:ctrlPr>
                        </m:sSubPr>
                        <m:e>
                          <m:r>
                            <a:rPr lang="pt-BR" sz="2600" i="1">
                              <a:latin typeface="Cambria Math" panose="02040503050406030204" pitchFamily="18" charset="0"/>
                            </a:rPr>
                            <m:t>0</m:t>
                          </m:r>
                          <m:r>
                            <a:rPr lang="en-US" sz="2600" i="1">
                              <a:latin typeface="Cambria Math" panose="02040503050406030204" pitchFamily="18" charset="0"/>
                              <a:ea typeface="Cambria Math" panose="02040503050406030204" pitchFamily="18" charset="0"/>
                            </a:rPr>
                            <m:t>≤</m:t>
                          </m:r>
                          <m:sSup>
                            <m:sSupPr>
                              <m:ctrlPr>
                                <a:rPr lang="pt-BR" sz="2600" i="1">
                                  <a:latin typeface="Cambria Math" panose="02040503050406030204" pitchFamily="18" charset="0"/>
                                </a:rPr>
                              </m:ctrlPr>
                            </m:sSupPr>
                            <m:e>
                              <m:r>
                                <a:rPr lang="en-US" sz="2600" i="1">
                                  <a:latin typeface="Cambria Math" panose="02040503050406030204" pitchFamily="18" charset="0"/>
                                </a:rPr>
                                <m:t>𝑥</m:t>
                              </m:r>
                            </m:e>
                            <m:sup>
                              <m:r>
                                <a:rPr lang="pt-BR" sz="2600" i="1">
                                  <a:latin typeface="Cambria Math" panose="02040503050406030204" pitchFamily="18" charset="0"/>
                                </a:rPr>
                                <m:t>′</m:t>
                              </m:r>
                            </m:sup>
                          </m:sSup>
                        </m:e>
                        <m:sub>
                          <m:r>
                            <a:rPr lang="en-US" sz="2600" i="1">
                              <a:latin typeface="Cambria Math" panose="02040503050406030204" pitchFamily="18" charset="0"/>
                            </a:rPr>
                            <m:t>𝑘</m:t>
                          </m:r>
                        </m:sub>
                      </m:sSub>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i="1">
                          <a:latin typeface="Cambria Math" panose="02040503050406030204" pitchFamily="18" charset="0"/>
                          <a:ea typeface="Cambria Math" panose="02040503050406030204" pitchFamily="18" charset="0"/>
                        </a:rPr>
                        <m:t>≤1</m:t>
                      </m:r>
                    </m:oMath>
                  </m:oMathPara>
                </a14:m>
                <a:endParaRPr lang="nl-BE" sz="2600" dirty="0"/>
              </a:p>
              <a:p>
                <a:pPr lvl="1">
                  <a:buFont typeface="Courier New" panose="02070309020205020404" pitchFamily="49" charset="0"/>
                  <a:buChar char="o"/>
                </a:pPr>
                <a:r>
                  <a:rPr lang="en-US" b="1" dirty="0" err="1"/>
                  <a:t>Padronização</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r>
                            <a:rPr lang="pt-BR" sz="2600" i="1">
                              <a:latin typeface="Cambria Math" panose="02040503050406030204" pitchFamily="18" charset="0"/>
                            </a:rPr>
                            <m:t>′</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f>
                        <m:fPr>
                          <m:ctrlPr>
                            <a:rPr lang="en-US" sz="2600" i="1">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𝜇</m:t>
                              </m:r>
                            </m:e>
                            <m:sub>
                              <m:r>
                                <a:rPr lang="en-US" sz="2600" b="1" i="1">
                                  <a:latin typeface="Cambria Math" panose="02040503050406030204" pitchFamily="18" charset="0"/>
                                </a:rPr>
                                <m:t>𝒙</m:t>
                              </m:r>
                            </m:sub>
                          </m:sSub>
                        </m:num>
                        <m:den>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𝜎</m:t>
                              </m:r>
                            </m:e>
                            <m:sub>
                              <m:r>
                                <a:rPr lang="en-US" sz="2600" b="1" i="1">
                                  <a:latin typeface="Cambria Math" panose="02040503050406030204" pitchFamily="18" charset="0"/>
                                </a:rPr>
                                <m:t>𝒙</m:t>
                              </m:r>
                            </m:sub>
                          </m:sSub>
                        </m:den>
                      </m:f>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8792497" cy="4722659"/>
              </a:xfrm>
              <a:blipFill rotWithShape="0">
                <a:blip r:embed="rId2"/>
                <a:stretch>
                  <a:fillRect l="-1248" t="-2839" r="-1387"/>
                </a:stretch>
              </a:blipFill>
            </p:spPr>
            <p:txBody>
              <a:bodyPr/>
              <a:lstStyle/>
              <a:p>
                <a:r>
                  <a:rPr lang="pt-BR">
                    <a:noFill/>
                  </a:rPr>
                  <a:t> </a:t>
                </a:r>
              </a:p>
            </p:txBody>
          </p:sp>
        </mc:Fallback>
      </mc:AlternateContent>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41336" y="365125"/>
            <a:ext cx="2288436" cy="31589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7397" y="4507992"/>
            <a:ext cx="2292375" cy="2040292"/>
          </a:xfrm>
          <a:prstGeom prst="rect">
            <a:avLst/>
          </a:prstGeom>
        </p:spPr>
      </p:pic>
    </p:spTree>
    <p:extLst>
      <p:ext uri="{BB962C8B-B14F-4D97-AF65-F5344CB8AC3E}">
        <p14:creationId xmlns:p14="http://schemas.microsoft.com/office/powerpoint/2010/main" val="11687471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5289"/>
            <a:ext cx="10515600" cy="913885"/>
          </a:xfrm>
        </p:spPr>
        <p:txBody>
          <a:bodyPr/>
          <a:lstStyle/>
          <a:p>
            <a:r>
              <a:rPr lang="en-US" dirty="0" err="1"/>
              <a:t>Escalonamento</a:t>
            </a:r>
            <a:r>
              <a:rPr lang="en-US" dirty="0"/>
              <a:t> de </a:t>
            </a:r>
            <a:r>
              <a:rPr lang="pt-BR" dirty="0"/>
              <a:t>Atributos</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85957"/>
                <a:ext cx="11153931" cy="5214646"/>
              </a:xfrm>
            </p:spPr>
            <p:txBody>
              <a:bodyPr>
                <a:normAutofit fontScale="92500" lnSpcReduction="20000"/>
              </a:bodyPr>
              <a:lstStyle/>
              <a:p>
                <a:r>
                  <a:rPr lang="pt-BR" dirty="0" smtClean="0"/>
                  <a:t>Ajudam </a:t>
                </a:r>
                <a:r>
                  <a:rPr lang="pt-BR" dirty="0"/>
                  <a:t>a acelerar a convergência do gradiente </a:t>
                </a:r>
                <a:r>
                  <a:rPr lang="pt-BR" dirty="0" smtClean="0"/>
                  <a:t>descendente, </a:t>
                </a:r>
                <a:r>
                  <a:rPr lang="pt-BR" dirty="0"/>
                  <a:t>pois </a:t>
                </a:r>
                <a:r>
                  <a:rPr lang="pt-BR" dirty="0" smtClean="0"/>
                  <a:t>deixam </a:t>
                </a:r>
                <a:r>
                  <a:rPr lang="pt-BR" dirty="0"/>
                  <a:t>as curvas de nível da superfície de erro mais circulares.</a:t>
                </a:r>
              </a:p>
              <a:p>
                <a:r>
                  <a:rPr lang="pt-BR" dirty="0" smtClean="0"/>
                  <a:t>Possibilitam </a:t>
                </a:r>
                <a:r>
                  <a:rPr lang="pt-BR" dirty="0"/>
                  <a:t>comparar o </a:t>
                </a:r>
                <a:r>
                  <a:rPr lang="pt-BR" dirty="0" smtClean="0"/>
                  <a:t>peso (ou seja, a influência) </a:t>
                </a:r>
                <a:r>
                  <a:rPr lang="pt-BR" dirty="0"/>
                  <a:t>de cada atributo </a:t>
                </a:r>
                <a:r>
                  <a:rPr lang="pt-BR" dirty="0" smtClean="0"/>
                  <a:t>do </a:t>
                </a:r>
                <a:r>
                  <a:rPr lang="pt-BR" dirty="0"/>
                  <a:t>modelo.</a:t>
                </a:r>
              </a:p>
              <a:p>
                <a:r>
                  <a:rPr lang="pt-BR" dirty="0"/>
                  <a:t>Aplicado durante </a:t>
                </a:r>
                <a:r>
                  <a:rPr lang="pt-BR" dirty="0" smtClean="0"/>
                  <a:t>o pré-processamento dos atributos.</a:t>
                </a:r>
              </a:p>
              <a:p>
                <a:r>
                  <a:rPr lang="pt-BR" b="1" i="1" dirty="0"/>
                  <a:t>Normalização </a:t>
                </a:r>
                <a:r>
                  <a:rPr lang="pt-BR" b="1" i="1" dirty="0" smtClean="0"/>
                  <a:t>mín-max </a:t>
                </a:r>
                <a:r>
                  <a:rPr lang="pt-BR" dirty="0" smtClean="0"/>
                  <a:t>faz com que os atributos variem no intervalo entre </a:t>
                </a:r>
                <a:r>
                  <a:rPr lang="pt-BR" dirty="0"/>
                  <a:t>0 e </a:t>
                </a:r>
                <a:r>
                  <a:rPr lang="pt-BR" dirty="0" smtClean="0"/>
                  <a:t>1.</a:t>
                </a:r>
              </a:p>
              <a:p>
                <a:r>
                  <a:rPr lang="pt-BR" b="1" i="1" dirty="0" smtClean="0"/>
                  <a:t>Padronização</a:t>
                </a:r>
                <a:r>
                  <a:rPr lang="pt-BR" dirty="0" smtClean="0"/>
                  <a:t> faz com que os atributos tenham média </a:t>
                </a:r>
                <a:r>
                  <a:rPr lang="pt-BR" dirty="0"/>
                  <a:t>zero e </a:t>
                </a:r>
                <a:r>
                  <a:rPr lang="pt-BR" dirty="0" smtClean="0"/>
                  <a:t>desvio </a:t>
                </a:r>
                <a:r>
                  <a:rPr lang="pt-BR" dirty="0"/>
                  <a:t>padrão unitário. Observe que, neste caso, os valores não </a:t>
                </a:r>
                <a:r>
                  <a:rPr lang="pt-BR" dirty="0" smtClean="0"/>
                  <a:t>ficam restritos </a:t>
                </a:r>
                <a:r>
                  <a:rPr lang="pt-BR" dirty="0"/>
                  <a:t>a um intervalo específico.</a:t>
                </a:r>
              </a:p>
              <a:p>
                <a:r>
                  <a:rPr lang="pt-BR" b="1" dirty="0"/>
                  <a:t>OBS.1</a:t>
                </a:r>
                <a:r>
                  <a:rPr lang="pt-BR" dirty="0"/>
                  <a:t>: Quando temos um conjunto de validação/teste do modelo, a boa prática é aplicar os valores obtidos durante o escalonamento do conjunto de treinamento ao conjunto de validação.</a:t>
                </a:r>
              </a:p>
              <a:p>
                <a:r>
                  <a:rPr lang="pt-BR" b="1" dirty="0"/>
                  <a:t>OBS.2</a:t>
                </a:r>
                <a:r>
                  <a:rPr lang="pt-BR" dirty="0"/>
                  <a:t>: Em alguns casos, o escalonamento também é aplicado aos rótulos (</a:t>
                </a:r>
                <a:r>
                  <a:rPr lang="pt-BR" dirty="0" smtClean="0"/>
                  <a:t>ou seja, aos </a:t>
                </a:r>
                <a:r>
                  <a:rPr lang="pt-BR" dirty="0"/>
                  <a:t>objetivos), i.e., aos valores de </a:t>
                </a:r>
                <a14:m>
                  <m:oMath xmlns:m="http://schemas.openxmlformats.org/officeDocument/2006/math">
                    <m:r>
                      <a:rPr lang="pt-BR" b="0" i="1" smtClean="0">
                        <a:latin typeface="Cambria Math" panose="02040503050406030204" pitchFamily="18" charset="0"/>
                      </a:rPr>
                      <m:t>𝑦</m:t>
                    </m:r>
                  </m:oMath>
                </a14:m>
                <a:r>
                  <a:rPr lang="pt-BR" dirty="0"/>
                  <a:t>. Mas não se esqueça de desfazer o escalonamento para realizar predições que sejam significativas.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85957"/>
                <a:ext cx="11153931" cy="5214646"/>
              </a:xfrm>
              <a:blipFill rotWithShape="0">
                <a:blip r:embed="rId3"/>
                <a:stretch>
                  <a:fillRect l="-820" t="-2924" r="-1202"/>
                </a:stretch>
              </a:blipFill>
            </p:spPr>
            <p:txBody>
              <a:bodyPr/>
              <a:lstStyle/>
              <a:p>
                <a:r>
                  <a:rPr lang="pt-BR">
                    <a:noFill/>
                  </a:rPr>
                  <a:t> </a:t>
                </a:r>
              </a:p>
            </p:txBody>
          </p:sp>
        </mc:Fallback>
      </mc:AlternateContent>
    </p:spTree>
    <p:extLst>
      <p:ext uri="{BB962C8B-B14F-4D97-AF65-F5344CB8AC3E}">
        <p14:creationId xmlns:p14="http://schemas.microsoft.com/office/powerpoint/2010/main" val="1778962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1835"/>
          </a:xfrm>
        </p:spPr>
        <p:txBody>
          <a:bodyPr>
            <a:normAutofit/>
          </a:bodyPr>
          <a:lstStyle/>
          <a:p>
            <a:r>
              <a:rPr lang="pt-BR" dirty="0"/>
              <a:t>Quando </a:t>
            </a:r>
            <a:r>
              <a:rPr lang="pt-BR" dirty="0" smtClean="0"/>
              <a:t>usar </a:t>
            </a:r>
            <a:r>
              <a:rPr lang="pt-BR" dirty="0"/>
              <a:t>normalização e </a:t>
            </a:r>
            <a:r>
              <a:rPr lang="pt-BR" dirty="0" smtClean="0"/>
              <a:t>padronização</a:t>
            </a:r>
            <a:r>
              <a:rPr lang="pt-BR" dirty="0"/>
              <a:t>?</a:t>
            </a:r>
          </a:p>
        </p:txBody>
      </p:sp>
      <p:sp>
        <p:nvSpPr>
          <p:cNvPr id="3" name="Content Placeholder 2"/>
          <p:cNvSpPr>
            <a:spLocks noGrp="1"/>
          </p:cNvSpPr>
          <p:nvPr>
            <p:ph idx="1"/>
          </p:nvPr>
        </p:nvSpPr>
        <p:spPr>
          <a:xfrm>
            <a:off x="838200" y="1483360"/>
            <a:ext cx="11159836" cy="5201919"/>
          </a:xfrm>
        </p:spPr>
        <p:txBody>
          <a:bodyPr>
            <a:normAutofit fontScale="92500"/>
          </a:bodyPr>
          <a:lstStyle/>
          <a:p>
            <a:r>
              <a:rPr lang="pt-BR" dirty="0" smtClean="0"/>
              <a:t>A </a:t>
            </a:r>
            <a:r>
              <a:rPr lang="pt-BR" b="1" i="1" dirty="0"/>
              <a:t>normalização</a:t>
            </a:r>
            <a:r>
              <a:rPr lang="pt-BR" dirty="0"/>
              <a:t> é uma boa técnica a ser usada quando </a:t>
            </a:r>
            <a:r>
              <a:rPr lang="pt-BR" dirty="0" smtClean="0"/>
              <a:t>não se conhece </a:t>
            </a:r>
            <a:r>
              <a:rPr lang="pt-BR" dirty="0"/>
              <a:t>a distribuição </a:t>
            </a:r>
            <a:r>
              <a:rPr lang="pt-BR" dirty="0" smtClean="0"/>
              <a:t>dos </a:t>
            </a:r>
            <a:r>
              <a:rPr lang="pt-BR" b="1" i="1" dirty="0" smtClean="0"/>
              <a:t>atributos</a:t>
            </a:r>
            <a:r>
              <a:rPr lang="pt-BR" dirty="0" smtClean="0"/>
              <a:t> ou </a:t>
            </a:r>
            <a:r>
              <a:rPr lang="pt-BR" dirty="0"/>
              <a:t>quando </a:t>
            </a:r>
            <a:r>
              <a:rPr lang="pt-BR" dirty="0" smtClean="0"/>
              <a:t>se sabe que </a:t>
            </a:r>
            <a:r>
              <a:rPr lang="pt-BR" dirty="0"/>
              <a:t>a distribuição não é </a:t>
            </a:r>
            <a:r>
              <a:rPr lang="pt-BR" dirty="0" smtClean="0"/>
              <a:t>Gaussiana (PDF com formato de sino</a:t>
            </a:r>
            <a:r>
              <a:rPr lang="pt-BR" dirty="0"/>
              <a:t>). </a:t>
            </a:r>
            <a:endParaRPr lang="pt-BR" dirty="0" smtClean="0"/>
          </a:p>
          <a:p>
            <a:r>
              <a:rPr lang="pt-BR" dirty="0" smtClean="0"/>
              <a:t>A </a:t>
            </a:r>
            <a:r>
              <a:rPr lang="pt-BR" b="1" i="1" dirty="0"/>
              <a:t>normalização</a:t>
            </a:r>
            <a:r>
              <a:rPr lang="pt-BR" dirty="0"/>
              <a:t> é útil </a:t>
            </a:r>
            <a:r>
              <a:rPr lang="pt-BR" dirty="0" smtClean="0"/>
              <a:t>quando o algoritmo </a:t>
            </a:r>
            <a:r>
              <a:rPr lang="pt-BR" dirty="0"/>
              <a:t>que </a:t>
            </a:r>
            <a:r>
              <a:rPr lang="pt-BR" dirty="0" smtClean="0"/>
              <a:t>está sendo usando </a:t>
            </a:r>
            <a:r>
              <a:rPr lang="pt-BR" dirty="0"/>
              <a:t>não faz suposições sobre a </a:t>
            </a:r>
            <a:r>
              <a:rPr lang="pt-BR" dirty="0" smtClean="0"/>
              <a:t>distribuição dos atributos, </a:t>
            </a:r>
            <a:r>
              <a:rPr lang="pt-BR" dirty="0"/>
              <a:t>como </a:t>
            </a:r>
            <a:r>
              <a:rPr lang="pt-BR" dirty="0" smtClean="0"/>
              <a:t>por exemplo: k-vizinhos mais próximos (k-NN) </a:t>
            </a:r>
            <a:r>
              <a:rPr lang="pt-BR" dirty="0"/>
              <a:t>e </a:t>
            </a:r>
            <a:r>
              <a:rPr lang="pt-BR" dirty="0" smtClean="0"/>
              <a:t>as redes </a:t>
            </a:r>
            <a:r>
              <a:rPr lang="pt-BR" dirty="0"/>
              <a:t>neurais artificiais</a:t>
            </a:r>
            <a:r>
              <a:rPr lang="pt-BR" dirty="0" smtClean="0"/>
              <a:t>.</a:t>
            </a:r>
            <a:endParaRPr lang="pt-BR" dirty="0"/>
          </a:p>
          <a:p>
            <a:r>
              <a:rPr lang="pt-BR" dirty="0"/>
              <a:t>A </a:t>
            </a:r>
            <a:r>
              <a:rPr lang="pt-BR" b="1" i="1" dirty="0"/>
              <a:t>padronização</a:t>
            </a:r>
            <a:r>
              <a:rPr lang="pt-BR" dirty="0"/>
              <a:t> </a:t>
            </a:r>
            <a:r>
              <a:rPr lang="pt-BR" dirty="0" smtClean="0"/>
              <a:t>pode ser útil quando os atributos seguem uma distribuição Gaussiana. Entretanto, isso </a:t>
            </a:r>
            <a:r>
              <a:rPr lang="pt-BR" dirty="0"/>
              <a:t>não precisa ser estritamente verdadeiro, mas a técnica é mais eficaz se a distribuição </a:t>
            </a:r>
            <a:r>
              <a:rPr lang="pt-BR" dirty="0" smtClean="0"/>
              <a:t>dos atributos </a:t>
            </a:r>
            <a:r>
              <a:rPr lang="pt-BR" dirty="0"/>
              <a:t>for G</a:t>
            </a:r>
            <a:r>
              <a:rPr lang="pt-BR" dirty="0" smtClean="0"/>
              <a:t>aussiana</a:t>
            </a:r>
            <a:r>
              <a:rPr lang="pt-BR" dirty="0"/>
              <a:t>. </a:t>
            </a:r>
            <a:endParaRPr lang="pt-BR" dirty="0" smtClean="0"/>
          </a:p>
          <a:p>
            <a:r>
              <a:rPr lang="pt-BR" dirty="0" smtClean="0"/>
              <a:t>Além </a:t>
            </a:r>
            <a:r>
              <a:rPr lang="pt-BR" dirty="0"/>
              <a:t>disso, ao contrário da </a:t>
            </a:r>
            <a:r>
              <a:rPr lang="pt-BR" b="1" i="1" dirty="0"/>
              <a:t>normalização</a:t>
            </a:r>
            <a:r>
              <a:rPr lang="pt-BR" dirty="0"/>
              <a:t>, a </a:t>
            </a:r>
            <a:r>
              <a:rPr lang="pt-BR" b="1" i="1" dirty="0"/>
              <a:t>padronização</a:t>
            </a:r>
            <a:r>
              <a:rPr lang="pt-BR" dirty="0"/>
              <a:t> não </a:t>
            </a:r>
            <a:r>
              <a:rPr lang="pt-BR" dirty="0" smtClean="0"/>
              <a:t>resulta em valores dentro de um intervalo definido de valores. </a:t>
            </a:r>
            <a:r>
              <a:rPr lang="pt-BR" dirty="0"/>
              <a:t>Portanto, mesmo que os atributos tenham valores </a:t>
            </a:r>
            <a:r>
              <a:rPr lang="pt-BR" dirty="0" smtClean="0"/>
              <a:t>discrepantes (</a:t>
            </a:r>
            <a:r>
              <a:rPr lang="pt-BR" b="1" i="1" dirty="0" smtClean="0"/>
              <a:t>outliers</a:t>
            </a:r>
            <a:r>
              <a:rPr lang="pt-BR" dirty="0" smtClean="0"/>
              <a:t>), </a:t>
            </a:r>
            <a:r>
              <a:rPr lang="pt-BR" dirty="0"/>
              <a:t>eles não serão afetados pela </a:t>
            </a:r>
            <a:r>
              <a:rPr lang="pt-BR" dirty="0" smtClean="0"/>
              <a:t>padronização. </a:t>
            </a:r>
          </a:p>
        </p:txBody>
      </p:sp>
    </p:spTree>
    <p:extLst>
      <p:ext uri="{BB962C8B-B14F-4D97-AF65-F5344CB8AC3E}">
        <p14:creationId xmlns:p14="http://schemas.microsoft.com/office/powerpoint/2010/main" val="28767109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1835"/>
          </a:xfrm>
        </p:spPr>
        <p:txBody>
          <a:bodyPr>
            <a:normAutofit/>
          </a:bodyPr>
          <a:lstStyle/>
          <a:p>
            <a:r>
              <a:rPr lang="pt-BR" dirty="0"/>
              <a:t>Quando </a:t>
            </a:r>
            <a:r>
              <a:rPr lang="pt-BR" dirty="0" smtClean="0"/>
              <a:t>usar </a:t>
            </a:r>
            <a:r>
              <a:rPr lang="pt-BR" dirty="0"/>
              <a:t>normalização e </a:t>
            </a:r>
            <a:r>
              <a:rPr lang="pt-BR" dirty="0" smtClean="0"/>
              <a:t>padronização</a:t>
            </a:r>
            <a:r>
              <a:rPr lang="pt-BR" dirty="0"/>
              <a:t>?</a:t>
            </a:r>
          </a:p>
        </p:txBody>
      </p:sp>
      <p:sp>
        <p:nvSpPr>
          <p:cNvPr id="3" name="Content Placeholder 2"/>
          <p:cNvSpPr>
            <a:spLocks noGrp="1"/>
          </p:cNvSpPr>
          <p:nvPr>
            <p:ph idx="1"/>
          </p:nvPr>
        </p:nvSpPr>
        <p:spPr>
          <a:xfrm>
            <a:off x="838200" y="1483360"/>
            <a:ext cx="11159836" cy="5201919"/>
          </a:xfrm>
        </p:spPr>
        <p:txBody>
          <a:bodyPr>
            <a:normAutofit/>
          </a:bodyPr>
          <a:lstStyle/>
          <a:p>
            <a:r>
              <a:rPr lang="pt-BR" dirty="0" smtClean="0"/>
              <a:t>Portanto, a </a:t>
            </a:r>
            <a:r>
              <a:rPr lang="pt-BR" b="1" i="1" dirty="0" smtClean="0"/>
              <a:t>padronização</a:t>
            </a:r>
            <a:r>
              <a:rPr lang="pt-BR" dirty="0" smtClean="0"/>
              <a:t> nãos mascara </a:t>
            </a:r>
            <a:r>
              <a:rPr lang="pt-BR" b="1" i="1" dirty="0"/>
              <a:t>outliers</a:t>
            </a:r>
            <a:r>
              <a:rPr lang="pt-BR" dirty="0" smtClean="0"/>
              <a:t>. Já a </a:t>
            </a:r>
            <a:r>
              <a:rPr lang="pt-BR" b="1" i="1" dirty="0"/>
              <a:t>normalização</a:t>
            </a:r>
            <a:r>
              <a:rPr lang="pt-BR" dirty="0"/>
              <a:t> </a:t>
            </a:r>
            <a:r>
              <a:rPr lang="pt-BR" dirty="0" smtClean="0"/>
              <a:t>os mascara, podendo tornar sua remoção difícil.</a:t>
            </a:r>
          </a:p>
          <a:p>
            <a:r>
              <a:rPr lang="pt-BR" dirty="0" smtClean="0"/>
              <a:t>A </a:t>
            </a:r>
            <a:r>
              <a:rPr lang="pt-BR" b="1" i="1" dirty="0"/>
              <a:t>padronização</a:t>
            </a:r>
            <a:r>
              <a:rPr lang="pt-BR" dirty="0"/>
              <a:t> é útil quando </a:t>
            </a:r>
            <a:r>
              <a:rPr lang="pt-BR" dirty="0" smtClean="0"/>
              <a:t>o </a:t>
            </a:r>
            <a:r>
              <a:rPr lang="pt-BR" dirty="0"/>
              <a:t>algoritmo </a:t>
            </a:r>
            <a:r>
              <a:rPr lang="pt-BR" dirty="0" smtClean="0"/>
              <a:t>que está sendo usando </a:t>
            </a:r>
            <a:r>
              <a:rPr lang="pt-BR" dirty="0"/>
              <a:t>faz suposições sobre </a:t>
            </a:r>
            <a:r>
              <a:rPr lang="pt-BR" dirty="0" smtClean="0"/>
              <a:t>os atributos terem </a:t>
            </a:r>
            <a:r>
              <a:rPr lang="pt-BR" dirty="0"/>
              <a:t>uma distribuição Gaussiana, como </a:t>
            </a:r>
            <a:r>
              <a:rPr lang="pt-BR" dirty="0" smtClean="0"/>
              <a:t>por exemplo, o modelo de misturas Gaussianas.</a:t>
            </a:r>
          </a:p>
          <a:p>
            <a:r>
              <a:rPr lang="pt-BR" dirty="0"/>
              <a:t>No entanto, a escolha </a:t>
            </a:r>
            <a:r>
              <a:rPr lang="pt-BR" dirty="0" smtClean="0"/>
              <a:t>entre </a:t>
            </a:r>
            <a:r>
              <a:rPr lang="pt-BR" b="1" i="1" dirty="0" smtClean="0"/>
              <a:t>normalização</a:t>
            </a:r>
            <a:r>
              <a:rPr lang="pt-BR" dirty="0" smtClean="0"/>
              <a:t> </a:t>
            </a:r>
            <a:r>
              <a:rPr lang="pt-BR" dirty="0"/>
              <a:t>ou </a:t>
            </a:r>
            <a:r>
              <a:rPr lang="pt-BR" b="1" i="1" dirty="0"/>
              <a:t>padronização</a:t>
            </a:r>
            <a:r>
              <a:rPr lang="pt-BR" dirty="0"/>
              <a:t> dependerá do problema e do algoritmo de aprendizado de máquina que está sendo usando. Não existe uma regra rígida e direta para </a:t>
            </a:r>
            <a:r>
              <a:rPr lang="pt-BR" dirty="0" smtClean="0"/>
              <a:t>dizer quando </a:t>
            </a:r>
            <a:r>
              <a:rPr lang="pt-BR" b="1" i="1" dirty="0"/>
              <a:t>normalizar</a:t>
            </a:r>
            <a:r>
              <a:rPr lang="pt-BR" dirty="0"/>
              <a:t> ou </a:t>
            </a:r>
            <a:r>
              <a:rPr lang="pt-BR" b="1" i="1" dirty="0"/>
              <a:t>padronizar</a:t>
            </a:r>
            <a:r>
              <a:rPr lang="pt-BR" dirty="0"/>
              <a:t> os atributos. </a:t>
            </a:r>
            <a:endParaRPr lang="pt-BR" dirty="0" smtClean="0"/>
          </a:p>
          <a:p>
            <a:r>
              <a:rPr lang="pt-BR" dirty="0" smtClean="0"/>
              <a:t>Portanto</a:t>
            </a:r>
            <a:r>
              <a:rPr lang="pt-BR" dirty="0"/>
              <a:t>, é comum treinar o modelo com os dados brutos, normalizados e padronizados e em seguida comparar o desempenho para cada um dos casos</a:t>
            </a:r>
            <a:r>
              <a:rPr lang="pt-BR" dirty="0" smtClean="0"/>
              <a:t>.</a:t>
            </a:r>
            <a:endParaRPr lang="pt-BR" dirty="0"/>
          </a:p>
        </p:txBody>
      </p:sp>
    </p:spTree>
    <p:extLst>
      <p:ext uri="{BB962C8B-B14F-4D97-AF65-F5344CB8AC3E}">
        <p14:creationId xmlns:p14="http://schemas.microsoft.com/office/powerpoint/2010/main" val="17702574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31"/>
            <a:ext cx="10515600" cy="1325563"/>
          </a:xfrm>
        </p:spPr>
        <p:txBody>
          <a:bodyPr/>
          <a:lstStyle/>
          <a:p>
            <a:r>
              <a:rPr lang="pt-BR" dirty="0"/>
              <a:t>Escalonamento de Atributos com SciKit-Learn</a:t>
            </a:r>
          </a:p>
        </p:txBody>
      </p:sp>
      <p:sp>
        <p:nvSpPr>
          <p:cNvPr id="4" name="Rectangle 3"/>
          <p:cNvSpPr/>
          <p:nvPr/>
        </p:nvSpPr>
        <p:spPr>
          <a:xfrm>
            <a:off x="838200" y="1080644"/>
            <a:ext cx="5002763"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StandardScaler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standardizing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Standard scaler.</a:t>
            </a:r>
            <a:endParaRPr lang="pt-BR" sz="1200" dirty="0">
              <a:solidFill>
                <a:srgbClr val="000000"/>
              </a:solidFill>
              <a:highlight>
                <a:srgbClr val="FFFFFF"/>
              </a:highlight>
            </a:endParaRPr>
          </a:p>
          <a:p>
            <a:r>
              <a:rPr lang="pt-BR" sz="1200" dirty="0">
                <a:solidFill>
                  <a:srgbClr val="000000"/>
                </a:solidFill>
                <a:highlight>
                  <a:srgbClr val="FFFFFF"/>
                </a:highlight>
              </a:rPr>
              <a:t>stdScaler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stdScaler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sp>
        <p:nvSpPr>
          <p:cNvPr id="5" name="Rectangle 4"/>
          <p:cNvSpPr/>
          <p:nvPr/>
        </p:nvSpPr>
        <p:spPr>
          <a:xfrm>
            <a:off x="7234335" y="1080644"/>
            <a:ext cx="4957665"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MinMaxScaler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normalizing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MinMaxScaler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MinMax scaler.</a:t>
            </a:r>
            <a:endParaRPr lang="pt-BR" sz="1200" dirty="0">
              <a:solidFill>
                <a:srgbClr val="000000"/>
              </a:solidFill>
              <a:highlight>
                <a:srgbClr val="FFFFFF"/>
              </a:highlight>
            </a:endParaRPr>
          </a:p>
          <a:p>
            <a:r>
              <a:rPr lang="pt-BR" sz="1200" dirty="0">
                <a:solidFill>
                  <a:srgbClr val="000000"/>
                </a:solidFill>
                <a:highlight>
                  <a:srgbClr val="FFFFFF"/>
                </a:highlight>
              </a:rPr>
              <a:t>minMaxScaler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5"/>
          <p:cNvPicPr>
            <a:picLocks noChangeAspect="1"/>
          </p:cNvPicPr>
          <p:nvPr/>
        </p:nvPicPr>
        <p:blipFill rotWithShape="1">
          <a:blip r:embed="rId3"/>
          <a:srcRect l="7465" t="6298" r="8418" b="6134"/>
          <a:stretch/>
        </p:blipFill>
        <p:spPr>
          <a:xfrm>
            <a:off x="838200" y="3547588"/>
            <a:ext cx="3001158" cy="2715334"/>
          </a:xfrm>
          <a:prstGeom prst="rect">
            <a:avLst/>
          </a:prstGeom>
        </p:spPr>
      </p:pic>
      <p:pic>
        <p:nvPicPr>
          <p:cNvPr id="7" name="Picture 6"/>
          <p:cNvPicPr>
            <a:picLocks noChangeAspect="1"/>
          </p:cNvPicPr>
          <p:nvPr/>
        </p:nvPicPr>
        <p:blipFill rotWithShape="1">
          <a:blip r:embed="rId4"/>
          <a:srcRect l="8609" t="6956" r="8990" b="6792"/>
          <a:stretch/>
        </p:blipFill>
        <p:spPr>
          <a:xfrm>
            <a:off x="7234335" y="3547588"/>
            <a:ext cx="2984794" cy="2715334"/>
          </a:xfrm>
          <a:prstGeom prst="rect">
            <a:avLst/>
          </a:prstGeom>
        </p:spPr>
      </p:pic>
      <p:sp>
        <p:nvSpPr>
          <p:cNvPr id="8" name="TextBox 7"/>
          <p:cNvSpPr txBox="1"/>
          <p:nvPr/>
        </p:nvSpPr>
        <p:spPr>
          <a:xfrm>
            <a:off x="2756677" y="6357273"/>
            <a:ext cx="6168571" cy="369332"/>
          </a:xfrm>
          <a:prstGeom prst="rect">
            <a:avLst/>
          </a:prstGeom>
          <a:noFill/>
        </p:spPr>
        <p:txBody>
          <a:bodyPr wrap="square" rtlCol="0">
            <a:spAutoFit/>
          </a:bodyPr>
          <a:lstStyle>
            <a:defPPr>
              <a:defRPr lang="nl-BE"/>
            </a:defPPr>
            <a:lvl1pPr algn="ctr">
              <a:defRPr u="sng">
                <a:solidFill>
                  <a:srgbClr val="00B0F0"/>
                </a:solidFill>
              </a:defRPr>
            </a:lvl1pPr>
          </a:lstStyle>
          <a:p>
            <a:r>
              <a:rPr lang="pt-BR" dirty="0"/>
              <a:t>Exemplo: escalonamento_de_atributos_com_scikit_learn.ipynb</a:t>
            </a:r>
          </a:p>
        </p:txBody>
      </p:sp>
      <p:pic>
        <p:nvPicPr>
          <p:cNvPr id="9"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0136" y="4818893"/>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2952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Atributos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199" y="1650519"/>
                <a:ext cx="7708541" cy="482648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1" dirty="0"/>
                  <a:t>Exemplo</a:t>
                </a:r>
                <a:r>
                  <a:rPr lang="pt-BR" dirty="0"/>
                  <a:t>:</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dirty="0"/>
                  <a:t>onde</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rPr>
                      <m:t>𝑁</m:t>
                    </m:r>
                    <m:r>
                      <a:rPr lang="pt-BR" b="0" i="1" smtClean="0">
                        <a:latin typeface="Cambria Math" panose="02040503050406030204" pitchFamily="18" charset="0"/>
                      </a:rPr>
                      <m:t>(0, 1)</m:t>
                    </m:r>
                  </m:oMath>
                </a14:m>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𝑁</m:t>
                    </m:r>
                    <m:r>
                      <a:rPr lang="pt-BR" i="1">
                        <a:latin typeface="Cambria Math" panose="02040503050406030204" pitchFamily="18" charset="0"/>
                      </a:rPr>
                      <m:t>(10, 1</m:t>
                    </m:r>
                    <m:r>
                      <a:rPr lang="pt-BR" b="0" i="0" smtClean="0">
                        <a:latin typeface="Cambria Math" panose="02040503050406030204" pitchFamily="18" charset="0"/>
                      </a:rPr>
                      <m:t>00</m:t>
                    </m:r>
                    <m:r>
                      <a:rPr lang="pt-BR" i="1">
                        <a:latin typeface="Cambria Math" panose="02040503050406030204" pitchFamily="18" charset="0"/>
                      </a:rPr>
                      <m:t>)</m:t>
                    </m:r>
                  </m:oMath>
                </a14:m>
                <a:r>
                  <a:rPr lang="pt-BR" dirty="0"/>
                  <a:t>.</a:t>
                </a:r>
              </a:p>
              <a:p>
                <a:pPr algn="just"/>
                <a:r>
                  <a:rPr lang="pt-BR" dirty="0"/>
                  <a:t>Superfície de erro em forma de “U” com maior taxa de variação do erro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a:t>
                </a:r>
              </a:p>
              <a:p>
                <a:pPr algn="just"/>
                <a:r>
                  <a:rPr lang="pt-BR" dirty="0"/>
                  <a:t>Taxa de variação do erro é praticamente constante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(reta com inclinação 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m:t>
                    </m:r>
                  </m:oMath>
                </a14:m>
                <a:r>
                  <a:rPr lang="pt-BR" dirty="0"/>
                  <a:t>).</a:t>
                </a:r>
              </a:p>
              <a:p>
                <a:pPr algn="just"/>
                <a:r>
                  <a:rPr lang="pt-BR" dirty="0"/>
                  <a:t>Pesos de atributos com variação muito grande são atualizados mais rapidamente do que pesos de atributos com variação pequena.</a:t>
                </a:r>
              </a:p>
              <a:p>
                <a:pPr lvl="1" algn="just"/>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contribui 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a:t> seja rapidamente atualizado.</a:t>
                </a:r>
              </a:p>
              <a:p>
                <a:pPr algn="just"/>
                <a:r>
                  <a:rPr lang="pt-BR" dirty="0"/>
                  <a:t>Como </a:t>
                </a:r>
                <a:r>
                  <a:rPr lang="pt-BR" dirty="0" smtClean="0"/>
                  <a:t>o gradiente </a:t>
                </a:r>
                <a:r>
                  <a:rPr lang="pt-BR" dirty="0"/>
                  <a:t>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é muito pequeno, o treinamento fica lento.</a:t>
                </a:r>
              </a:p>
              <a:p>
                <a:pPr algn="just"/>
                <a:r>
                  <a:rPr lang="pt-BR" dirty="0"/>
                  <a:t>Algoritmo GD em batelada converge após quase 2000 épocas.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199" y="1650519"/>
                <a:ext cx="7708541" cy="4826481"/>
              </a:xfrm>
              <a:prstGeom prst="rect">
                <a:avLst/>
              </a:prstGeom>
              <a:blipFill rotWithShape="0">
                <a:blip r:embed="rId3"/>
                <a:stretch>
                  <a:fillRect l="-1186" t="-2904" r="-1186"/>
                </a:stretch>
              </a:blipFill>
            </p:spPr>
            <p:txBody>
              <a:bodyPr/>
              <a:lstStyle/>
              <a:p>
                <a:r>
                  <a:rPr lang="pt-BR">
                    <a:noFill/>
                  </a:rPr>
                  <a:t> </a:t>
                </a:r>
              </a:p>
            </p:txBody>
          </p:sp>
        </mc:Fallback>
      </mc:AlternateContent>
      <p:sp>
        <p:nvSpPr>
          <p:cNvPr id="12" name="TextBox 11"/>
          <p:cNvSpPr txBox="1"/>
          <p:nvPr/>
        </p:nvSpPr>
        <p:spPr>
          <a:xfrm>
            <a:off x="8546740" y="26571"/>
            <a:ext cx="3645260" cy="338554"/>
          </a:xfrm>
          <a:prstGeom prst="rect">
            <a:avLst/>
          </a:prstGeom>
          <a:noFill/>
        </p:spPr>
        <p:txBody>
          <a:bodyPr wrap="square" rtlCol="0">
            <a:spAutoFit/>
          </a:bodyPr>
          <a:lstStyle/>
          <a:p>
            <a:pPr algn="ctr"/>
            <a:r>
              <a:rPr lang="pt-BR" sz="1600" b="1" dirty="0"/>
              <a:t>Não Escalonado</a:t>
            </a:r>
          </a:p>
        </p:txBody>
      </p:sp>
      <p:pic>
        <p:nvPicPr>
          <p:cNvPr id="4" name="Picture 3"/>
          <p:cNvPicPr>
            <a:picLocks noChangeAspect="1"/>
          </p:cNvPicPr>
          <p:nvPr/>
        </p:nvPicPr>
        <p:blipFill rotWithShape="1">
          <a:blip r:embed="rId4"/>
          <a:srcRect l="4004" t="3759" r="5335" b="5913"/>
          <a:stretch/>
        </p:blipFill>
        <p:spPr>
          <a:xfrm>
            <a:off x="8546740" y="365125"/>
            <a:ext cx="3645260" cy="3059815"/>
          </a:xfrm>
          <a:prstGeom prst="rect">
            <a:avLst/>
          </a:prstGeom>
        </p:spPr>
      </p:pic>
      <p:pic>
        <p:nvPicPr>
          <p:cNvPr id="9" name="Picture 8"/>
          <p:cNvPicPr>
            <a:picLocks noChangeAspect="1"/>
          </p:cNvPicPr>
          <p:nvPr/>
        </p:nvPicPr>
        <p:blipFill rotWithShape="1">
          <a:blip r:embed="rId5"/>
          <a:srcRect l="4633" t="1815" r="8657" b="2964"/>
          <a:stretch/>
        </p:blipFill>
        <p:spPr>
          <a:xfrm>
            <a:off x="8546740" y="3424940"/>
            <a:ext cx="3645260" cy="3372583"/>
          </a:xfrm>
          <a:prstGeom prst="rect">
            <a:avLst/>
          </a:prstGeom>
        </p:spPr>
      </p:pic>
      <p:sp>
        <p:nvSpPr>
          <p:cNvPr id="3" name="Rectangle 2"/>
          <p:cNvSpPr/>
          <p:nvPr/>
        </p:nvSpPr>
        <p:spPr>
          <a:xfrm>
            <a:off x="1624449" y="6292334"/>
            <a:ext cx="6136039" cy="369332"/>
          </a:xfrm>
          <a:prstGeom prst="rect">
            <a:avLst/>
          </a:prstGeom>
          <a:noFill/>
        </p:spPr>
        <p:txBody>
          <a:bodyPr wrap="square" rtlCol="0">
            <a:spAutoFit/>
          </a:bodyPr>
          <a:lstStyle/>
          <a:p>
            <a:pPr algn="ctr"/>
            <a:r>
              <a:rPr lang="pt-BR" u="sng" dirty="0">
                <a:solidFill>
                  <a:srgbClr val="00B0F0"/>
                </a:solidFill>
              </a:rPr>
              <a:t>Exemplo: escalonamento_de_atributos_com_scikit_learn.ipynb</a:t>
            </a:r>
          </a:p>
        </p:txBody>
      </p:sp>
    </p:spTree>
    <p:extLst>
      <p:ext uri="{BB962C8B-B14F-4D97-AF65-F5344CB8AC3E}">
        <p14:creationId xmlns:p14="http://schemas.microsoft.com/office/powerpoint/2010/main" val="2813643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Atributos</a:t>
            </a:r>
            <a:endParaRPr lang="nl-BE" dirty="0"/>
          </a:p>
        </p:txBody>
      </p:sp>
      <p:sp>
        <p:nvSpPr>
          <p:cNvPr id="10" name="Content Placeholder 2"/>
          <p:cNvSpPr txBox="1">
            <a:spLocks/>
          </p:cNvSpPr>
          <p:nvPr/>
        </p:nvSpPr>
        <p:spPr>
          <a:xfrm>
            <a:off x="838199" y="1650519"/>
            <a:ext cx="7741706" cy="49288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Agora aplicamos </a:t>
            </a:r>
            <a:r>
              <a:rPr lang="pt-BR" b="1" i="1" dirty="0"/>
              <a:t>padronização</a:t>
            </a:r>
            <a:r>
              <a:rPr lang="pt-BR" dirty="0"/>
              <a:t> aos atributos.</a:t>
            </a:r>
          </a:p>
          <a:p>
            <a:pPr algn="just"/>
            <a:r>
              <a:rPr lang="pt-BR" dirty="0" smtClean="0"/>
              <a:t>Após a padronização, a </a:t>
            </a:r>
            <a:r>
              <a:rPr lang="pt-BR" dirty="0"/>
              <a:t>superfície se aproxima mais da forma de uma “</a:t>
            </a:r>
            <a:r>
              <a:rPr lang="pt-BR" i="1" dirty="0"/>
              <a:t>tigela</a:t>
            </a:r>
            <a:r>
              <a:rPr lang="pt-BR" dirty="0"/>
              <a:t>”.</a:t>
            </a:r>
          </a:p>
          <a:p>
            <a:pPr algn="just"/>
            <a:r>
              <a:rPr lang="pt-BR" dirty="0" smtClean="0"/>
              <a:t>As linhas de contorno se tornam </a:t>
            </a:r>
            <a:r>
              <a:rPr lang="pt-BR" dirty="0"/>
              <a:t>mais “circulares”, denotando que a superfície tem inclinação similar em todas as direções dado que os atributos agora tem variações similares.</a:t>
            </a:r>
          </a:p>
          <a:p>
            <a:pPr algn="just"/>
            <a:r>
              <a:rPr lang="pt-BR" dirty="0" smtClean="0"/>
              <a:t>Nesse exemplo, o algoritmo </a:t>
            </a:r>
            <a:r>
              <a:rPr lang="pt-BR" dirty="0"/>
              <a:t>converge em apenas 3 épocas.</a:t>
            </a:r>
          </a:p>
          <a:p>
            <a:pPr algn="just"/>
            <a:r>
              <a:rPr lang="pt-BR" dirty="0" smtClean="0"/>
              <a:t>O treinamento se torna mais </a:t>
            </a:r>
            <a:r>
              <a:rPr lang="pt-BR" dirty="0"/>
              <a:t>rápido pois a </a:t>
            </a:r>
            <a:r>
              <a:rPr lang="pt-BR" dirty="0" smtClean="0"/>
              <a:t>inclinação da superfície se torna mais íngreme </a:t>
            </a:r>
            <a:r>
              <a:rPr lang="pt-BR" dirty="0"/>
              <a:t>em todas as direções.</a:t>
            </a:r>
          </a:p>
          <a:p>
            <a:pPr algn="just"/>
            <a:endParaRPr lang="pt-BR" dirty="0"/>
          </a:p>
        </p:txBody>
      </p:sp>
      <p:sp>
        <p:nvSpPr>
          <p:cNvPr id="13" name="TextBox 12"/>
          <p:cNvSpPr txBox="1"/>
          <p:nvPr/>
        </p:nvSpPr>
        <p:spPr>
          <a:xfrm>
            <a:off x="8579905" y="95185"/>
            <a:ext cx="3578930" cy="338554"/>
          </a:xfrm>
          <a:prstGeom prst="rect">
            <a:avLst/>
          </a:prstGeom>
          <a:noFill/>
        </p:spPr>
        <p:txBody>
          <a:bodyPr wrap="square" rtlCol="0">
            <a:spAutoFit/>
          </a:bodyPr>
          <a:lstStyle/>
          <a:p>
            <a:pPr algn="ctr"/>
            <a:r>
              <a:rPr lang="pt-BR" sz="1600" b="1" dirty="0"/>
              <a:t>Padronização</a:t>
            </a:r>
          </a:p>
        </p:txBody>
      </p:sp>
      <p:pic>
        <p:nvPicPr>
          <p:cNvPr id="7" name="Picture 6"/>
          <p:cNvPicPr>
            <a:picLocks noChangeAspect="1"/>
          </p:cNvPicPr>
          <p:nvPr/>
        </p:nvPicPr>
        <p:blipFill rotWithShape="1">
          <a:blip r:embed="rId3"/>
          <a:srcRect l="1905" t="1634" r="5539" b="5810"/>
          <a:stretch/>
        </p:blipFill>
        <p:spPr>
          <a:xfrm>
            <a:off x="8579905" y="437211"/>
            <a:ext cx="3645260" cy="3071099"/>
          </a:xfrm>
          <a:prstGeom prst="rect">
            <a:avLst/>
          </a:prstGeom>
        </p:spPr>
      </p:pic>
      <p:pic>
        <p:nvPicPr>
          <p:cNvPr id="14" name="Picture 13"/>
          <p:cNvPicPr>
            <a:picLocks noChangeAspect="1"/>
          </p:cNvPicPr>
          <p:nvPr/>
        </p:nvPicPr>
        <p:blipFill rotWithShape="1">
          <a:blip r:embed="rId4"/>
          <a:srcRect l="4937" r="7489" b="2714"/>
          <a:stretch/>
        </p:blipFill>
        <p:spPr>
          <a:xfrm>
            <a:off x="8546740" y="3508310"/>
            <a:ext cx="3578929" cy="3349690"/>
          </a:xfrm>
          <a:prstGeom prst="rect">
            <a:avLst/>
          </a:prstGeom>
        </p:spPr>
      </p:pic>
    </p:spTree>
    <p:extLst>
      <p:ext uri="{BB962C8B-B14F-4D97-AF65-F5344CB8AC3E}">
        <p14:creationId xmlns:p14="http://schemas.microsoft.com/office/powerpoint/2010/main" val="23323005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520" y="53998"/>
            <a:ext cx="11103494" cy="828672"/>
          </a:xfrm>
        </p:spPr>
        <p:txBody>
          <a:bodyPr>
            <a:normAutofit/>
          </a:bodyPr>
          <a:lstStyle/>
          <a:p>
            <a:r>
              <a:rPr lang="pt-BR" dirty="0" smtClean="0"/>
              <a:t>Escalonamento e a variação do vetor gradiente</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6556" r="9111" b="2334"/>
          <a:stretch/>
        </p:blipFill>
        <p:spPr>
          <a:xfrm>
            <a:off x="4333783" y="1203226"/>
            <a:ext cx="2000911" cy="20058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9206" t="14206" r="25874" b="12778"/>
          <a:stretch/>
        </p:blipFill>
        <p:spPr>
          <a:xfrm>
            <a:off x="2349778" y="3821277"/>
            <a:ext cx="1963487" cy="2610415"/>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8572" t="13889" r="25238" b="11825"/>
          <a:stretch/>
        </p:blipFill>
        <p:spPr>
          <a:xfrm>
            <a:off x="2344404" y="1000311"/>
            <a:ext cx="1987947" cy="2628133"/>
          </a:xfrm>
          <a:prstGeom prst="rect">
            <a:avLst/>
          </a:prstGeom>
        </p:spPr>
      </p:pic>
      <p:sp>
        <p:nvSpPr>
          <p:cNvPr id="10" name="Rectangle 9"/>
          <p:cNvSpPr/>
          <p:nvPr/>
        </p:nvSpPr>
        <p:spPr>
          <a:xfrm>
            <a:off x="178156" y="3422537"/>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20.0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1" name="Rectangle 10"/>
          <p:cNvSpPr/>
          <p:nvPr/>
        </p:nvSpPr>
        <p:spPr>
          <a:xfrm>
            <a:off x="4745439" y="6429363"/>
            <a:ext cx="4948406" cy="369332"/>
          </a:xfrm>
          <a:prstGeom prst="rect">
            <a:avLst/>
          </a:prstGeom>
          <a:noFill/>
        </p:spPr>
        <p:txBody>
          <a:bodyPr wrap="square" rtlCol="0">
            <a:spAutoFit/>
          </a:bodyPr>
          <a:lstStyle/>
          <a:p>
            <a:pPr algn="ctr"/>
            <a:r>
              <a:rPr lang="pt-BR" u="sng" dirty="0">
                <a:solidFill>
                  <a:srgbClr val="00B0F0"/>
                </a:solidFill>
              </a:rPr>
              <a:t>Exemplo: feature_scaling_gradient_variation.ipynb</a:t>
            </a:r>
          </a:p>
        </p:txBody>
      </p:sp>
      <p:sp>
        <p:nvSpPr>
          <p:cNvPr id="12" name="TextBox 11"/>
          <p:cNvSpPr txBox="1"/>
          <p:nvPr/>
        </p:nvSpPr>
        <p:spPr>
          <a:xfrm rot="16200000">
            <a:off x="848661" y="4933620"/>
            <a:ext cx="2622154" cy="369332"/>
          </a:xfrm>
          <a:prstGeom prst="rect">
            <a:avLst/>
          </a:prstGeom>
          <a:noFill/>
        </p:spPr>
        <p:txBody>
          <a:bodyPr wrap="square" rtlCol="0">
            <a:spAutoFit/>
          </a:bodyPr>
          <a:lstStyle/>
          <a:p>
            <a:pPr algn="ctr"/>
            <a:r>
              <a:rPr lang="pt-BR" b="1" dirty="0" smtClean="0"/>
              <a:t>Padronização</a:t>
            </a:r>
            <a:endParaRPr lang="pt-BR" b="1" dirty="0"/>
          </a:p>
        </p:txBody>
      </p:sp>
      <p:sp>
        <p:nvSpPr>
          <p:cNvPr id="13" name="TextBox 12"/>
          <p:cNvSpPr txBox="1"/>
          <p:nvPr/>
        </p:nvSpPr>
        <p:spPr>
          <a:xfrm rot="16200000">
            <a:off x="848661" y="2229118"/>
            <a:ext cx="2622154" cy="369332"/>
          </a:xfrm>
          <a:prstGeom prst="rect">
            <a:avLst/>
          </a:prstGeom>
          <a:noFill/>
        </p:spPr>
        <p:txBody>
          <a:bodyPr wrap="square" rtlCol="0">
            <a:spAutoFit/>
          </a:bodyPr>
          <a:lstStyle/>
          <a:p>
            <a:pPr algn="ctr"/>
            <a:r>
              <a:rPr lang="pt-BR" b="1" dirty="0" smtClean="0"/>
              <a:t>Sem escalonamento</a:t>
            </a:r>
            <a:endParaRPr lang="pt-BR" b="1" dirty="0"/>
          </a:p>
        </p:txBody>
      </p:sp>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7076" t="7229" r="9717" b="3196"/>
          <a:stretch/>
        </p:blipFill>
        <p:spPr>
          <a:xfrm>
            <a:off x="6383943" y="1148069"/>
            <a:ext cx="5743331" cy="2060957"/>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8349" t="6804" r="9858" b="3621"/>
          <a:stretch/>
        </p:blipFill>
        <p:spPr>
          <a:xfrm>
            <a:off x="6481620" y="4047850"/>
            <a:ext cx="5645654" cy="2060957"/>
          </a:xfrm>
          <a:prstGeom prst="rect">
            <a:avLst/>
          </a:prstGeom>
        </p:spPr>
      </p:pic>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t="7076" r="9371" b="2736"/>
          <a:stretch/>
        </p:blipFill>
        <p:spPr>
          <a:xfrm>
            <a:off x="4411070" y="4047850"/>
            <a:ext cx="1972745" cy="1963159"/>
          </a:xfrm>
          <a:prstGeom prst="rect">
            <a:avLst/>
          </a:prstGeom>
        </p:spPr>
      </p:pic>
    </p:spTree>
    <p:extLst>
      <p:ext uri="{BB962C8B-B14F-4D97-AF65-F5344CB8AC3E}">
        <p14:creationId xmlns:p14="http://schemas.microsoft.com/office/powerpoint/2010/main" val="17089006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5736"/>
          </a:xfrm>
        </p:spPr>
        <p:txBody>
          <a:bodyPr/>
          <a:lstStyle/>
          <a:p>
            <a:r>
              <a:rPr lang="pt-BR" dirty="0"/>
              <a:t>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46536" cy="4922017"/>
              </a:xfrm>
            </p:spPr>
            <p:txBody>
              <a:bodyPr>
                <a:normAutofit fontScale="85000" lnSpcReduction="20000"/>
              </a:bodyPr>
              <a:lstStyle/>
              <a:p>
                <a:r>
                  <a:rPr lang="pt-BR" b="1" dirty="0" smtClean="0"/>
                  <a:t>Função de erro</a:t>
                </a:r>
                <a:r>
                  <a:rPr lang="pt-BR" dirty="0"/>
                  <a:t>: existem várias possibilidades para se definir a </a:t>
                </a:r>
                <a:r>
                  <a:rPr lang="pt-BR" b="1" dirty="0"/>
                  <a:t>função de erro </a:t>
                </a:r>
                <a:r>
                  <a:rPr lang="pt-BR" dirty="0"/>
                  <a:t>a ser minimizada, porém, geralmente, utiliza-se a medida do </a:t>
                </a:r>
                <a:r>
                  <a:rPr lang="pt-BR" b="1" dirty="0"/>
                  <a:t>erro quadrático médio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r>
                                    <a:rPr lang="pt-BR" i="1" dirty="0">
                                      <a:latin typeface="Cambria Math" panose="02040503050406030204" pitchFamily="18" charset="0"/>
                                    </a:rPr>
                                    <m:t> −</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r>
                                    <a:rPr lang="pt-BR" i="1" dirty="0">
                                      <a:latin typeface="Cambria Math" panose="02040503050406030204" pitchFamily="18" charset="0"/>
                                    </a:rPr>
                                    <m:t> −</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smtClean="0"/>
              </a:p>
              <a:p>
                <a:pPr marL="0" indent="0">
                  <a:buNone/>
                </a:pPr>
                <a:r>
                  <a:rPr lang="pt-BR" dirty="0" smtClean="0"/>
                  <a:t>que nada mais é do que a </a:t>
                </a:r>
                <a:r>
                  <a:rPr lang="pt-BR" b="1" i="1" dirty="0" smtClean="0"/>
                  <a:t>média aritmética do quadrado dos erros</a:t>
                </a:r>
                <a:r>
                  <a:rPr lang="pt-BR" dirty="0" smtClean="0"/>
                  <a:t>. </a:t>
                </a:r>
              </a:p>
              <a:p>
                <a:r>
                  <a:rPr lang="pt-BR" dirty="0" smtClean="0"/>
                  <a:t>Nós veremos mais adiante a razão pela qual o </a:t>
                </a:r>
                <a:r>
                  <a:rPr lang="pt-BR" b="1" i="1" dirty="0" smtClean="0"/>
                  <a:t>erro quadrático</a:t>
                </a:r>
                <a:r>
                  <a:rPr lang="pt-BR" b="1" i="1" dirty="0"/>
                  <a:t> médio</a:t>
                </a:r>
                <a:r>
                  <a:rPr lang="pt-BR" b="1" i="1" dirty="0" smtClean="0"/>
                  <a:t> </a:t>
                </a:r>
                <a:r>
                  <a:rPr lang="pt-BR" dirty="0" smtClean="0"/>
                  <a:t>é utilizado. </a:t>
                </a:r>
              </a:p>
              <a:p>
                <a:r>
                  <a:rPr lang="pt-BR" dirty="0" smtClean="0"/>
                  <a:t>A </a:t>
                </a:r>
                <a:r>
                  <a:rPr lang="pt-BR" b="1" i="1" dirty="0" smtClean="0"/>
                  <a:t>função de </a:t>
                </a:r>
                <a:r>
                  <a:rPr lang="pt-BR" b="1" i="1" dirty="0"/>
                  <a:t>erro</a:t>
                </a:r>
                <a:r>
                  <a:rPr lang="pt-BR" dirty="0"/>
                  <a:t> pode ser reescrita em forma matricial 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el-GR" b="1" i="1">
                                  <a:latin typeface="Cambria Math" panose="02040503050406030204" pitchFamily="18" charset="0"/>
                                </a:rPr>
                                <m:t>𝜱</m:t>
                              </m:r>
                              <m:r>
                                <a:rPr lang="pt-BR" b="1" i="1" smtClean="0">
                                  <a:latin typeface="Cambria Math" panose="02040503050406030204" pitchFamily="18" charset="0"/>
                                </a:rPr>
                                <m:t>𝒂</m:t>
                              </m:r>
                            </m:e>
                          </m:d>
                        </m:e>
                        <m:sup>
                          <m:r>
                            <a:rPr lang="pt-BR" b="0" i="1" smtClean="0">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vetor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 </a:t>
                </a:r>
                <a14:m>
                  <m:oMath xmlns:m="http://schemas.openxmlformats.org/officeDocument/2006/math">
                    <m:r>
                      <a:rPr lang="el-GR" b="1" i="1">
                        <a:latin typeface="Cambria Math" panose="02040503050406030204" pitchFamily="18" charset="0"/>
                      </a:rPr>
                      <m:t>𝜱</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m:rPr>
                            <m:sty m:val="p"/>
                          </m:rPr>
                          <a:rPr lang="el-GR" i="1">
                            <a:latin typeface="Cambria Math" panose="02040503050406030204" pitchFamily="18" charset="0"/>
                          </a:rPr>
                          <m:t>Φ</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matriz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e </a:t>
                </a:r>
                <a14:m>
                  <m:oMath xmlns:m="http://schemas.openxmlformats.org/officeDocument/2006/math">
                    <m:r>
                      <a:rPr lang="pt-BR" i="1">
                        <a:latin typeface="Cambria Math" panose="02040503050406030204" pitchFamily="18" charset="0"/>
                      </a:rPr>
                      <m:t>𝑁</m:t>
                    </m:r>
                  </m:oMath>
                </a14:m>
                <a:r>
                  <a:rPr lang="pt-BR" dirty="0"/>
                  <a:t> é o número de </a:t>
                </a:r>
                <a:r>
                  <a:rPr lang="pt-BR" dirty="0" smtClean="0"/>
                  <a:t>amostras, exemplos </a:t>
                </a:r>
                <a:r>
                  <a:rPr lang="pt-BR" dirty="0"/>
                  <a:t>ou observações.</a:t>
                </a:r>
              </a:p>
              <a:p>
                <a:r>
                  <a:rPr lang="pt-BR" dirty="0"/>
                  <a:t>Então, para </a:t>
                </a:r>
                <a:r>
                  <a:rPr lang="pt-BR" dirty="0" smtClean="0"/>
                  <a:t>encontrarmos </a:t>
                </a:r>
                <a:r>
                  <a:rPr lang="pt-BR" dirty="0"/>
                  <a:t>o vetor de </a:t>
                </a:r>
                <a:r>
                  <a:rPr lang="pt-BR" dirty="0" smtClean="0"/>
                  <a:t>pesos, </a:t>
                </a:r>
                <a14:m>
                  <m:oMath xmlns:m="http://schemas.openxmlformats.org/officeDocument/2006/math">
                    <m:r>
                      <a:rPr lang="pt-BR" b="1" i="1">
                        <a:latin typeface="Cambria Math" panose="02040503050406030204" pitchFamily="18" charset="0"/>
                      </a:rPr>
                      <m:t>𝒂</m:t>
                    </m:r>
                    <m:r>
                      <a:rPr lang="pt-BR" b="1" i="1" smtClean="0">
                        <a:latin typeface="Cambria Math" panose="02040503050406030204" pitchFamily="18" charset="0"/>
                      </a:rPr>
                      <m:t>,</m:t>
                    </m:r>
                  </m:oMath>
                </a14:m>
                <a:r>
                  <a:rPr lang="pt-BR" dirty="0" smtClean="0"/>
                  <a:t> </a:t>
                </a:r>
                <a:r>
                  <a:rPr lang="pt-BR" dirty="0"/>
                  <a:t>devemos minimizar</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m:t>
                                  </m:r>
                                </m:sup>
                              </m:sSup>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i="1">
                          <a:latin typeface="Cambria Math" panose="02040503050406030204" pitchFamily="18" charset="0"/>
                        </a:rPr>
                        <m:t>=</m:t>
                      </m:r>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m:t>
                                  </m:r>
                                </m:sup>
                              </m:sSup>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46536" cy="4922017"/>
              </a:xfrm>
              <a:blipFill rotWithShape="0">
                <a:blip r:embed="rId3"/>
                <a:stretch>
                  <a:fillRect l="-875" t="-2847" r="-438"/>
                </a:stretch>
              </a:blipFill>
            </p:spPr>
            <p:txBody>
              <a:bodyPr/>
              <a:lstStyle/>
              <a:p>
                <a:r>
                  <a:rPr lang="pt-BR">
                    <a:noFill/>
                  </a:rPr>
                  <a:t> </a:t>
                </a:r>
              </a:p>
            </p:txBody>
          </p:sp>
        </mc:Fallback>
      </mc:AlternateContent>
    </p:spTree>
    <p:extLst>
      <p:ext uri="{BB962C8B-B14F-4D97-AF65-F5344CB8AC3E}">
        <p14:creationId xmlns:p14="http://schemas.microsoft.com/office/powerpoint/2010/main" val="25699136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302/1*MpLkcugbeMrJvFlz69LTNQ.jpeg">
            <a:extLst>
              <a:ext uri="{FF2B5EF4-FFF2-40B4-BE49-F238E27FC236}">
                <a16:creationId xmlns="" xmlns:a16="http://schemas.microsoft.com/office/drawing/2014/main" id="{DE195D4C-7D53-46C2-BDD9-033809B4E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503" y="672042"/>
            <a:ext cx="2876550" cy="19240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426/1*iRv8pCP7v8FzVJNe2vAjdw.png">
            <a:extLst>
              <a:ext uri="{FF2B5EF4-FFF2-40B4-BE49-F238E27FC236}">
                <a16:creationId xmlns="" xmlns:a16="http://schemas.microsoft.com/office/drawing/2014/main" id="{76F9F526-3C2B-485C-9E25-3D10B3E3B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2271713"/>
            <a:ext cx="40576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194/1*JugKARhlrp9HLTF5_lN7EQ.jpeg">
            <a:extLst>
              <a:ext uri="{FF2B5EF4-FFF2-40B4-BE49-F238E27FC236}">
                <a16:creationId xmlns="" xmlns:a16="http://schemas.microsoft.com/office/drawing/2014/main" id="{50D99301-1821-4F05-A553-E371FA672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0964" y="4114624"/>
            <a:ext cx="184785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231647" y="4447200"/>
            <a:ext cx="3696053" cy="2410800"/>
          </a:xfrm>
          <a:prstGeom prst="rect">
            <a:avLst/>
          </a:prstGeom>
        </p:spPr>
      </p:pic>
      <p:pic>
        <p:nvPicPr>
          <p:cNvPr id="3" name="Picture 3" descr="A close up of text on a black background&#10;&#10;Description generated with very high confidence">
            <a:extLst>
              <a:ext uri="{FF2B5EF4-FFF2-40B4-BE49-F238E27FC236}">
                <a16:creationId xmlns="" xmlns:a16="http://schemas.microsoft.com/office/drawing/2014/main" id="{2A0DF154-7178-4F01-A59C-CD7D1EB3AD92}"/>
              </a:ext>
            </a:extLst>
          </p:cNvPr>
          <p:cNvPicPr>
            <a:picLocks noChangeAspect="1"/>
          </p:cNvPicPr>
          <p:nvPr/>
        </p:nvPicPr>
        <p:blipFill>
          <a:blip r:embed="rId6"/>
          <a:stretch>
            <a:fillRect/>
          </a:stretch>
        </p:blipFill>
        <p:spPr>
          <a:xfrm>
            <a:off x="8585200" y="62095"/>
            <a:ext cx="3515360" cy="2253250"/>
          </a:xfrm>
          <a:prstGeom prst="rect">
            <a:avLst/>
          </a:prstGeom>
        </p:spPr>
      </p:pic>
    </p:spTree>
    <p:extLst>
      <p:ext uri="{BB962C8B-B14F-4D97-AF65-F5344CB8AC3E}">
        <p14:creationId xmlns:p14="http://schemas.microsoft.com/office/powerpoint/2010/main" val="10375795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871774" y="1159044"/>
            <a:ext cx="5237873" cy="5304687"/>
            <a:chOff x="3871774" y="1159044"/>
            <a:chExt cx="5237873" cy="5304687"/>
          </a:xfrm>
        </p:grpSpPr>
        <p:sp>
          <p:nvSpPr>
            <p:cNvPr id="49" name="Rectangle 48"/>
            <p:cNvSpPr/>
            <p:nvPr/>
          </p:nvSpPr>
          <p:spPr>
            <a:xfrm rot="8723167">
              <a:off x="6941255" y="2865550"/>
              <a:ext cx="126926" cy="1264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0" name="Straight Arrow Connector 49"/>
            <p:cNvCxnSpPr/>
            <p:nvPr/>
          </p:nvCxnSpPr>
          <p:spPr>
            <a:xfrm flipV="1">
              <a:off x="6910227" y="2564292"/>
              <a:ext cx="493016" cy="345351"/>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rot="5400000">
              <a:off x="5994445" y="2285151"/>
              <a:ext cx="103545" cy="1071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7" name="Straight Arrow Connector 46"/>
            <p:cNvCxnSpPr/>
            <p:nvPr/>
          </p:nvCxnSpPr>
          <p:spPr>
            <a:xfrm flipV="1">
              <a:off x="5992652" y="1949450"/>
              <a:ext cx="4329" cy="446594"/>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rot="2128488">
              <a:off x="4956440" y="2806053"/>
              <a:ext cx="150848" cy="1297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3" name="Straight Arrow Connector 42"/>
            <p:cNvCxnSpPr/>
            <p:nvPr/>
          </p:nvCxnSpPr>
          <p:spPr>
            <a:xfrm flipH="1" flipV="1">
              <a:off x="4573683" y="2631384"/>
              <a:ext cx="485775" cy="344098"/>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3918534" y="1829365"/>
                  <a:ext cx="1310297"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r>
                          <a:rPr lang="pt-BR" sz="1200" i="1">
                            <a:latin typeface="Cambria Math" panose="02040503050406030204" pitchFamily="18" charset="0"/>
                            <a:ea typeface="Cambria Math" panose="02040503050406030204" pitchFamily="18" charset="0"/>
                          </a:rPr>
                          <m:t>&gt;0</m:t>
                        </m:r>
                      </m:oMath>
                    </m:oMathPara>
                  </a14:m>
                  <a:endParaRPr lang="en-US" sz="1200" dirty="0"/>
                </a:p>
                <a:p>
                  <a:pPr algn="ctr"/>
                  <a:r>
                    <a:rPr lang="en-US" sz="1200" dirty="0" err="1"/>
                    <a:t>gradiente</a:t>
                  </a:r>
                  <a:r>
                    <a:rPr lang="en-US" sz="1200" dirty="0"/>
                    <a:t> </a:t>
                  </a:r>
                  <a:r>
                    <a:rPr lang="en-US" sz="1200" dirty="0" err="1"/>
                    <a:t>positivo</a:t>
                  </a:r>
                  <a:endParaRPr lang="en-US" sz="1200" dirty="0"/>
                </a:p>
                <a:p>
                  <a:pPr algn="ctr"/>
                  <a:r>
                    <a:rPr lang="en-US" sz="1200" dirty="0"/>
                    <a:t>=</a:t>
                  </a:r>
                </a:p>
                <a:p>
                  <a:pPr algn="ctr"/>
                  <a:r>
                    <a:rPr lang="en-US" sz="1200" dirty="0" err="1"/>
                    <a:t>siga</a:t>
                  </a:r>
                  <a:r>
                    <a:rPr lang="en-US" sz="1200" dirty="0"/>
                    <a:t> </a:t>
                  </a:r>
                  <a:r>
                    <a:rPr lang="en-US" sz="1200" dirty="0" err="1"/>
                    <a:t>em</a:t>
                  </a:r>
                  <a:r>
                    <a:rPr lang="en-US" sz="1200" dirty="0"/>
                    <a:t> </a:t>
                  </a:r>
                  <a:r>
                    <a:rPr lang="en-US" sz="1200" dirty="0" err="1"/>
                    <a:t>frente</a:t>
                  </a:r>
                  <a:endParaRPr lang="nl-BE" sz="1200" dirty="0"/>
                </a:p>
              </p:txBody>
            </p:sp>
          </mc:Choice>
          <mc:Fallback xmlns="">
            <p:sp>
              <p:nvSpPr>
                <p:cNvPr id="22" name="TextBox 21"/>
                <p:cNvSpPr txBox="1">
                  <a:spLocks noRot="1" noChangeAspect="1" noMove="1" noResize="1" noEditPoints="1" noAdjustHandles="1" noChangeArrowheads="1" noChangeShapeType="1" noTextEdit="1"/>
                </p:cNvSpPr>
                <p:nvPr/>
              </p:nvSpPr>
              <p:spPr>
                <a:xfrm>
                  <a:off x="3918534" y="1829365"/>
                  <a:ext cx="1310297" cy="830997"/>
                </a:xfrm>
                <a:prstGeom prst="rect">
                  <a:avLst/>
                </a:prstGeom>
                <a:blipFill rotWithShape="0">
                  <a:blip r:embed="rId3"/>
                  <a:stretch>
                    <a:fillRect b="-5147"/>
                  </a:stretch>
                </a:blipFill>
              </p:spPr>
              <p:txBody>
                <a:bodyPr/>
                <a:lstStyle/>
                <a:p>
                  <a:r>
                    <a:rPr lang="pt-BR">
                      <a:noFill/>
                    </a:rPr>
                    <a:t> </a:t>
                  </a:r>
                </a:p>
              </p:txBody>
            </p:sp>
          </mc:Fallback>
        </mc:AlternateContent>
        <p:grpSp>
          <p:nvGrpSpPr>
            <p:cNvPr id="4" name="Group 3"/>
            <p:cNvGrpSpPr/>
            <p:nvPr/>
          </p:nvGrpSpPr>
          <p:grpSpPr>
            <a:xfrm>
              <a:off x="3871774" y="1498075"/>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52300" y="4081901"/>
                  <a:ext cx="629347" cy="92710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284689" y="4081901"/>
                  <a:ext cx="685800" cy="92710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4"/>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3" name="TextBox 22"/>
                <p:cNvSpPr txBox="1"/>
                <p:nvPr/>
              </p:nvSpPr>
              <p:spPr>
                <a:xfrm>
                  <a:off x="7108014" y="2107183"/>
                  <a:ext cx="2001633"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r>
                          <a:rPr lang="pt-BR" sz="1200" i="1">
                            <a:latin typeface="Cambria Math" panose="02040503050406030204" pitchFamily="18" charset="0"/>
                            <a:ea typeface="Cambria Math" panose="02040503050406030204" pitchFamily="18" charset="0"/>
                          </a:rPr>
                          <m:t>&lt;0</m:t>
                        </m:r>
                      </m:oMath>
                    </m:oMathPara>
                  </a14:m>
                  <a:endParaRPr lang="en-US" sz="1200" dirty="0"/>
                </a:p>
                <a:p>
                  <a:pPr algn="ctr"/>
                  <a:r>
                    <a:rPr lang="en-US" sz="1200" dirty="0" err="1"/>
                    <a:t>gradiente</a:t>
                  </a:r>
                  <a:r>
                    <a:rPr lang="en-US" sz="1200" dirty="0"/>
                    <a:t> </a:t>
                  </a:r>
                  <a:r>
                    <a:rPr lang="en-US" sz="1200" dirty="0" err="1"/>
                    <a:t>negativo</a:t>
                  </a:r>
                  <a:endParaRPr lang="en-US" sz="1200" dirty="0"/>
                </a:p>
                <a:p>
                  <a:pPr algn="ctr"/>
                  <a:r>
                    <a:rPr lang="en-US" sz="1200" dirty="0"/>
                    <a:t>=</a:t>
                  </a:r>
                </a:p>
                <a:p>
                  <a:pPr algn="ctr"/>
                  <a:r>
                    <a:rPr lang="en-US" sz="1200" dirty="0" err="1"/>
                    <a:t>siga</a:t>
                  </a:r>
                  <a:r>
                    <a:rPr lang="en-US" sz="1200" dirty="0"/>
                    <a:t> no </a:t>
                  </a:r>
                  <a:r>
                    <a:rPr lang="en-US" sz="1200" dirty="0" err="1"/>
                    <a:t>sentido</a:t>
                  </a:r>
                  <a:r>
                    <a:rPr lang="en-US" sz="1200" dirty="0"/>
                    <a:t> </a:t>
                  </a:r>
                  <a:r>
                    <a:rPr lang="en-US" sz="1200" dirty="0" err="1"/>
                    <a:t>contrário</a:t>
                  </a:r>
                  <a:endParaRPr lang="nl-BE" sz="12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108014" y="2107183"/>
                  <a:ext cx="2001633" cy="830997"/>
                </a:xfrm>
                <a:prstGeom prst="rect">
                  <a:avLst/>
                </a:prstGeom>
                <a:blipFill rotWithShape="0">
                  <a:blip r:embed="rId7"/>
                  <a:stretch>
                    <a:fillRect b="-51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342428" y="1159044"/>
                  <a:ext cx="1300446"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r>
                          <a:rPr lang="pt-BR" sz="1200" i="1">
                            <a:latin typeface="Cambria Math" panose="02040503050406030204" pitchFamily="18" charset="0"/>
                            <a:ea typeface="Cambria Math" panose="02040503050406030204" pitchFamily="18" charset="0"/>
                          </a:rPr>
                          <m:t>=0</m:t>
                        </m:r>
                      </m:oMath>
                    </m:oMathPara>
                  </a14:m>
                  <a:endParaRPr lang="en-US" sz="1200" dirty="0"/>
                </a:p>
                <a:p>
                  <a:pPr algn="ctr"/>
                  <a:r>
                    <a:rPr lang="en-US" sz="1200" dirty="0" err="1"/>
                    <a:t>gradiente</a:t>
                  </a:r>
                  <a:r>
                    <a:rPr lang="en-US" sz="1200" dirty="0"/>
                    <a:t> </a:t>
                  </a:r>
                  <a:r>
                    <a:rPr lang="en-US" sz="1200" dirty="0" err="1"/>
                    <a:t>nulo</a:t>
                  </a:r>
                  <a:endParaRPr lang="en-US" sz="1200" dirty="0"/>
                </a:p>
                <a:p>
                  <a:pPr algn="ctr"/>
                  <a:r>
                    <a:rPr lang="en-US" sz="1200" dirty="0"/>
                    <a:t>= </a:t>
                  </a:r>
                </a:p>
                <a:p>
                  <a:pPr algn="ctr"/>
                  <a:r>
                    <a:rPr lang="en-US" sz="1200" dirty="0" err="1"/>
                    <a:t>máximo</a:t>
                  </a:r>
                  <a:endParaRPr lang="nl-BE" sz="1200" dirty="0"/>
                </a:p>
              </p:txBody>
            </p:sp>
          </mc:Choice>
          <mc:Fallback xmlns="">
            <p:sp>
              <p:nvSpPr>
                <p:cNvPr id="24" name="TextBox 23"/>
                <p:cNvSpPr txBox="1">
                  <a:spLocks noRot="1" noChangeAspect="1" noMove="1" noResize="1" noEditPoints="1" noAdjustHandles="1" noChangeArrowheads="1" noChangeShapeType="1" noTextEdit="1"/>
                </p:cNvSpPr>
                <p:nvPr/>
              </p:nvSpPr>
              <p:spPr>
                <a:xfrm>
                  <a:off x="5342428" y="1159044"/>
                  <a:ext cx="1300446" cy="830997"/>
                </a:xfrm>
                <a:prstGeom prst="rect">
                  <a:avLst/>
                </a:prstGeom>
                <a:blipFill rotWithShape="0">
                  <a:blip r:embed="rId8"/>
                  <a:stretch>
                    <a:fillRect b="-5147"/>
                  </a:stretch>
                </a:blipFill>
              </p:spPr>
              <p:txBody>
                <a:bodyPr/>
                <a:lstStyle/>
                <a:p>
                  <a:r>
                    <a:rPr lang="pt-BR">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519330" y="759106"/>
            <a:ext cx="5425135" cy="4262159"/>
            <a:chOff x="3519330" y="759106"/>
            <a:chExt cx="5425135" cy="4262159"/>
          </a:xfrm>
        </p:grpSpPr>
        <p:sp>
          <p:nvSpPr>
            <p:cNvPr id="52" name="Rectangle 51"/>
            <p:cNvSpPr/>
            <p:nvPr/>
          </p:nvSpPr>
          <p:spPr>
            <a:xfrm rot="1644934">
              <a:off x="7168405" y="3824128"/>
              <a:ext cx="133788" cy="1297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3" name="Straight Arrow Connector 52"/>
            <p:cNvCxnSpPr/>
            <p:nvPr/>
          </p:nvCxnSpPr>
          <p:spPr>
            <a:xfrm rot="21116446" flipH="1" flipV="1">
              <a:off x="6756591" y="3670027"/>
              <a:ext cx="485775" cy="344098"/>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rot="5411319">
              <a:off x="6131831" y="4706692"/>
              <a:ext cx="133788" cy="1297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rot="3282831" flipH="1" flipV="1">
              <a:off x="5892854" y="4371629"/>
              <a:ext cx="485775" cy="344098"/>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rot="8923871">
              <a:off x="5098105" y="4011689"/>
              <a:ext cx="133788" cy="1297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3" name="Straight Arrow Connector 42"/>
            <p:cNvCxnSpPr/>
            <p:nvPr/>
          </p:nvCxnSpPr>
          <p:spPr>
            <a:xfrm rot="6795383" flipH="1" flipV="1">
              <a:off x="5078675" y="3728502"/>
              <a:ext cx="485775" cy="344098"/>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827313" y="3617118"/>
              <a:ext cx="501018" cy="88673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7027494" y="3627955"/>
              <a:ext cx="413575" cy="79770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4741622" y="7591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5034960" y="39905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208597" y="39270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5729047" y="48389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6087822" y="47842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3604972" y="28200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3603196" y="48365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3585139" y="2765231"/>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3585139" y="2765231"/>
                  <a:ext cx="693716" cy="369332"/>
                </a:xfrm>
                <a:prstGeom prst="rect">
                  <a:avLst/>
                </a:prstGeom>
                <a:blipFill rotWithShape="0">
                  <a:blip r:embed="rId3"/>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12416" y="46519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8112416" y="4651933"/>
                  <a:ext cx="367985"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519330" y="3790826"/>
                  <a:ext cx="1717458"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r>
                          <a:rPr lang="pt-BR" sz="1200" i="1">
                            <a:latin typeface="Cambria Math" panose="02040503050406030204" pitchFamily="18" charset="0"/>
                            <a:ea typeface="Cambria Math" panose="02040503050406030204" pitchFamily="18" charset="0"/>
                          </a:rPr>
                          <m:t>&lt;0</m:t>
                        </m:r>
                      </m:oMath>
                    </m:oMathPara>
                  </a14:m>
                  <a:endParaRPr lang="en-US" sz="1200" dirty="0"/>
                </a:p>
                <a:p>
                  <a:pPr algn="ctr"/>
                  <a:r>
                    <a:rPr lang="en-US" sz="1200" dirty="0" err="1"/>
                    <a:t>gradiente</a:t>
                  </a:r>
                  <a:r>
                    <a:rPr lang="en-US" sz="1200" dirty="0"/>
                    <a:t> </a:t>
                  </a:r>
                  <a:r>
                    <a:rPr lang="en-US" sz="1200" dirty="0" err="1"/>
                    <a:t>negativo</a:t>
                  </a:r>
                  <a:endParaRPr lang="en-US" sz="1200" dirty="0"/>
                </a:p>
                <a:p>
                  <a:pPr algn="ctr"/>
                  <a:r>
                    <a:rPr lang="en-US" sz="1200" dirty="0"/>
                    <a:t>=</a:t>
                  </a:r>
                </a:p>
                <a:p>
                  <a:pPr algn="ctr"/>
                  <a:r>
                    <a:rPr lang="en-US" sz="1200" dirty="0" err="1"/>
                    <a:t>siga</a:t>
                  </a:r>
                  <a:r>
                    <a:rPr lang="en-US" sz="1200" dirty="0"/>
                    <a:t> </a:t>
                  </a:r>
                  <a:r>
                    <a:rPr lang="en-US" sz="1200" dirty="0" err="1"/>
                    <a:t>em</a:t>
                  </a:r>
                  <a:r>
                    <a:rPr lang="en-US" sz="1200" dirty="0"/>
                    <a:t> </a:t>
                  </a:r>
                  <a:r>
                    <a:rPr lang="en-US" sz="1200" dirty="0" err="1"/>
                    <a:t>frente</a:t>
                  </a:r>
                  <a:endParaRPr lang="en-US" sz="1200" dirty="0"/>
                </a:p>
              </p:txBody>
            </p:sp>
          </mc:Choice>
          <mc:Fallback xmlns="">
            <p:sp>
              <p:nvSpPr>
                <p:cNvPr id="27" name="TextBox 26"/>
                <p:cNvSpPr txBox="1">
                  <a:spLocks noRot="1" noChangeAspect="1" noMove="1" noResize="1" noEditPoints="1" noAdjustHandles="1" noChangeArrowheads="1" noChangeShapeType="1" noTextEdit="1"/>
                </p:cNvSpPr>
                <p:nvPr/>
              </p:nvSpPr>
              <p:spPr>
                <a:xfrm>
                  <a:off x="3519330" y="3790826"/>
                  <a:ext cx="1717458" cy="830997"/>
                </a:xfrm>
                <a:prstGeom prst="rect">
                  <a:avLst/>
                </a:prstGeom>
                <a:blipFill rotWithShape="0">
                  <a:blip r:embed="rId5"/>
                  <a:stretch>
                    <a:fillRect b="-51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943152" y="3733575"/>
                  <a:ext cx="2001313"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200" i="1" smtClean="0">
                            <a:latin typeface="Cambria Math" panose="02040503050406030204" pitchFamily="18" charset="0"/>
                            <a:ea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m:t>
                        </m:r>
                        <m:r>
                          <a:rPr lang="pt-BR" sz="1200" i="1" smtClean="0">
                            <a:latin typeface="Cambria Math" panose="02040503050406030204" pitchFamily="18" charset="0"/>
                            <a:ea typeface="Cambria Math" panose="02040503050406030204" pitchFamily="18" charset="0"/>
                          </a:rPr>
                          <m:t>𝑓</m:t>
                        </m:r>
                        <m:r>
                          <a:rPr lang="pt-BR" sz="1200" i="1" smtClean="0">
                            <a:latin typeface="Cambria Math" panose="02040503050406030204" pitchFamily="18" charset="0"/>
                            <a:ea typeface="Cambria Math" panose="02040503050406030204" pitchFamily="18" charset="0"/>
                          </a:rPr>
                          <m:t>&gt;0</m:t>
                        </m:r>
                      </m:oMath>
                    </m:oMathPara>
                  </a14:m>
                  <a:endParaRPr lang="en-US" sz="1200" dirty="0"/>
                </a:p>
                <a:p>
                  <a:pPr algn="ctr"/>
                  <a:r>
                    <a:rPr lang="en-US" sz="1200" dirty="0" err="1"/>
                    <a:t>gradiente</a:t>
                  </a:r>
                  <a:r>
                    <a:rPr lang="en-US" sz="1200" dirty="0"/>
                    <a:t> </a:t>
                  </a:r>
                  <a:r>
                    <a:rPr lang="en-US" sz="1200" dirty="0" err="1"/>
                    <a:t>positivo</a:t>
                  </a:r>
                  <a:endParaRPr lang="en-US" sz="1200" dirty="0"/>
                </a:p>
                <a:p>
                  <a:pPr algn="ctr"/>
                  <a:r>
                    <a:rPr lang="en-US" sz="1200" dirty="0"/>
                    <a:t>=</a:t>
                  </a:r>
                </a:p>
                <a:p>
                  <a:pPr algn="ctr"/>
                  <a:r>
                    <a:rPr lang="en-US" sz="1200" dirty="0" err="1"/>
                    <a:t>siga</a:t>
                  </a:r>
                  <a:r>
                    <a:rPr lang="en-US" sz="1200" dirty="0"/>
                    <a:t> no </a:t>
                  </a:r>
                  <a:r>
                    <a:rPr lang="en-US" sz="1200" dirty="0" err="1"/>
                    <a:t>sentido</a:t>
                  </a:r>
                  <a:r>
                    <a:rPr lang="en-US" sz="1200" dirty="0"/>
                    <a:t> </a:t>
                  </a:r>
                  <a:r>
                    <a:rPr lang="en-US" sz="1200" dirty="0" err="1"/>
                    <a:t>contrário</a:t>
                  </a:r>
                  <a:endParaRPr lang="nl-BE" sz="12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943152" y="3733575"/>
                  <a:ext cx="2001313" cy="830997"/>
                </a:xfrm>
                <a:prstGeom prst="rect">
                  <a:avLst/>
                </a:prstGeom>
                <a:blipFill rotWithShape="0">
                  <a:blip r:embed="rId6"/>
                  <a:stretch>
                    <a:fillRect b="-438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586200" y="2790252"/>
                  <a:ext cx="1300446"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r>
                          <a:rPr lang="pt-BR" sz="1200" i="1">
                            <a:latin typeface="Cambria Math" panose="02040503050406030204" pitchFamily="18" charset="0"/>
                            <a:ea typeface="Cambria Math" panose="02040503050406030204" pitchFamily="18" charset="0"/>
                          </a:rPr>
                          <m:t>=0</m:t>
                        </m:r>
                      </m:oMath>
                    </m:oMathPara>
                  </a14:m>
                  <a:endParaRPr lang="en-US" sz="1200" dirty="0"/>
                </a:p>
                <a:p>
                  <a:pPr algn="ctr"/>
                  <a:r>
                    <a:rPr lang="en-US" sz="1200" dirty="0" err="1"/>
                    <a:t>gradiente</a:t>
                  </a:r>
                  <a:r>
                    <a:rPr lang="en-US" sz="1200" dirty="0"/>
                    <a:t> </a:t>
                  </a:r>
                  <a:r>
                    <a:rPr lang="en-US" sz="1200" dirty="0" err="1"/>
                    <a:t>nulo</a:t>
                  </a:r>
                  <a:endParaRPr lang="en-US" sz="1200" dirty="0"/>
                </a:p>
                <a:p>
                  <a:pPr algn="ctr"/>
                  <a:r>
                    <a:rPr lang="en-US" sz="1200" dirty="0"/>
                    <a:t>= </a:t>
                  </a:r>
                </a:p>
                <a:p>
                  <a:pPr algn="ctr"/>
                  <a:r>
                    <a:rPr lang="en-US" sz="1200" dirty="0" err="1"/>
                    <a:t>mínimo</a:t>
                  </a:r>
                  <a:endParaRPr lang="nl-BE" sz="1200" dirty="0"/>
                </a:p>
              </p:txBody>
            </p:sp>
          </mc:Choice>
          <mc:Fallback xmlns="">
            <p:sp>
              <p:nvSpPr>
                <p:cNvPr id="29" name="TextBox 28"/>
                <p:cNvSpPr txBox="1">
                  <a:spLocks noRot="1" noChangeAspect="1" noMove="1" noResize="1" noEditPoints="1" noAdjustHandles="1" noChangeArrowheads="1" noChangeShapeType="1" noTextEdit="1"/>
                </p:cNvSpPr>
                <p:nvPr/>
              </p:nvSpPr>
              <p:spPr>
                <a:xfrm>
                  <a:off x="5586200" y="2790252"/>
                  <a:ext cx="1300446" cy="830997"/>
                </a:xfrm>
                <a:prstGeom prst="rect">
                  <a:avLst/>
                </a:prstGeom>
                <a:blipFill rotWithShape="0">
                  <a:blip r:embed="rId7"/>
                  <a:stretch>
                    <a:fillRect b="-5147"/>
                  </a:stretch>
                </a:blipFill>
              </p:spPr>
              <p:txBody>
                <a:bodyPr/>
                <a:lstStyle/>
                <a:p>
                  <a:r>
                    <a:rPr lang="pt-BR">
                      <a:noFill/>
                    </a:rPr>
                    <a:t> </a:t>
                  </a:r>
                </a:p>
              </p:txBody>
            </p:sp>
          </mc:Fallback>
        </mc:AlternateContent>
        <p:sp>
          <p:nvSpPr>
            <p:cNvPr id="19" name="Freeform 18"/>
            <p:cNvSpPr/>
            <p:nvPr/>
          </p:nvSpPr>
          <p:spPr>
            <a:xfrm>
              <a:off x="6146800" y="3637674"/>
              <a:ext cx="343945" cy="1201026"/>
            </a:xfrm>
            <a:custGeom>
              <a:avLst/>
              <a:gdLst>
                <a:gd name="connsiteX0" fmla="*/ 0 w 343945"/>
                <a:gd name="connsiteY0" fmla="*/ 1371600 h 1371600"/>
                <a:gd name="connsiteX1" fmla="*/ 342900 w 343945"/>
                <a:gd name="connsiteY1" fmla="*/ 723900 h 1371600"/>
                <a:gd name="connsiteX2" fmla="*/ 114300 w 343945"/>
                <a:gd name="connsiteY2" fmla="*/ 0 h 1371600"/>
              </a:gdLst>
              <a:ahLst/>
              <a:cxnLst>
                <a:cxn ang="0">
                  <a:pos x="connsiteX0" y="connsiteY0"/>
                </a:cxn>
                <a:cxn ang="0">
                  <a:pos x="connsiteX1" y="connsiteY1"/>
                </a:cxn>
                <a:cxn ang="0">
                  <a:pos x="connsiteX2" y="connsiteY2"/>
                </a:cxn>
              </a:cxnLst>
              <a:rect l="l" t="t" r="r" b="b"/>
              <a:pathLst>
                <a:path w="343945" h="1371600">
                  <a:moveTo>
                    <a:pt x="0" y="1371600"/>
                  </a:moveTo>
                  <a:cubicBezTo>
                    <a:pt x="161925" y="1162050"/>
                    <a:pt x="323850" y="952500"/>
                    <a:pt x="342900" y="723900"/>
                  </a:cubicBezTo>
                  <a:cubicBezTo>
                    <a:pt x="361950" y="495300"/>
                    <a:pt x="114300" y="103717"/>
                    <a:pt x="114300" y="0"/>
                  </a:cubicBezTo>
                </a:path>
              </a:pathLst>
            </a:cu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6486149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2917840" y="966796"/>
            <a:ext cx="5459628" cy="4798930"/>
            <a:chOff x="2917840" y="966796"/>
            <a:chExt cx="5459628" cy="4798930"/>
          </a:xfrm>
        </p:grpSpPr>
        <p:sp>
          <p:nvSpPr>
            <p:cNvPr id="15" name="Rectangle 14"/>
            <p:cNvSpPr/>
            <p:nvPr/>
          </p:nvSpPr>
          <p:spPr>
            <a:xfrm rot="2128488">
              <a:off x="4902916" y="2099978"/>
              <a:ext cx="150848" cy="1297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 name="Straight Arrow Connector 11"/>
            <p:cNvCxnSpPr/>
            <p:nvPr/>
          </p:nvCxnSpPr>
          <p:spPr>
            <a:xfrm flipH="1" flipV="1">
              <a:off x="4514485" y="1925302"/>
              <a:ext cx="485775" cy="344098"/>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2917840" y="966796"/>
              <a:ext cx="5459628" cy="4798930"/>
              <a:chOff x="2221155" y="2403710"/>
              <a:chExt cx="5459628" cy="4798930"/>
            </a:xfrm>
          </p:grpSpPr>
          <p:grpSp>
            <p:nvGrpSpPr>
              <p:cNvPr id="4" name="Group 3"/>
              <p:cNvGrpSpPr/>
              <p:nvPr/>
            </p:nvGrpSpPr>
            <p:grpSpPr>
              <a:xfrm>
                <a:off x="3134626" y="2403710"/>
                <a:ext cx="4546157" cy="4798930"/>
                <a:chOff x="5589927" y="3270050"/>
                <a:chExt cx="4546157" cy="4798930"/>
              </a:xfrm>
            </p:grpSpPr>
            <p:grpSp>
              <p:nvGrpSpPr>
                <p:cNvPr id="5" name="Group 4"/>
                <p:cNvGrpSpPr/>
                <p:nvPr/>
              </p:nvGrpSpPr>
              <p:grpSpPr>
                <a:xfrm>
                  <a:off x="6299200" y="4001293"/>
                  <a:ext cx="2806700" cy="4067687"/>
                  <a:chOff x="6299200" y="4001293"/>
                  <a:chExt cx="2806700" cy="4067687"/>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50905" y="4097337"/>
                    <a:ext cx="629347" cy="92710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89927" y="3270050"/>
                      <a:ext cx="7918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89927" y="3270050"/>
                      <a:ext cx="791820" cy="369332"/>
                    </a:xfrm>
                    <a:prstGeom prst="rect">
                      <a:avLst/>
                    </a:prstGeom>
                    <a:blipFill rotWithShape="0">
                      <a:blip r:embed="rId3"/>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466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466090" cy="369332"/>
                    </a:xfrm>
                    <a:prstGeom prst="rect">
                      <a:avLst/>
                    </a:prstGeom>
                    <a:blipFill rotWithShape="0">
                      <a:blip r:embed="rId4"/>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42" name="Rectangle 41"/>
                  <p:cNvSpPr/>
                  <p:nvPr/>
                </p:nvSpPr>
                <p:spPr>
                  <a:xfrm>
                    <a:off x="4007660" y="4499981"/>
                    <a:ext cx="587200" cy="338554"/>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0</m:t>
                              </m:r>
                            </m:sub>
                          </m:sSub>
                          <m:r>
                            <a:rPr lang="pt-BR" sz="1600" b="0" i="1" smtClean="0">
                              <a:latin typeface="Cambria Math" panose="02040503050406030204" pitchFamily="18" charset="0"/>
                            </a:rPr>
                            <m:t>(0)</m:t>
                          </m:r>
                        </m:oMath>
                      </m:oMathPara>
                    </a14:m>
                    <a:endParaRPr lang="nl-BE" sz="1600" dirty="0"/>
                  </a:p>
                </p:txBody>
              </p:sp>
            </mc:Choice>
            <mc:Fallback xmlns="">
              <p:sp>
                <p:nvSpPr>
                  <p:cNvPr id="42" name="Rectangle 41"/>
                  <p:cNvSpPr>
                    <a:spLocks noRot="1" noChangeAspect="1" noMove="1" noResize="1" noEditPoints="1" noAdjustHandles="1" noChangeArrowheads="1" noChangeShapeType="1" noTextEdit="1"/>
                  </p:cNvSpPr>
                  <p:nvPr/>
                </p:nvSpPr>
                <p:spPr>
                  <a:xfrm>
                    <a:off x="4007660" y="4499981"/>
                    <a:ext cx="587200" cy="338554"/>
                  </a:xfrm>
                  <a:prstGeom prst="rect">
                    <a:avLst/>
                  </a:prstGeom>
                  <a:blipFill rotWithShape="0">
                    <a:blip r:embed="rId5"/>
                    <a:stretch>
                      <a:fillRect r="-13542"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2221155" y="3537653"/>
                    <a:ext cx="100514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600" i="1" smtClean="0">
                              <a:latin typeface="Cambria Math" panose="02040503050406030204" pitchFamily="18" charset="0"/>
                            </a:rPr>
                            <m:t>𝑓</m:t>
                          </m:r>
                          <m:r>
                            <a:rPr lang="pt-BR" sz="1600" b="0" i="1" smtClean="0">
                              <a:latin typeface="Cambria Math" panose="02040503050406030204" pitchFamily="18" charset="0"/>
                            </a:rPr>
                            <m:t>(</m:t>
                          </m:r>
                          <m:sSub>
                            <m:sSubPr>
                              <m:ctrlPr>
                                <a:rPr lang="pt-BR" sz="1600" i="1">
                                  <a:latin typeface="Cambria Math" panose="02040503050406030204" pitchFamily="18" charset="0"/>
                                </a:rPr>
                              </m:ctrlPr>
                            </m:sSubPr>
                            <m:e>
                              <m:r>
                                <a:rPr lang="pt-BR" sz="1600" i="1">
                                  <a:latin typeface="Cambria Math" panose="02040503050406030204" pitchFamily="18" charset="0"/>
                                </a:rPr>
                                <m:t>𝑥</m:t>
                              </m:r>
                            </m:e>
                            <m:sub>
                              <m:r>
                                <a:rPr lang="pt-BR" sz="1600" i="1">
                                  <a:latin typeface="Cambria Math" panose="02040503050406030204" pitchFamily="18" charset="0"/>
                                </a:rPr>
                                <m:t>0</m:t>
                              </m:r>
                            </m:sub>
                          </m:sSub>
                          <m:r>
                            <a:rPr lang="pt-BR" sz="1600" b="0" i="1" smtClean="0">
                              <a:latin typeface="Cambria Math" panose="02040503050406030204" pitchFamily="18" charset="0"/>
                            </a:rPr>
                            <m:t>(0))</m:t>
                          </m:r>
                        </m:oMath>
                      </m:oMathPara>
                    </a14:m>
                    <a:endParaRPr lang="nl-BE" sz="1600" dirty="0"/>
                  </a:p>
                </p:txBody>
              </p:sp>
            </mc:Choice>
            <mc:Fallback xmlns="">
              <p:sp>
                <p:nvSpPr>
                  <p:cNvPr id="43" name="Rectangle 42"/>
                  <p:cNvSpPr>
                    <a:spLocks noRot="1" noChangeAspect="1" noMove="1" noResize="1" noEditPoints="1" noAdjustHandles="1" noChangeArrowheads="1" noChangeShapeType="1" noTextEdit="1"/>
                  </p:cNvSpPr>
                  <p:nvPr/>
                </p:nvSpPr>
                <p:spPr>
                  <a:xfrm>
                    <a:off x="2221155" y="3537653"/>
                    <a:ext cx="1005147" cy="338554"/>
                  </a:xfrm>
                  <a:prstGeom prst="rect">
                    <a:avLst/>
                  </a:prstGeom>
                  <a:blipFill rotWithShape="0">
                    <a:blip r:embed="rId6"/>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300336" y="3020489"/>
                    <a:ext cx="113018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600" i="1">
                              <a:latin typeface="Cambria Math" panose="02040503050406030204" pitchFamily="18" charset="0"/>
                              <a:ea typeface="Cambria Math" panose="02040503050406030204" pitchFamily="18" charset="0"/>
                            </a:rPr>
                            <m:t>𝛻</m:t>
                          </m:r>
                          <m:r>
                            <a:rPr lang="pt-BR" sz="1600" i="1">
                              <a:latin typeface="Cambria Math" panose="02040503050406030204" pitchFamily="18" charset="0"/>
                              <a:ea typeface="Cambria Math" panose="02040503050406030204" pitchFamily="18" charset="0"/>
                            </a:rPr>
                            <m:t>𝑓</m:t>
                          </m:r>
                          <m:r>
                            <a:rPr lang="pt-BR" sz="1600" i="1">
                              <a:latin typeface="Cambria Math" panose="02040503050406030204" pitchFamily="18" charset="0"/>
                            </a:rPr>
                            <m:t>(</m:t>
                          </m:r>
                          <m:sSub>
                            <m:sSubPr>
                              <m:ctrlPr>
                                <a:rPr lang="pt-BR" sz="1600" i="1">
                                  <a:latin typeface="Cambria Math" panose="02040503050406030204" pitchFamily="18" charset="0"/>
                                </a:rPr>
                              </m:ctrlPr>
                            </m:sSubPr>
                            <m:e>
                              <m:r>
                                <a:rPr lang="pt-BR" sz="1600" i="1">
                                  <a:latin typeface="Cambria Math" panose="02040503050406030204" pitchFamily="18" charset="0"/>
                                </a:rPr>
                                <m:t>𝑥</m:t>
                              </m:r>
                            </m:e>
                            <m:sub>
                              <m:r>
                                <a:rPr lang="pt-BR" sz="1600" i="1">
                                  <a:latin typeface="Cambria Math" panose="02040503050406030204" pitchFamily="18" charset="0"/>
                                </a:rPr>
                                <m:t>0</m:t>
                              </m:r>
                            </m:sub>
                          </m:sSub>
                          <m:r>
                            <a:rPr lang="pt-BR" sz="1600" i="1">
                              <a:latin typeface="Cambria Math" panose="02040503050406030204" pitchFamily="18" charset="0"/>
                            </a:rPr>
                            <m:t>(0))</m:t>
                          </m:r>
                        </m:oMath>
                      </m:oMathPara>
                    </a14:m>
                    <a:endParaRPr lang="pt-BR" sz="1600" dirty="0"/>
                  </a:p>
                </p:txBody>
              </p:sp>
            </mc:Choice>
            <mc:Fallback xmlns="">
              <p:sp>
                <p:nvSpPr>
                  <p:cNvPr id="2" name="Rectangle 1"/>
                  <p:cNvSpPr>
                    <a:spLocks noRot="1" noChangeAspect="1" noMove="1" noResize="1" noEditPoints="1" noAdjustHandles="1" noChangeArrowheads="1" noChangeShapeType="1" noTextEdit="1"/>
                  </p:cNvSpPr>
                  <p:nvPr/>
                </p:nvSpPr>
                <p:spPr>
                  <a:xfrm>
                    <a:off x="3300336" y="3020489"/>
                    <a:ext cx="1130181" cy="338554"/>
                  </a:xfrm>
                  <a:prstGeom prst="rect">
                    <a:avLst/>
                  </a:prstGeom>
                  <a:blipFill rotWithShape="0">
                    <a:blip r:embed="rId7"/>
                    <a:stretch>
                      <a:fillRect b="-10909"/>
                    </a:stretch>
                  </a:blipFill>
                </p:spPr>
                <p:txBody>
                  <a:bodyPr/>
                  <a:lstStyle/>
                  <a:p>
                    <a:r>
                      <a:rPr lang="pt-BR">
                        <a:noFill/>
                      </a:rPr>
                      <a:t> </a:t>
                    </a:r>
                  </a:p>
                </p:txBody>
              </p:sp>
            </mc:Fallback>
          </mc:AlternateContent>
          <p:cxnSp>
            <p:nvCxnSpPr>
              <p:cNvPr id="18" name="Straight Connector 17"/>
              <p:cNvCxnSpPr/>
              <p:nvPr/>
            </p:nvCxnSpPr>
            <p:spPr>
              <a:xfrm>
                <a:off x="4297575" y="3712010"/>
                <a:ext cx="0" cy="8064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3728626" y="3118010"/>
                <a:ext cx="0" cy="1188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5253580" y="1275628"/>
              <a:ext cx="882984" cy="307777"/>
            </a:xfrm>
            <a:prstGeom prst="rect">
              <a:avLst/>
            </a:prstGeom>
            <a:noFill/>
          </p:spPr>
          <p:txBody>
            <a:bodyPr wrap="square" rtlCol="0">
              <a:spAutoFit/>
            </a:bodyPr>
            <a:lstStyle/>
            <a:p>
              <a:r>
                <a:rPr lang="pt-BR" sz="1400" dirty="0" smtClean="0"/>
                <a:t>Tangente</a:t>
              </a:r>
              <a:endParaRPr lang="pt-BR" sz="1400" dirty="0"/>
            </a:p>
          </p:txBody>
        </p:sp>
        <p:sp>
          <p:nvSpPr>
            <p:cNvPr id="30" name="Freeform 29"/>
            <p:cNvSpPr/>
            <p:nvPr/>
          </p:nvSpPr>
          <p:spPr>
            <a:xfrm>
              <a:off x="5101749" y="1444625"/>
              <a:ext cx="254476" cy="365125"/>
            </a:xfrm>
            <a:custGeom>
              <a:avLst/>
              <a:gdLst>
                <a:gd name="connsiteX0" fmla="*/ 203676 w 254476"/>
                <a:gd name="connsiteY0" fmla="*/ 365125 h 365125"/>
                <a:gd name="connsiteX1" fmla="*/ 476 w 254476"/>
                <a:gd name="connsiteY1" fmla="*/ 142875 h 365125"/>
                <a:gd name="connsiteX2" fmla="*/ 254476 w 254476"/>
                <a:gd name="connsiteY2" fmla="*/ 0 h 365125"/>
              </a:gdLst>
              <a:ahLst/>
              <a:cxnLst>
                <a:cxn ang="0">
                  <a:pos x="connsiteX0" y="connsiteY0"/>
                </a:cxn>
                <a:cxn ang="0">
                  <a:pos x="connsiteX1" y="connsiteY1"/>
                </a:cxn>
                <a:cxn ang="0">
                  <a:pos x="connsiteX2" y="connsiteY2"/>
                </a:cxn>
              </a:cxnLst>
              <a:rect l="l" t="t" r="r" b="b"/>
              <a:pathLst>
                <a:path w="254476" h="365125">
                  <a:moveTo>
                    <a:pt x="203676" y="365125"/>
                  </a:moveTo>
                  <a:cubicBezTo>
                    <a:pt x="97842" y="284427"/>
                    <a:pt x="-7991" y="203729"/>
                    <a:pt x="476" y="142875"/>
                  </a:cubicBezTo>
                  <a:cubicBezTo>
                    <a:pt x="8943" y="82021"/>
                    <a:pt x="131709" y="41010"/>
                    <a:pt x="254476" y="0"/>
                  </a:cubicBez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3245663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𝑎</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rotWithShape="0">
                    <a:blip r:embed="rId3"/>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1103566" y="572588"/>
            <a:ext cx="3578724" cy="4590907"/>
            <a:chOff x="1103566" y="572588"/>
            <a:chExt cx="3578724" cy="4590907"/>
          </a:xfrm>
        </p:grpSpPr>
        <p:grpSp>
          <p:nvGrpSpPr>
            <p:cNvPr id="72" name="Group 71"/>
            <p:cNvGrpSpPr/>
            <p:nvPr/>
          </p:nvGrpSpPr>
          <p:grpSpPr>
            <a:xfrm rot="10800000">
              <a:off x="1446466" y="572588"/>
              <a:ext cx="2806700" cy="4067687"/>
              <a:chOff x="5943600" y="2032000"/>
              <a:chExt cx="2806700" cy="4067687"/>
            </a:xfrm>
          </p:grpSpPr>
          <p:sp>
            <p:nvSpPr>
              <p:cNvPr id="73" name="Oval 7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Rectangle 74"/>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7" name="Flowchart: Connector 76"/>
            <p:cNvSpPr/>
            <p:nvPr/>
          </p:nvSpPr>
          <p:spPr>
            <a:xfrm>
              <a:off x="2792666" y="4597779"/>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78" name="Straight Arrow Connector 77"/>
            <p:cNvCxnSpPr/>
            <p:nvPr/>
          </p:nvCxnSpPr>
          <p:spPr>
            <a:xfrm>
              <a:off x="1109916" y="2852654"/>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1103566" y="4653891"/>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Rectangle 80"/>
                <p:cNvSpPr/>
                <p:nvPr/>
              </p:nvSpPr>
              <p:spPr>
                <a:xfrm>
                  <a:off x="1175808" y="2767401"/>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81" name="Rectangle 80"/>
                <p:cNvSpPr>
                  <a:spLocks noRot="1" noChangeAspect="1" noMove="1" noResize="1" noEditPoints="1" noAdjustHandles="1" noChangeArrowheads="1" noChangeShapeType="1" noTextEdit="1"/>
                </p:cNvSpPr>
                <p:nvPr/>
              </p:nvSpPr>
              <p:spPr>
                <a:xfrm>
                  <a:off x="1175808" y="2767401"/>
                  <a:ext cx="753220" cy="369332"/>
                </a:xfrm>
                <a:prstGeom prst="rect">
                  <a:avLst/>
                </a:prstGeom>
                <a:blipFill rotWithShape="0">
                  <a:blip r:embed="rId5"/>
                  <a:stretch>
                    <a:fillRect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4310842" y="4455609"/>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83" name="Rectangle 82"/>
                <p:cNvSpPr>
                  <a:spLocks noRot="1" noChangeAspect="1" noMove="1" noResize="1" noEditPoints="1" noAdjustHandles="1" noChangeArrowheads="1" noChangeShapeType="1" noTextEdit="1"/>
                </p:cNvSpPr>
                <p:nvPr/>
              </p:nvSpPr>
              <p:spPr>
                <a:xfrm>
                  <a:off x="4310842" y="4455609"/>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84" name="Straight Connector 83"/>
            <p:cNvCxnSpPr/>
            <p:nvPr/>
          </p:nvCxnSpPr>
          <p:spPr>
            <a:xfrm rot="5400000">
              <a:off x="1102608" y="4105736"/>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1135561" y="4640275"/>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90" name="Flowchart: Connector 89"/>
            <p:cNvSpPr/>
            <p:nvPr/>
          </p:nvSpPr>
          <p:spPr>
            <a:xfrm>
              <a:off x="1615979" y="348966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2" name="Flowchart: Connector 91"/>
            <p:cNvSpPr/>
            <p:nvPr/>
          </p:nvSpPr>
          <p:spPr>
            <a:xfrm>
              <a:off x="1881393" y="40427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6" name="Flowchart: Connector 95"/>
            <p:cNvSpPr/>
            <p:nvPr/>
          </p:nvSpPr>
          <p:spPr>
            <a:xfrm>
              <a:off x="2298040" y="444236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0" name="Curved Connector 99"/>
            <p:cNvCxnSpPr>
              <a:stCxn id="90" idx="6"/>
              <a:endCxn id="92" idx="7"/>
            </p:cNvCxnSpPr>
            <p:nvPr/>
          </p:nvCxnSpPr>
          <p:spPr>
            <a:xfrm>
              <a:off x="1701704" y="3540420"/>
              <a:ext cx="252860" cy="5171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92" idx="7"/>
            </p:cNvCxnSpPr>
            <p:nvPr/>
          </p:nvCxnSpPr>
          <p:spPr>
            <a:xfrm rot="16200000" flipH="1">
              <a:off x="1932936" y="4079245"/>
              <a:ext cx="380448" cy="337193"/>
            </a:xfrm>
            <a:prstGeom prst="curvedConnector3">
              <a:avLst>
                <a:gd name="adj1" fmla="val -639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105"/>
            <p:cNvCxnSpPr>
              <a:stCxn id="96" idx="7"/>
              <a:endCxn id="77" idx="0"/>
            </p:cNvCxnSpPr>
            <p:nvPr/>
          </p:nvCxnSpPr>
          <p:spPr>
            <a:xfrm rot="16200000" flipH="1">
              <a:off x="2533096" y="4295346"/>
              <a:ext cx="140548" cy="464318"/>
            </a:xfrm>
            <a:prstGeom prst="curvedConnector3">
              <a:avLst>
                <a:gd name="adj1" fmla="val -173227"/>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30365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rotWithShape="0">
                  <a:blip r:embed="rId3"/>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rotWithShape="0">
                  <a:blip r:embed="rId4"/>
                  <a:stretch>
                    <a:fillRect/>
                  </a:stretch>
                </a:blipFill>
              </p:spPr>
              <p:txBody>
                <a:bodyPr/>
                <a:lstStyle/>
                <a:p>
                  <a:r>
                    <a:rPr lang="pt-BR">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226234" y="657185"/>
            <a:ext cx="3578724" cy="4587393"/>
            <a:chOff x="1226234" y="657185"/>
            <a:chExt cx="3578724" cy="4587393"/>
          </a:xfrm>
        </p:grpSpPr>
        <p:grpSp>
          <p:nvGrpSpPr>
            <p:cNvPr id="25" name="Group 24"/>
            <p:cNvGrpSpPr/>
            <p:nvPr/>
          </p:nvGrpSpPr>
          <p:grpSpPr>
            <a:xfrm rot="10800000">
              <a:off x="1569134" y="657185"/>
              <a:ext cx="2806700" cy="4067687"/>
              <a:chOff x="5943600" y="2032000"/>
              <a:chExt cx="2806700" cy="4067687"/>
            </a:xfrm>
          </p:grpSpPr>
          <p:sp>
            <p:nvSpPr>
              <p:cNvPr id="26" name="Oval 25"/>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tangle 28"/>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0" name="Flowchart: Connector 29"/>
            <p:cNvSpPr/>
            <p:nvPr/>
          </p:nvSpPr>
          <p:spPr>
            <a:xfrm>
              <a:off x="2915334" y="4682376"/>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1232584" y="293725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226234" y="4738488"/>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1298476" y="285199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1298476" y="2851998"/>
                  <a:ext cx="753220" cy="369332"/>
                </a:xfrm>
                <a:prstGeom prst="rect">
                  <a:avLst/>
                </a:prstGeom>
                <a:blipFill rotWithShape="0">
                  <a:blip r:embed="rId5"/>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4433510" y="4540206"/>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4433510" y="4540206"/>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35" name="Straight Connector 34"/>
            <p:cNvCxnSpPr/>
            <p:nvPr/>
          </p:nvCxnSpPr>
          <p:spPr>
            <a:xfrm rot="5400000">
              <a:off x="1234573" y="4193493"/>
              <a:ext cx="108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399362" y="4721358"/>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37" name="Flowchart: Connector 36"/>
            <p:cNvSpPr/>
            <p:nvPr/>
          </p:nvSpPr>
          <p:spPr>
            <a:xfrm>
              <a:off x="2279398" y="44352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4090837" y="370600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736473" y="354822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3" name="Curved Connector 52"/>
            <p:cNvCxnSpPr>
              <a:stCxn id="46" idx="7"/>
              <a:endCxn id="37" idx="7"/>
            </p:cNvCxnSpPr>
            <p:nvPr/>
          </p:nvCxnSpPr>
          <p:spPr>
            <a:xfrm rot="16200000" flipH="1">
              <a:off x="1637571" y="3735162"/>
              <a:ext cx="887069" cy="542925"/>
            </a:xfrm>
            <a:prstGeom prst="curvedConnector3">
              <a:avLst>
                <a:gd name="adj1" fmla="val -274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37" idx="0"/>
            </p:cNvCxnSpPr>
            <p:nvPr/>
          </p:nvCxnSpPr>
          <p:spPr>
            <a:xfrm rot="5400000" flipH="1" flipV="1">
              <a:off x="2876235" y="3220688"/>
              <a:ext cx="660631" cy="17685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Flowchart: Connector 54"/>
            <p:cNvSpPr/>
            <p:nvPr/>
          </p:nvSpPr>
          <p:spPr>
            <a:xfrm>
              <a:off x="3498051" y="44971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6" name="Curved Connector 55"/>
            <p:cNvCxnSpPr>
              <a:stCxn id="45" idx="2"/>
            </p:cNvCxnSpPr>
            <p:nvPr/>
          </p:nvCxnSpPr>
          <p:spPr>
            <a:xfrm rot="10800000" flipV="1">
              <a:off x="3540913" y="3756767"/>
              <a:ext cx="549924" cy="7268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Connector 59"/>
            <p:cNvSpPr/>
            <p:nvPr/>
          </p:nvSpPr>
          <p:spPr>
            <a:xfrm>
              <a:off x="1849761" y="382072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1" name="Curved Connector 60"/>
            <p:cNvCxnSpPr>
              <a:stCxn id="55" idx="0"/>
            </p:cNvCxnSpPr>
            <p:nvPr/>
          </p:nvCxnSpPr>
          <p:spPr>
            <a:xfrm rot="16200000" flipV="1">
              <a:off x="2433788" y="3390064"/>
              <a:ext cx="625712" cy="15885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372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Minimizando a 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12424" cy="4721479"/>
              </a:xfrm>
            </p:spPr>
            <p:txBody>
              <a:bodyPr>
                <a:normAutofit fontScale="92500" lnSpcReduction="20000"/>
              </a:bodyPr>
              <a:lstStyle/>
              <a:p>
                <a:r>
                  <a:rPr lang="pt-BR" dirty="0" smtClean="0"/>
                  <a:t>Expandindo </a:t>
                </a:r>
                <a:endParaRPr lang="pt-BR" i="1" dirty="0" smtClean="0">
                  <a:latin typeface="Cambria Math" panose="02040503050406030204" pitchFamily="18" charset="0"/>
                </a:endParaRPr>
              </a:p>
              <a:p>
                <a:pPr marL="0" indent="0" algn="ctr">
                  <a:buNone/>
                </a:pP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r>
                          <a:rPr lang="pt-BR" i="1">
                            <a:latin typeface="Cambria Math" panose="02040503050406030204" pitchFamily="18" charset="0"/>
                          </a:rPr>
                          <m:t>=</m:t>
                        </m:r>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oMath>
                </a14:m>
                <a:r>
                  <a:rPr lang="pt-BR" dirty="0"/>
                  <a:t> </a:t>
                </a:r>
                <a:endParaRPr lang="pt-BR" dirty="0" smtClean="0"/>
              </a:p>
              <a:p>
                <a:pPr marL="0" indent="0">
                  <a:buNone/>
                </a:pPr>
                <a:r>
                  <a:rPr lang="pt-BR" dirty="0" smtClean="0"/>
                  <a:t>temos</a:t>
                </a:r>
                <a:endParaRPr lang="pt-BR" dirty="0"/>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r>
                        <a:rPr lang="pt-BR" i="1">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a:latin typeface="Cambria Math" panose="02040503050406030204" pitchFamily="18" charset="0"/>
                            </a:rPr>
                            <m:t>𝜱</m:t>
                          </m:r>
                          <m:r>
                            <a:rPr lang="pt-BR" b="1" i="1">
                              <a:latin typeface="Cambria Math" panose="02040503050406030204" pitchFamily="18" charset="0"/>
                            </a:rPr>
                            <m:t>𝒂</m:t>
                          </m:r>
                        </m:e>
                      </m:d>
                    </m:oMath>
                  </m:oMathPara>
                </a14:m>
                <a:endParaRPr lang="pt-BR" b="1" i="1" dirty="0" smtClean="0">
                  <a:latin typeface="Cambria Math" panose="02040503050406030204" pitchFamily="18" charset="0"/>
                </a:endParaRPr>
              </a:p>
              <a:p>
                <a:pPr marL="0" indent="0" algn="ctr">
                  <a:buNone/>
                </a:pPr>
                <a14:m>
                  <m:oMath xmlns:m="http://schemas.openxmlformats.org/officeDocument/2006/math">
                    <m:r>
                      <a:rPr lang="pt-BR">
                        <a:latin typeface="Cambria Math" panose="02040503050406030204" pitchFamily="18" charset="0"/>
                      </a:rPr>
                      <m:t>=</m:t>
                    </m:r>
                  </m:oMath>
                </a14:m>
                <a:r>
                  <a:rPr lang="pt-BR" b="1" dirty="0"/>
                  <a:t>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pt-BR" dirty="0"/>
                  <a:t> -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𝒂</m:t>
                    </m:r>
                  </m:oMath>
                </a14:m>
                <a:r>
                  <a:rPr lang="pt-BR" dirty="0"/>
                  <a:t> -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pt-BR" dirty="0"/>
                  <a:t> +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r>
                      <a:rPr lang="pt-BR" b="0" i="0" smtClean="0">
                        <a:latin typeface="Cambria Math" panose="02040503050406030204" pitchFamily="18" charset="0"/>
                      </a:rPr>
                      <m:t>.</m:t>
                    </m:r>
                  </m:oMath>
                </a14:m>
                <a:endParaRPr lang="pt-BR" dirty="0"/>
              </a:p>
              <a:p>
                <a:r>
                  <a:rPr lang="pt-BR" b="1" dirty="0"/>
                  <a:t>Como encontramos o mínimo dessa função em relação </a:t>
                </a:r>
                <a:r>
                  <a:rPr lang="pt-BR" b="1"/>
                  <a:t>aos </a:t>
                </a:r>
                <a:r>
                  <a:rPr lang="pt-BR" b="1" smtClean="0"/>
                  <a:t>pesos?</a:t>
                </a:r>
                <a:endParaRPr lang="pt-BR" b="1" dirty="0"/>
              </a:p>
              <a:p>
                <a:pPr marL="0" indent="0">
                  <a:buNone/>
                </a:pPr>
                <a:r>
                  <a:rPr lang="pt-BR" dirty="0"/>
                  <a:t>Da disciplina de cálculo, sabemos que derivando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oMath>
                </a14:m>
                <a:r>
                  <a:rPr lang="pt-BR" dirty="0"/>
                  <a:t> com relação a </a:t>
                </a:r>
                <a14:m>
                  <m:oMath xmlns:m="http://schemas.openxmlformats.org/officeDocument/2006/math">
                    <m:r>
                      <a:rPr lang="pt-BR" b="1" i="1">
                        <a:latin typeface="Cambria Math" panose="02040503050406030204" pitchFamily="18" charset="0"/>
                      </a:rPr>
                      <m:t>𝒂</m:t>
                    </m:r>
                  </m:oMath>
                </a14:m>
                <a:r>
                  <a:rPr lang="pt-BR" dirty="0"/>
                  <a:t> e igualando a 0 nós encontramos o ponto onde a </a:t>
                </a:r>
                <a:r>
                  <a:rPr lang="pt-BR" dirty="0" smtClean="0"/>
                  <a:t>inclinação da tangente à </a:t>
                </a:r>
                <a:r>
                  <a:rPr lang="pt-BR" b="1" i="1" dirty="0"/>
                  <a:t>função de erro </a:t>
                </a:r>
                <a:r>
                  <a:rPr lang="pt-BR" dirty="0"/>
                  <a:t>é </a:t>
                </a:r>
                <a:r>
                  <a:rPr lang="pt-BR" dirty="0" smtClean="0"/>
                  <a:t>nula, </a:t>
                </a:r>
                <a:endParaRPr lang="pt-BR" dirty="0"/>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m:t>
                    </m:r>
                    <m:r>
                      <a:rPr lang="pt-BR" i="1">
                        <a:latin typeface="Cambria Math" panose="02040503050406030204" pitchFamily="18" charset="0"/>
                      </a:rPr>
                      <m:t>0</m:t>
                    </m:r>
                  </m:oMath>
                </a14:m>
                <a:r>
                  <a:rPr lang="pt-BR" dirty="0"/>
                  <a:t>,</a:t>
                </a:r>
              </a:p>
              <a:p>
                <a:pPr marL="0" indent="0">
                  <a:buNone/>
                </a:pPr>
                <a:r>
                  <a:rPr lang="pt-BR" dirty="0"/>
                  <a:t>porém, esse ponto pode ser tanto um mínimo </a:t>
                </a:r>
                <a:r>
                  <a:rPr lang="pt-BR" dirty="0" smtClean="0"/>
                  <a:t>quanto um máximo da </a:t>
                </a:r>
                <a:r>
                  <a:rPr lang="pt-BR" b="1" i="1" dirty="0" smtClean="0"/>
                  <a:t>função de erro </a:t>
                </a:r>
                <a:r>
                  <a:rPr lang="pt-BR" dirty="0" smtClean="0"/>
                  <a:t>pois em ambos os pontos a inclinação da tangente é nula.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12424" cy="4721479"/>
              </a:xfrm>
              <a:blipFill rotWithShape="0">
                <a:blip r:embed="rId3"/>
                <a:stretch>
                  <a:fillRect l="-997" t="-3226" r="-221"/>
                </a:stretch>
              </a:blipFill>
            </p:spPr>
            <p:txBody>
              <a:bodyPr/>
              <a:lstStyle/>
              <a:p>
                <a:r>
                  <a:rPr lang="pt-BR">
                    <a:noFill/>
                  </a:rPr>
                  <a:t> </a:t>
                </a:r>
              </a:p>
            </p:txBody>
          </p:sp>
        </mc:Fallback>
      </mc:AlternateContent>
      <p:pic>
        <p:nvPicPr>
          <p:cNvPr id="1026" name="Picture 2" descr="https://upload.wikimedia.org/wikipedia/commons/thumb/0/0f/Tangent_to_a_curve.svg/220px-Tangent_to_a_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5004" y="365125"/>
            <a:ext cx="2795620" cy="19569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055004" y="2133831"/>
            <a:ext cx="2795620" cy="954107"/>
          </a:xfrm>
          <a:prstGeom prst="rect">
            <a:avLst/>
          </a:prstGeom>
        </p:spPr>
        <p:txBody>
          <a:bodyPr wrap="square">
            <a:spAutoFit/>
          </a:bodyPr>
          <a:lstStyle/>
          <a:p>
            <a:pPr algn="ctr"/>
            <a:r>
              <a:rPr lang="pt-BR" sz="1400" dirty="0"/>
              <a:t>A linha vermelha é tangencial à curva no ponto marcado </a:t>
            </a:r>
            <a:r>
              <a:rPr lang="pt-BR" sz="1400" dirty="0" smtClean="0"/>
              <a:t>pelo </a:t>
            </a:r>
            <a:r>
              <a:rPr lang="pt-BR" sz="1400" dirty="0"/>
              <a:t>ponto vermelho. Sua inclinação é a </a:t>
            </a:r>
            <a:r>
              <a:rPr lang="pt-BR" sz="1400" dirty="0" smtClean="0"/>
              <a:t>derivada naquele ponto.</a:t>
            </a:r>
            <a:endParaRPr lang="pt-BR" sz="1400" dirty="0"/>
          </a:p>
        </p:txBody>
      </p:sp>
    </p:spTree>
    <p:extLst>
      <p:ext uri="{BB962C8B-B14F-4D97-AF65-F5344CB8AC3E}">
        <p14:creationId xmlns:p14="http://schemas.microsoft.com/office/powerpoint/2010/main" val="25358304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3"/>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4"/>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5"/>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6"/>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7"/>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8"/>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218007" y="3185160"/>
              <a:ext cx="326740" cy="924556"/>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3510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45" name="Group 44"/>
          <p:cNvGrpSpPr/>
          <p:nvPr/>
        </p:nvGrpSpPr>
        <p:grpSpPr>
          <a:xfrm>
            <a:off x="1052857" y="2756693"/>
            <a:ext cx="3728422" cy="2481248"/>
            <a:chOff x="1052857" y="2756693"/>
            <a:chExt cx="3728422" cy="2481248"/>
          </a:xfrm>
        </p:grpSpPr>
        <p:sp>
          <p:nvSpPr>
            <p:cNvPr id="3" name="Freeform 2"/>
            <p:cNvSpPr/>
            <p:nvPr/>
          </p:nvSpPr>
          <p:spPr>
            <a:xfrm>
              <a:off x="1168400" y="3175000"/>
              <a:ext cx="3263900" cy="1459518"/>
            </a:xfrm>
            <a:custGeom>
              <a:avLst/>
              <a:gdLst>
                <a:gd name="connsiteX0" fmla="*/ 0 w 3263900"/>
                <a:gd name="connsiteY0" fmla="*/ 0 h 1459518"/>
                <a:gd name="connsiteX1" fmla="*/ 812800 w 3263900"/>
                <a:gd name="connsiteY1" fmla="*/ 1409700 h 1459518"/>
                <a:gd name="connsiteX2" fmla="*/ 3263900 w 3263900"/>
                <a:gd name="connsiteY2" fmla="*/ 1079500 h 1459518"/>
              </a:gdLst>
              <a:ahLst/>
              <a:cxnLst>
                <a:cxn ang="0">
                  <a:pos x="connsiteX0" y="connsiteY0"/>
                </a:cxn>
                <a:cxn ang="0">
                  <a:pos x="connsiteX1" y="connsiteY1"/>
                </a:cxn>
                <a:cxn ang="0">
                  <a:pos x="connsiteX2" y="connsiteY2"/>
                </a:cxn>
              </a:cxnLst>
              <a:rect l="l" t="t" r="r" b="b"/>
              <a:pathLst>
                <a:path w="3263900" h="1459518">
                  <a:moveTo>
                    <a:pt x="0" y="0"/>
                  </a:moveTo>
                  <a:cubicBezTo>
                    <a:pt x="134408" y="614891"/>
                    <a:pt x="268817" y="1229783"/>
                    <a:pt x="812800" y="1409700"/>
                  </a:cubicBezTo>
                  <a:cubicBezTo>
                    <a:pt x="1356783" y="1589617"/>
                    <a:pt x="2827867" y="1236133"/>
                    <a:pt x="3263900" y="10795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Flowchart: Connector 20"/>
            <p:cNvSpPr/>
            <p:nvPr/>
          </p:nvSpPr>
          <p:spPr>
            <a:xfrm>
              <a:off x="2327275" y="4583760"/>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5" name="Straight Arrow Connector 24"/>
            <p:cNvCxnSpPr/>
            <p:nvPr/>
          </p:nvCxnSpPr>
          <p:spPr>
            <a:xfrm flipH="1" flipV="1">
              <a:off x="1192815" y="3444875"/>
              <a:ext cx="244475" cy="664841"/>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Flowchart: Connector 25"/>
            <p:cNvSpPr/>
            <p:nvPr/>
          </p:nvSpPr>
          <p:spPr>
            <a:xfrm>
              <a:off x="1272191" y="37137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3001248" y="452564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2" name="Straight Arrow Connector 31"/>
            <p:cNvCxnSpPr/>
            <p:nvPr/>
          </p:nvCxnSpPr>
          <p:spPr>
            <a:xfrm flipV="1">
              <a:off x="2857965" y="4524870"/>
              <a:ext cx="363703" cy="93597"/>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059207" y="2817388"/>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1052857" y="4837700"/>
              <a:ext cx="3600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p:cNvSpPr/>
                <p:nvPr/>
              </p:nvSpPr>
              <p:spPr>
                <a:xfrm>
                  <a:off x="1052857" y="2756693"/>
                  <a:ext cx="6812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𝑎</m:t>
                        </m:r>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40" name="Rectangle 39"/>
                <p:cNvSpPr>
                  <a:spLocks noRot="1" noChangeAspect="1" noMove="1" noResize="1" noEditPoints="1" noAdjustHandles="1" noChangeArrowheads="1" noChangeShapeType="1" noTextEdit="1"/>
                </p:cNvSpPr>
                <p:nvPr/>
              </p:nvSpPr>
              <p:spPr>
                <a:xfrm>
                  <a:off x="1052857" y="2756693"/>
                  <a:ext cx="681277" cy="338554"/>
                </a:xfrm>
                <a:prstGeom prst="rect">
                  <a:avLst/>
                </a:prstGeom>
                <a:blipFill rotWithShape="0">
                  <a:blip r:embed="rId8"/>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4409831" y="4485331"/>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𝑎</m:t>
                        </m:r>
                      </m:oMath>
                    </m:oMathPara>
                  </a14:m>
                  <a:endParaRPr lang="pt-BR" dirty="0"/>
                </a:p>
              </p:txBody>
            </p:sp>
          </mc:Choice>
          <mc:Fallback xmlns="">
            <p:sp>
              <p:nvSpPr>
                <p:cNvPr id="41" name="Rectangle 40"/>
                <p:cNvSpPr>
                  <a:spLocks noRot="1" noChangeAspect="1" noMove="1" noResize="1" noEditPoints="1" noAdjustHandles="1" noChangeArrowheads="1" noChangeShapeType="1" noTextEdit="1"/>
                </p:cNvSpPr>
                <p:nvPr/>
              </p:nvSpPr>
              <p:spPr>
                <a:xfrm>
                  <a:off x="4409831" y="4485331"/>
                  <a:ext cx="371448" cy="369332"/>
                </a:xfrm>
                <a:prstGeom prst="rect">
                  <a:avLst/>
                </a:prstGeom>
                <a:blipFill rotWithShape="0">
                  <a:blip r:embed="rId9"/>
                  <a:stretch>
                    <a:fillRect/>
                  </a:stretch>
                </a:blipFill>
              </p:spPr>
              <p:txBody>
                <a:bodyPr/>
                <a:lstStyle/>
                <a:p>
                  <a:r>
                    <a:rPr lang="pt-BR">
                      <a:noFill/>
                    </a:rPr>
                    <a:t> </a:t>
                  </a:r>
                </a:p>
              </p:txBody>
            </p:sp>
          </mc:Fallback>
        </mc:AlternateContent>
        <p:cxnSp>
          <p:nvCxnSpPr>
            <p:cNvPr id="43" name="Straight Connector 42"/>
            <p:cNvCxnSpPr/>
            <p:nvPr/>
          </p:nvCxnSpPr>
          <p:spPr>
            <a:xfrm>
              <a:off x="2370142" y="4634518"/>
              <a:ext cx="0" cy="198870"/>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005083" y="4776276"/>
              <a:ext cx="815834" cy="461665"/>
            </a:xfrm>
            <a:prstGeom prst="rect">
              <a:avLst/>
            </a:prstGeom>
          </p:spPr>
          <p:txBody>
            <a:bodyPr wrap="square">
              <a:spAutoFit/>
            </a:bodyPr>
            <a:lstStyle/>
            <a:p>
              <a:pPr algn="ctr"/>
              <a:r>
                <a:rPr lang="en-US" sz="1200" dirty="0" err="1"/>
                <a:t>p</a:t>
              </a:r>
              <a:r>
                <a:rPr lang="en-US" sz="1200" dirty="0" err="1" smtClean="0"/>
                <a:t>onto</a:t>
              </a:r>
              <a:r>
                <a:rPr lang="en-US" sz="1200" dirty="0" smtClean="0"/>
                <a:t> de </a:t>
              </a:r>
              <a:r>
                <a:rPr lang="en-US" sz="1200" dirty="0" err="1" smtClean="0"/>
                <a:t>mínimo</a:t>
              </a:r>
              <a:endParaRPr lang="en-US" sz="1200" dirty="0"/>
            </a:p>
          </p:txBody>
        </p:sp>
      </p:grpSp>
    </p:spTree>
    <p:extLst>
      <p:ext uri="{BB962C8B-B14F-4D97-AF65-F5344CB8AC3E}">
        <p14:creationId xmlns:p14="http://schemas.microsoft.com/office/powerpoint/2010/main" val="113021456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6426200" y="644806"/>
            <a:ext cx="3598567" cy="4518636"/>
            <a:chOff x="6426200" y="644806"/>
            <a:chExt cx="3598567" cy="4518636"/>
          </a:xfrm>
        </p:grpSpPr>
        <p:sp>
          <p:nvSpPr>
            <p:cNvPr id="13" name="Oval 12"/>
            <p:cNvSpPr/>
            <p:nvPr/>
          </p:nvSpPr>
          <p:spPr>
            <a:xfrm rot="10800000">
              <a:off x="6845300" y="800893"/>
              <a:ext cx="2661347" cy="39116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rot="10800000">
              <a:off x="6769100" y="644806"/>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𝑎</m:t>
                        </m:r>
                        <m:r>
                          <a:rPr lang="pt-BR" i="1">
                            <a:latin typeface="Cambria Math" panose="02040503050406030204" pitchFamily="18" charset="0"/>
                            <a:ea typeface="Cambria Math" panose="02040503050406030204" pitchFamily="18" charset="0"/>
                          </a:rPr>
                          <m:t>)</m:t>
                        </m:r>
                      </m:oMath>
                    </m:oMathPara>
                  </a14:m>
                  <a:endParaRPr lang="nl-BE" dirty="0"/>
                </a:p>
              </p:txBody>
            </p:sp>
          </mc:Choice>
          <mc:Fallback>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rotWithShape="0">
                  <a:blip r:embed="rId3"/>
                  <a:stretch>
                    <a:fillRect b="-13333"/>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1" name="Rectangle 20"/>
                <p:cNvSpPr/>
                <p:nvPr/>
              </p:nvSpPr>
              <p:spPr>
                <a:xfrm>
                  <a:off x="9514224" y="4517111"/>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p:sp>
              <p:nvSpPr>
                <p:cNvPr id="21" name="Rectangle 20"/>
                <p:cNvSpPr>
                  <a:spLocks noRot="1" noChangeAspect="1" noMove="1" noResize="1" noEditPoints="1" noAdjustHandles="1" noChangeArrowheads="1" noChangeShapeType="1" noTextEdit="1"/>
                </p:cNvSpPr>
                <p:nvPr/>
              </p:nvSpPr>
              <p:spPr>
                <a:xfrm>
                  <a:off x="9514224" y="4517111"/>
                  <a:ext cx="371448" cy="369332"/>
                </a:xfrm>
                <a:prstGeom prst="rect">
                  <a:avLst/>
                </a:prstGeom>
                <a:blipFill rotWithShape="0">
                  <a:blip r:embed="rId4"/>
                  <a:stretch>
                    <a:fillRect/>
                  </a:stretch>
                </a:blipFill>
              </p:spPr>
              <p:txBody>
                <a:bodyPr/>
                <a:lstStyle/>
                <a:p>
                  <a:r>
                    <a:rPr lang="pt-BR">
                      <a:noFill/>
                    </a:rPr>
                    <a:t> </a:t>
                  </a:r>
                </a:p>
              </p:txBody>
            </p:sp>
          </mc:Fallback>
        </mc:AlternateContent>
        <p:cxnSp>
          <p:nvCxnSpPr>
            <p:cNvPr id="27" name="Straight Connector 26"/>
            <p:cNvCxnSpPr/>
            <p:nvPr/>
          </p:nvCxnSpPr>
          <p:spPr>
            <a:xfrm flipH="1">
              <a:off x="9185967" y="3006547"/>
              <a:ext cx="408930" cy="1082217"/>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p:cNvSpPr txBox="1"/>
                <p:nvPr/>
              </p:nvSpPr>
              <p:spPr>
                <a:xfrm>
                  <a:off x="7386944" y="4701777"/>
                  <a:ext cx="1571011" cy="461665"/>
                </a:xfrm>
                <a:prstGeom prst="rect">
                  <a:avLst/>
                </a:prstGeom>
                <a:noFill/>
              </p:spPr>
              <p:txBody>
                <a:bodyPr wrap="square" rtlCol="0">
                  <a:spAutoFit/>
                </a:bodyPr>
                <a:lstStyle/>
                <a:p>
                  <a:pPr algn="ctr"/>
                  <a:r>
                    <a:rPr lang="en-US" sz="1200" dirty="0" smtClean="0"/>
                    <a:t>Ponto de </a:t>
                  </a:r>
                  <a:r>
                    <a:rPr lang="en-US" sz="1200" dirty="0" err="1" smtClean="0"/>
                    <a:t>mínimo</a:t>
                  </a:r>
                  <a:endParaRPr lang="en-US" sz="1200" dirty="0"/>
                </a:p>
                <a:p>
                  <a:pPr algn="ctr"/>
                  <a14:m>
                    <m:oMathPara xmlns:m="http://schemas.openxmlformats.org/officeDocument/2006/math">
                      <m:oMathParaPr>
                        <m:jc m:val="centerGroup"/>
                      </m:oMathParaPr>
                      <m:oMath xmlns:m="http://schemas.openxmlformats.org/officeDocument/2006/math">
                        <m:sSub>
                          <m:sSubPr>
                            <m:ctrlPr>
                              <a:rPr lang="nl-BE" sz="120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0" smtClean="0">
                                <a:latin typeface="Cambria Math" panose="02040503050406030204" pitchFamily="18" charset="0"/>
                              </a:rPr>
                              <m:t>ó</m:t>
                            </m:r>
                            <m:r>
                              <m:rPr>
                                <m:sty m:val="p"/>
                              </m:rPr>
                              <a:rPr lang="en-US" sz="1200" b="0" i="0" smtClean="0">
                                <a:latin typeface="Cambria Math" panose="02040503050406030204" pitchFamily="18" charset="0"/>
                              </a:rPr>
                              <m:t>timo</m:t>
                            </m:r>
                          </m:sub>
                        </m:sSub>
                      </m:oMath>
                    </m:oMathPara>
                  </a14:m>
                  <a:endParaRPr lang="nl-BE" sz="1200" dirty="0"/>
                </a:p>
              </p:txBody>
            </p:sp>
          </mc:Choice>
          <mc:Fallback>
            <p:sp>
              <p:nvSpPr>
                <p:cNvPr id="23" name="TextBox 22"/>
                <p:cNvSpPr txBox="1">
                  <a:spLocks noRot="1" noChangeAspect="1" noMove="1" noResize="1" noEditPoints="1" noAdjustHandles="1" noChangeArrowheads="1" noChangeShapeType="1" noTextEdit="1"/>
                </p:cNvSpPr>
                <p:nvPr/>
              </p:nvSpPr>
              <p:spPr>
                <a:xfrm>
                  <a:off x="7386944" y="4701777"/>
                  <a:ext cx="1571011" cy="461665"/>
                </a:xfrm>
                <a:prstGeom prst="rect">
                  <a:avLst/>
                </a:prstGeom>
                <a:blipFill rotWithShape="0">
                  <a:blip r:embed="rId5"/>
                  <a:stretch>
                    <a:fillRect/>
                  </a:stretch>
                </a:blipFill>
              </p:spPr>
              <p:txBody>
                <a:bodyPr/>
                <a:lstStyle/>
                <a:p>
                  <a:r>
                    <a:rPr lang="pt-BR">
                      <a:noFill/>
                    </a:rPr>
                    <a:t> </a:t>
                  </a:r>
                </a:p>
              </p:txBody>
            </p:sp>
          </mc:Fallback>
        </mc:AlternateContent>
        <p:sp>
          <p:nvSpPr>
            <p:cNvPr id="28" name="Rectangle 27"/>
            <p:cNvSpPr/>
            <p:nvPr/>
          </p:nvSpPr>
          <p:spPr>
            <a:xfrm>
              <a:off x="8538555" y="2929882"/>
              <a:ext cx="838800" cy="430887"/>
            </a:xfrm>
            <a:prstGeom prst="rect">
              <a:avLst/>
            </a:prstGeom>
          </p:spPr>
          <p:txBody>
            <a:bodyPr wrap="square">
              <a:spAutoFit/>
            </a:bodyPr>
            <a:lstStyle/>
            <a:p>
              <a:pPr algn="ctr"/>
              <a:r>
                <a:rPr lang="en-US" sz="1100" dirty="0"/>
                <a:t>valor </a:t>
              </a:r>
              <a:r>
                <a:rPr lang="en-US" sz="1100" dirty="0" err="1" smtClean="0"/>
                <a:t>inicial</a:t>
              </a:r>
              <a:r>
                <a:rPr lang="en-US" sz="1100" dirty="0" smtClean="0"/>
                <a:t> do peso</a:t>
              </a:r>
              <a:endParaRPr lang="en-US" sz="1100" dirty="0"/>
            </a:p>
          </p:txBody>
        </p:sp>
        <p:sp>
          <p:nvSpPr>
            <p:cNvPr id="2" name="Freeform 1"/>
            <p:cNvSpPr/>
            <p:nvPr/>
          </p:nvSpPr>
          <p:spPr>
            <a:xfrm>
              <a:off x="8959850" y="3378200"/>
              <a:ext cx="419100" cy="133350"/>
            </a:xfrm>
            <a:custGeom>
              <a:avLst/>
              <a:gdLst>
                <a:gd name="connsiteX0" fmla="*/ 0 w 419100"/>
                <a:gd name="connsiteY0" fmla="*/ 0 h 133350"/>
                <a:gd name="connsiteX1" fmla="*/ 57150 w 419100"/>
                <a:gd name="connsiteY1" fmla="*/ 50800 h 133350"/>
                <a:gd name="connsiteX2" fmla="*/ 260350 w 419100"/>
                <a:gd name="connsiteY2" fmla="*/ 50800 h 133350"/>
                <a:gd name="connsiteX3" fmla="*/ 419100 w 4191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419100" h="133350">
                  <a:moveTo>
                    <a:pt x="0" y="0"/>
                  </a:moveTo>
                  <a:cubicBezTo>
                    <a:pt x="6879" y="21166"/>
                    <a:pt x="13758" y="42333"/>
                    <a:pt x="57150" y="50800"/>
                  </a:cubicBezTo>
                  <a:cubicBezTo>
                    <a:pt x="100542" y="59267"/>
                    <a:pt x="200025" y="37042"/>
                    <a:pt x="260350" y="50800"/>
                  </a:cubicBezTo>
                  <a:cubicBezTo>
                    <a:pt x="320675" y="64558"/>
                    <a:pt x="419100" y="133350"/>
                    <a:pt x="419100" y="133350"/>
                  </a:cubicBez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41"/>
            <p:cNvSpPr/>
            <p:nvPr/>
          </p:nvSpPr>
          <p:spPr>
            <a:xfrm>
              <a:off x="9185967" y="3736504"/>
              <a:ext cx="838800" cy="261610"/>
            </a:xfrm>
            <a:prstGeom prst="rect">
              <a:avLst/>
            </a:prstGeom>
          </p:spPr>
          <p:txBody>
            <a:bodyPr wrap="square">
              <a:spAutoFit/>
            </a:bodyPr>
            <a:lstStyle/>
            <a:p>
              <a:pPr algn="ctr"/>
              <a:r>
                <a:rPr lang="en-US" sz="1100" dirty="0" err="1" smtClean="0"/>
                <a:t>Tangente</a:t>
              </a:r>
              <a:endParaRPr lang="en-US" sz="1100" dirty="0"/>
            </a:p>
          </p:txBody>
        </p:sp>
        <p:sp>
          <p:nvSpPr>
            <p:cNvPr id="16" name="Flowchart: Connector 15"/>
            <p:cNvSpPr/>
            <p:nvPr/>
          </p:nvSpPr>
          <p:spPr>
            <a:xfrm>
              <a:off x="9366853" y="346756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8" name="Straight Connector 7"/>
            <p:cNvCxnSpPr>
              <a:endCxn id="42" idx="0"/>
            </p:cNvCxnSpPr>
            <p:nvPr/>
          </p:nvCxnSpPr>
          <p:spPr>
            <a:xfrm>
              <a:off x="9490708" y="3374272"/>
              <a:ext cx="114659" cy="362232"/>
            </a:xfrm>
            <a:prstGeom prst="line">
              <a:avLst/>
            </a:prstGeom>
            <a:noFill/>
            <a:ln w="6350"/>
          </p:spPr>
          <p:style>
            <a:lnRef idx="2">
              <a:schemeClr val="accent1">
                <a:shade val="50000"/>
              </a:schemeClr>
            </a:lnRef>
            <a:fillRef idx="1">
              <a:schemeClr val="accent1"/>
            </a:fillRef>
            <a:effectRef idx="0">
              <a:schemeClr val="accent1"/>
            </a:effectRef>
            <a:fontRef idx="minor">
              <a:schemeClr val="lt1"/>
            </a:fontRef>
          </p:style>
        </p:cxnSp>
        <p:cxnSp>
          <p:nvCxnSpPr>
            <p:cNvPr id="39" name="Curved Connector 38"/>
            <p:cNvCxnSpPr>
              <a:stCxn id="16" idx="2"/>
              <a:endCxn id="59" idx="1"/>
            </p:cNvCxnSpPr>
            <p:nvPr/>
          </p:nvCxnSpPr>
          <p:spPr>
            <a:xfrm rot="10800000" flipV="1">
              <a:off x="9074697" y="3518321"/>
              <a:ext cx="292157" cy="58530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Flowchart: Connector 58"/>
            <p:cNvSpPr/>
            <p:nvPr/>
          </p:nvSpPr>
          <p:spPr>
            <a:xfrm>
              <a:off x="9062142" y="408876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Flowchart: Connector 60"/>
            <p:cNvSpPr/>
            <p:nvPr/>
          </p:nvSpPr>
          <p:spPr>
            <a:xfrm>
              <a:off x="8743054" y="443223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7" name="Curved Connector 46"/>
            <p:cNvCxnSpPr>
              <a:stCxn id="59" idx="1"/>
              <a:endCxn id="61" idx="0"/>
            </p:cNvCxnSpPr>
            <p:nvPr/>
          </p:nvCxnSpPr>
          <p:spPr>
            <a:xfrm rot="16200000" flipH="1" flipV="1">
              <a:off x="8766006" y="4123542"/>
              <a:ext cx="328602" cy="288779"/>
            </a:xfrm>
            <a:prstGeom prst="curvedConnector3">
              <a:avLst>
                <a:gd name="adj1" fmla="val -740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p:cNvCxnSpPr>
              <a:stCxn id="61" idx="0"/>
              <a:endCxn id="17" idx="7"/>
            </p:cNvCxnSpPr>
            <p:nvPr/>
          </p:nvCxnSpPr>
          <p:spPr>
            <a:xfrm rot="16200000" flipH="1" flipV="1">
              <a:off x="8360878" y="4259825"/>
              <a:ext cx="252631" cy="597446"/>
            </a:xfrm>
            <a:prstGeom prst="curvedConnector3">
              <a:avLst>
                <a:gd name="adj1" fmla="val -90488"/>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0365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936633" y="2134388"/>
            <a:ext cx="3836177" cy="3649708"/>
            <a:chOff x="936633" y="2134388"/>
            <a:chExt cx="3836177" cy="3649708"/>
          </a:xfrm>
        </p:grpSpPr>
        <p:grpSp>
          <p:nvGrpSpPr>
            <p:cNvPr id="56" name="Group 55"/>
            <p:cNvGrpSpPr/>
            <p:nvPr/>
          </p:nvGrpSpPr>
          <p:grpSpPr>
            <a:xfrm>
              <a:off x="1705732" y="2134388"/>
              <a:ext cx="3067078" cy="3649708"/>
              <a:chOff x="1705732" y="2134388"/>
              <a:chExt cx="3067078" cy="364970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3" name="Rectangle 52"/>
                  <p:cNvSpPr/>
                  <p:nvPr/>
                </p:nvSpPr>
                <p:spPr>
                  <a:xfrm>
                    <a:off x="2661486" y="5414764"/>
                    <a:ext cx="726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661486" y="5414764"/>
                    <a:ext cx="726417" cy="369332"/>
                  </a:xfrm>
                  <a:prstGeom prst="rect">
                    <a:avLst/>
                  </a:prstGeom>
                  <a:blipFill rotWithShape="0">
                    <a:blip r:embed="rId5"/>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921535" y="2134388"/>
            <a:ext cx="3675609" cy="3546185"/>
            <a:chOff x="5921535" y="2134388"/>
            <a:chExt cx="3675609" cy="3546185"/>
          </a:xfrm>
        </p:grpSpPr>
        <p:grpSp>
          <p:nvGrpSpPr>
            <p:cNvPr id="55" name="Group 54"/>
            <p:cNvGrpSpPr/>
            <p:nvPr/>
          </p:nvGrpSpPr>
          <p:grpSpPr>
            <a:xfrm>
              <a:off x="6542714" y="2134388"/>
              <a:ext cx="3054430" cy="3546185"/>
              <a:chOff x="6542714" y="2134388"/>
              <a:chExt cx="3054430"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616638" y="5307522"/>
                    <a:ext cx="731739"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616638" y="5307522"/>
                    <a:ext cx="731739"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97736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p:cNvGrpSpPr/>
          <p:nvPr/>
        </p:nvGrpSpPr>
        <p:grpSpPr>
          <a:xfrm>
            <a:off x="703328" y="1720211"/>
            <a:ext cx="4337255" cy="3027979"/>
            <a:chOff x="703328" y="1720211"/>
            <a:chExt cx="4337255" cy="3027979"/>
          </a:xfrm>
        </p:grpSpPr>
        <mc:AlternateContent xmlns:mc="http://schemas.openxmlformats.org/markup-compatibility/2006" xmlns:a14="http://schemas.microsoft.com/office/drawing/2010/main">
          <mc:Choice Requires="a14">
            <p:sp>
              <p:nvSpPr>
                <p:cNvPr id="51" name="TextBox 50"/>
                <p:cNvSpPr txBox="1"/>
                <p:nvPr/>
              </p:nvSpPr>
              <p:spPr>
                <a:xfrm>
                  <a:off x="703329" y="1720211"/>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51" name="TextBox 50"/>
                <p:cNvSpPr txBox="1">
                  <a:spLocks noRot="1" noChangeAspect="1" noMove="1" noResize="1" noEditPoints="1" noAdjustHandles="1" noChangeArrowheads="1" noChangeShapeType="1" noTextEdit="1"/>
                </p:cNvSpPr>
                <p:nvPr/>
              </p:nvSpPr>
              <p:spPr>
                <a:xfrm>
                  <a:off x="703329" y="1720211"/>
                  <a:ext cx="426028" cy="400110"/>
                </a:xfrm>
                <a:prstGeom prst="rect">
                  <a:avLst/>
                </a:prstGeom>
                <a:blipFill rotWithShape="0">
                  <a:blip r:embed="rId2"/>
                  <a:stretch>
                    <a:fillRect/>
                  </a:stretch>
                </a:blipFill>
              </p:spPr>
              <p:txBody>
                <a:bodyPr/>
                <a:lstStyle/>
                <a:p>
                  <a:r>
                    <a:rPr lang="pt-BR">
                      <a:noFill/>
                    </a:rPr>
                    <a:t> </a:t>
                  </a:r>
                </a:p>
              </p:txBody>
            </p:sp>
          </mc:Fallback>
        </mc:AlternateContent>
        <p:grpSp>
          <p:nvGrpSpPr>
            <p:cNvPr id="148" name="Group 147"/>
            <p:cNvGrpSpPr/>
            <p:nvPr/>
          </p:nvGrpSpPr>
          <p:grpSpPr>
            <a:xfrm>
              <a:off x="703328" y="1796190"/>
              <a:ext cx="4337255" cy="2952000"/>
              <a:chOff x="703328" y="1796190"/>
              <a:chExt cx="4337255" cy="2952000"/>
            </a:xfrm>
          </p:grpSpPr>
          <p:sp>
            <p:nvSpPr>
              <p:cNvPr id="5" name="Oval 4"/>
              <p:cNvSpPr>
                <a:spLocks/>
              </p:cNvSpPr>
              <p:nvPr/>
            </p:nvSpPr>
            <p:spPr>
              <a:xfrm rot="5400000">
                <a:off x="1914555" y="1533349"/>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Oval 5"/>
              <p:cNvSpPr/>
              <p:nvPr/>
            </p:nvSpPr>
            <p:spPr>
              <a:xfrm rot="5400000">
                <a:off x="2275849" y="1893349"/>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rot="5400000">
                <a:off x="2635849" y="2253349"/>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rot="5400000">
                <a:off x="2455849" y="2073349"/>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rot="5400000">
                <a:off x="2095849" y="1713349"/>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a:spLocks/>
              </p:cNvSpPr>
              <p:nvPr/>
            </p:nvSpPr>
            <p:spPr>
              <a:xfrm rot="5400000">
                <a:off x="1735849" y="1353349"/>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Straight Connector 10"/>
              <p:cNvCxnSpPr/>
              <p:nvPr/>
            </p:nvCxnSpPr>
            <p:spPr>
              <a:xfrm flipH="1" flipV="1">
                <a:off x="882035" y="2613351"/>
                <a:ext cx="126728" cy="107999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Multiply 13"/>
              <p:cNvSpPr>
                <a:spLocks noChangeAspect="1"/>
              </p:cNvSpPr>
              <p:nvPr/>
            </p:nvSpPr>
            <p:spPr>
              <a:xfrm rot="5400000">
                <a:off x="2765706" y="3264787"/>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rot="5400000">
                <a:off x="2864103" y="2606190"/>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0800000">
                <a:off x="703328" y="1796190"/>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461455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4614555" y="4322889"/>
                    <a:ext cx="426028" cy="400110"/>
                  </a:xfrm>
                  <a:prstGeom prst="rect">
                    <a:avLst/>
                  </a:prstGeom>
                  <a:blipFill rotWithShape="0">
                    <a:blip r:embed="rId3"/>
                    <a:stretch>
                      <a:fillRect/>
                    </a:stretch>
                  </a:blipFill>
                </p:spPr>
                <p:txBody>
                  <a:bodyPr/>
                  <a:lstStyle/>
                  <a:p>
                    <a:r>
                      <a:rPr lang="pt-BR">
                        <a:noFill/>
                      </a:rPr>
                      <a:t> </a:t>
                    </a:r>
                  </a:p>
                </p:txBody>
              </p:sp>
            </mc:Fallback>
          </mc:AlternateContent>
          <p:cxnSp>
            <p:nvCxnSpPr>
              <p:cNvPr id="58" name="Straight Connector 57"/>
              <p:cNvCxnSpPr/>
              <p:nvPr/>
            </p:nvCxnSpPr>
            <p:spPr>
              <a:xfrm flipH="1">
                <a:off x="1008763" y="2894795"/>
                <a:ext cx="246068" cy="798554"/>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1252243" y="2894796"/>
                <a:ext cx="119416" cy="7002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371659" y="3094820"/>
                <a:ext cx="223667" cy="5002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595327" y="3094820"/>
                <a:ext cx="116827" cy="39147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712155" y="3199595"/>
                <a:ext cx="178705" cy="286703"/>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 idx="5"/>
              </p:cNvCxnSpPr>
              <p:nvPr/>
            </p:nvCxnSpPr>
            <p:spPr>
              <a:xfrm flipH="1" flipV="1">
                <a:off x="1890860" y="3199596"/>
                <a:ext cx="161314" cy="2610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Oval 76"/>
              <p:cNvSpPr>
                <a:spLocks noChangeAspect="1"/>
              </p:cNvSpPr>
              <p:nvPr/>
            </p:nvSpPr>
            <p:spPr>
              <a:xfrm rot="5400000">
                <a:off x="2733403" y="2491912"/>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8" name="Straight Connector 77"/>
              <p:cNvCxnSpPr>
                <a:endCxn id="7" idx="5"/>
              </p:cNvCxnSpPr>
              <p:nvPr/>
            </p:nvCxnSpPr>
            <p:spPr>
              <a:xfrm flipH="1">
                <a:off x="2052174" y="3294072"/>
                <a:ext cx="178706" cy="1665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Oval 80"/>
              <p:cNvSpPr>
                <a:spLocks noChangeAspect="1"/>
              </p:cNvSpPr>
              <p:nvPr/>
            </p:nvSpPr>
            <p:spPr>
              <a:xfrm rot="5400000">
                <a:off x="2811989" y="2702869"/>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2" name="Straight Connector 81"/>
              <p:cNvCxnSpPr/>
              <p:nvPr/>
            </p:nvCxnSpPr>
            <p:spPr>
              <a:xfrm flipH="1" flipV="1">
                <a:off x="2226329" y="3290561"/>
                <a:ext cx="325194" cy="100501"/>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2551523" y="3322418"/>
                <a:ext cx="251184" cy="7509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49" name="Group 148"/>
          <p:cNvGrpSpPr/>
          <p:nvPr/>
        </p:nvGrpSpPr>
        <p:grpSpPr>
          <a:xfrm>
            <a:off x="6546300" y="1715075"/>
            <a:ext cx="4305533" cy="3007924"/>
            <a:chOff x="6546300" y="1715075"/>
            <a:chExt cx="4305533" cy="3007924"/>
          </a:xfrm>
        </p:grpSpPr>
        <p:sp>
          <p:nvSpPr>
            <p:cNvPr id="99" name="Oval 98"/>
            <p:cNvSpPr>
              <a:spLocks/>
            </p:cNvSpPr>
            <p:nvPr/>
          </p:nvSpPr>
          <p:spPr>
            <a:xfrm rot="5400000">
              <a:off x="7757527" y="1508158"/>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Oval 99"/>
            <p:cNvSpPr/>
            <p:nvPr/>
          </p:nvSpPr>
          <p:spPr>
            <a:xfrm rot="5400000">
              <a:off x="8118821" y="1868158"/>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rot="5400000">
              <a:off x="8478821" y="2228158"/>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rot="5400000">
              <a:off x="8298821" y="2048158"/>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Oval 102"/>
            <p:cNvSpPr/>
            <p:nvPr/>
          </p:nvSpPr>
          <p:spPr>
            <a:xfrm rot="5400000">
              <a:off x="7938821" y="1688158"/>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a:spLocks/>
            </p:cNvSpPr>
            <p:nvPr/>
          </p:nvSpPr>
          <p:spPr>
            <a:xfrm rot="5400000">
              <a:off x="7578821" y="1328158"/>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5" name="Straight Connector 104"/>
            <p:cNvCxnSpPr/>
            <p:nvPr/>
          </p:nvCxnSpPr>
          <p:spPr>
            <a:xfrm flipH="1" flipV="1">
              <a:off x="6725007" y="2588160"/>
              <a:ext cx="126728" cy="1079998"/>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Multiply 105"/>
            <p:cNvSpPr>
              <a:spLocks noChangeAspect="1"/>
            </p:cNvSpPr>
            <p:nvPr/>
          </p:nvSpPr>
          <p:spPr>
            <a:xfrm rot="5400000">
              <a:off x="8610393" y="3244561"/>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7" name="Straight Arrow Connector 106"/>
            <p:cNvCxnSpPr/>
            <p:nvPr/>
          </p:nvCxnSpPr>
          <p:spPr>
            <a:xfrm rot="5400000">
              <a:off x="8707075" y="2580999"/>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rot="10800000">
              <a:off x="6546300" y="1770999"/>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6575357" y="1715075"/>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6575357" y="1715075"/>
                  <a:ext cx="426028"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1042580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10425805" y="4322889"/>
                  <a:ext cx="426028" cy="400110"/>
                </a:xfrm>
                <a:prstGeom prst="rect">
                  <a:avLst/>
                </a:prstGeom>
                <a:blipFill rotWithShape="0">
                  <a:blip r:embed="rId5"/>
                  <a:stretch>
                    <a:fillRect/>
                  </a:stretch>
                </a:blipFill>
              </p:spPr>
              <p:txBody>
                <a:bodyPr/>
                <a:lstStyle/>
                <a:p>
                  <a:r>
                    <a:rPr lang="pt-BR">
                      <a:noFill/>
                    </a:rPr>
                    <a:t> </a:t>
                  </a:r>
                </a:p>
              </p:txBody>
            </p:sp>
          </mc:Fallback>
        </mc:AlternateContent>
        <p:sp>
          <p:nvSpPr>
            <p:cNvPr id="117" name="Oval 116"/>
            <p:cNvSpPr>
              <a:spLocks noChangeAspect="1"/>
            </p:cNvSpPr>
            <p:nvPr/>
          </p:nvSpPr>
          <p:spPr>
            <a:xfrm rot="5400000">
              <a:off x="8576375" y="2466721"/>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a:spLocks noChangeAspect="1"/>
            </p:cNvSpPr>
            <p:nvPr/>
          </p:nvSpPr>
          <p:spPr>
            <a:xfrm rot="5400000">
              <a:off x="8654961" y="2677678"/>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4" name="Straight Connector 123"/>
            <p:cNvCxnSpPr/>
            <p:nvPr/>
          </p:nvCxnSpPr>
          <p:spPr>
            <a:xfrm flipH="1">
              <a:off x="6858633" y="3322418"/>
              <a:ext cx="262864" cy="34574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flipV="1">
              <a:off x="7121498" y="3322418"/>
              <a:ext cx="401988" cy="13821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7" idx="4"/>
            </p:cNvCxnSpPr>
            <p:nvPr/>
          </p:nvCxnSpPr>
          <p:spPr>
            <a:xfrm flipH="1">
              <a:off x="7525721" y="3304921"/>
              <a:ext cx="309569" cy="152442"/>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7" idx="5"/>
              <a:endCxn id="117" idx="4"/>
            </p:cNvCxnSpPr>
            <p:nvPr/>
          </p:nvCxnSpPr>
          <p:spPr>
            <a:xfrm flipH="1" flipV="1">
              <a:off x="7835290" y="3304921"/>
              <a:ext cx="245503" cy="6867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endCxn id="117" idx="5"/>
            </p:cNvCxnSpPr>
            <p:nvPr/>
          </p:nvCxnSpPr>
          <p:spPr>
            <a:xfrm flipH="1">
              <a:off x="8080793" y="3300431"/>
              <a:ext cx="308855" cy="7316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flipV="1">
              <a:off x="8387173" y="3301525"/>
              <a:ext cx="247978" cy="6633"/>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272936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a:off x="4688114" y="4847771"/>
            <a:ext cx="1368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688114" y="3586843"/>
            <a:ext cx="1514993" cy="126093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688114" y="3568700"/>
            <a:ext cx="722993" cy="127907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411107" y="3577771"/>
            <a:ext cx="792000"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634114" y="479377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TextBox 30"/>
          <p:cNvSpPr txBox="1"/>
          <p:nvPr/>
        </p:nvSpPr>
        <p:spPr>
          <a:xfrm>
            <a:off x="4111398" y="3824968"/>
            <a:ext cx="938212" cy="461665"/>
          </a:xfrm>
          <a:prstGeom prst="rect">
            <a:avLst/>
          </a:prstGeom>
          <a:noFill/>
        </p:spPr>
        <p:txBody>
          <a:bodyPr wrap="square" rtlCol="0">
            <a:spAutoFit/>
          </a:bodyPr>
          <a:lstStyle/>
          <a:p>
            <a:pPr algn="ctr"/>
            <a:r>
              <a:rPr lang="pt-BR" sz="1200" dirty="0" smtClean="0"/>
              <a:t>Passo</a:t>
            </a:r>
          </a:p>
          <a:p>
            <a:pPr algn="ctr"/>
            <a:r>
              <a:rPr lang="pt-BR" sz="1200" dirty="0" smtClean="0"/>
              <a:t>momentum</a:t>
            </a:r>
            <a:endParaRPr lang="pt-BR" sz="1200" dirty="0"/>
          </a:p>
        </p:txBody>
      </p:sp>
      <p:sp>
        <p:nvSpPr>
          <p:cNvPr id="32" name="TextBox 31"/>
          <p:cNvSpPr txBox="1"/>
          <p:nvPr/>
        </p:nvSpPr>
        <p:spPr>
          <a:xfrm>
            <a:off x="4868895" y="4847770"/>
            <a:ext cx="938212" cy="461665"/>
          </a:xfrm>
          <a:prstGeom prst="rect">
            <a:avLst/>
          </a:prstGeom>
          <a:noFill/>
        </p:spPr>
        <p:txBody>
          <a:bodyPr wrap="square" rtlCol="0">
            <a:spAutoFit/>
          </a:bodyPr>
          <a:lstStyle/>
          <a:p>
            <a:pPr algn="ctr"/>
            <a:r>
              <a:rPr lang="pt-BR" sz="1200" dirty="0" smtClean="0"/>
              <a:t>Passo</a:t>
            </a:r>
          </a:p>
          <a:p>
            <a:pPr algn="ctr"/>
            <a:r>
              <a:rPr lang="pt-BR" sz="1200" dirty="0" smtClean="0"/>
              <a:t>gradiente</a:t>
            </a:r>
            <a:endParaRPr lang="pt-BR" sz="1200" dirty="0"/>
          </a:p>
        </p:txBody>
      </p:sp>
      <p:sp>
        <p:nvSpPr>
          <p:cNvPr id="33" name="TextBox 32"/>
          <p:cNvSpPr txBox="1"/>
          <p:nvPr/>
        </p:nvSpPr>
        <p:spPr>
          <a:xfrm>
            <a:off x="5462895" y="3974680"/>
            <a:ext cx="938212" cy="461665"/>
          </a:xfrm>
          <a:prstGeom prst="rect">
            <a:avLst/>
          </a:prstGeom>
          <a:noFill/>
        </p:spPr>
        <p:txBody>
          <a:bodyPr wrap="square" rtlCol="0">
            <a:spAutoFit/>
          </a:bodyPr>
          <a:lstStyle/>
          <a:p>
            <a:pPr algn="ctr"/>
            <a:r>
              <a:rPr lang="pt-BR" sz="1200" dirty="0" smtClean="0"/>
              <a:t>Passo corrente</a:t>
            </a:r>
            <a:endParaRPr lang="pt-BR" sz="1200" dirty="0"/>
          </a:p>
        </p:txBody>
      </p:sp>
      <p:pic>
        <p:nvPicPr>
          <p:cNvPr id="34" name="Picture 2" descr="The Ravine - Jam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147" y="1029161"/>
            <a:ext cx="4280274" cy="428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221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Minimizando a 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7"/>
                <a:ext cx="11184467" cy="4964113"/>
              </a:xfrm>
            </p:spPr>
            <p:txBody>
              <a:bodyPr>
                <a:normAutofit fontScale="77500" lnSpcReduction="20000"/>
              </a:bodyPr>
              <a:lstStyle/>
              <a:p>
                <a:r>
                  <a:rPr lang="pt-BR" b="1" dirty="0" smtClean="0"/>
                  <a:t>Então, como </a:t>
                </a:r>
                <a:r>
                  <a:rPr lang="pt-BR" b="1" dirty="0"/>
                  <a:t>sabemos se o ponto encontrado é um mínimo ou um máximo?</a:t>
                </a:r>
              </a:p>
              <a:p>
                <a:pPr marL="0" indent="0">
                  <a:buNone/>
                </a:pPr>
                <a:r>
                  <a:rPr lang="pt-BR" dirty="0"/>
                  <a:t>Se a inclinação é nula e a </a:t>
                </a:r>
                <a:r>
                  <a:rPr lang="pt-BR" b="1" i="1" dirty="0"/>
                  <a:t>derivada de segunda ordem </a:t>
                </a:r>
                <a:r>
                  <a:rPr lang="pt-BR" dirty="0"/>
                  <a:t>for positiva, então o ponto nós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a:latin typeface="Cambria Math" panose="02040503050406030204" pitchFamily="18" charset="0"/>
                        </a:rPr>
                        <m:t>.</m:t>
                      </m:r>
                    </m:oMath>
                  </m:oMathPara>
                </a14:m>
                <a:endParaRPr lang="pt-BR" dirty="0"/>
              </a:p>
              <a:p>
                <a:pPr marL="0" indent="0">
                  <a:buNone/>
                </a:pPr>
                <a:r>
                  <a:rPr lang="pt-BR" dirty="0"/>
                  <a:t>Se a matriz </a:t>
                </a:r>
                <a14:m>
                  <m:oMath xmlns:m="http://schemas.openxmlformats.org/officeDocument/2006/math">
                    <m:r>
                      <a:rPr lang="pt-BR" b="1" i="1">
                        <a:latin typeface="Cambria Math" panose="02040503050406030204" pitchFamily="18" charset="0"/>
                      </a:rPr>
                      <m:t>𝜱</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é </a:t>
                </a:r>
                <a:r>
                  <a:rPr lang="pt-BR" b="1" i="1" dirty="0"/>
                  <a:t>positiva semi-definida</a:t>
                </a:r>
                <a:r>
                  <a:rPr lang="pt-BR" dirty="0"/>
                  <a:t> e portanto o ponto encontrado acima é realmente o ponto de mínimo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corresponde ao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r>
                      <a:rPr lang="pt-BR" b="1" i="1">
                        <a:latin typeface="Cambria Math" panose="02040503050406030204" pitchFamily="18" charset="0"/>
                      </a:rPr>
                      <m:t>𝑨</m:t>
                    </m:r>
                  </m:oMath>
                </a14:m>
                <a:r>
                  <a:rPr lang="pt-BR" dirty="0"/>
                  <a:t> é </a:t>
                </a:r>
                <a:r>
                  <a:rPr lang="pt-BR" b="1" i="1" dirty="0"/>
                  <a:t>positiva semi-definida </a:t>
                </a:r>
                <a:r>
                  <a:rPr lang="pt-BR" dirty="0"/>
                  <a:t>se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m:t>
                        </m:r>
                      </m:sup>
                    </m:sSup>
                    <m:r>
                      <a:rPr lang="pt-BR" b="1" i="1">
                        <a:latin typeface="Cambria Math" panose="02040503050406030204" pitchFamily="18" charset="0"/>
                      </a:rPr>
                      <m:t>𝑨𝒙</m:t>
                    </m:r>
                    <m:r>
                      <a:rPr lang="pt-BR" i="1">
                        <a:latin typeface="Cambria Math" panose="02040503050406030204" pitchFamily="18" charset="0"/>
                        <a:ea typeface="Cambria Math" panose="02040503050406030204" pitchFamily="18" charset="0"/>
                      </a:rPr>
                      <m:t>≥0, ∀</m:t>
                    </m:r>
                    <m:r>
                      <a:rPr lang="pt-BR" b="1" i="1">
                        <a:latin typeface="Cambria Math" panose="02040503050406030204" pitchFamily="18" charset="0"/>
                        <a:ea typeface="Cambria Math" panose="02040503050406030204" pitchFamily="18" charset="0"/>
                      </a:rPr>
                      <m:t>𝒙</m:t>
                    </m:r>
                    <m:r>
                      <a:rPr lang="pt-BR" i="1">
                        <a:latin typeface="Cambria Math" panose="02040503050406030204" pitchFamily="18" charset="0"/>
                        <a:ea typeface="Cambria Math" panose="02040503050406030204" pitchFamily="18" charset="0"/>
                      </a:rPr>
                      <m:t>≠0</m:t>
                    </m:r>
                  </m:oMath>
                </a14:m>
                <a:r>
                  <a:rPr lang="pt-BR" dirty="0" smtClean="0"/>
                  <a:t>.</a:t>
                </a:r>
              </a:p>
              <a:p>
                <a:r>
                  <a:rPr lang="pt-BR" dirty="0" smtClean="0"/>
                  <a:t>Portanto, voltando à equação </a:t>
                </a:r>
                <a:r>
                  <a:rPr lang="pt-BR" dirty="0"/>
                  <a:t>da derivada primeira igual a 0, temos</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0" i="0"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b="0"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oMath>
                </a14:m>
                <a:r>
                  <a:rPr lang="pt-BR" dirty="0"/>
                  <a:t>.</a:t>
                </a:r>
              </a:p>
              <a:p>
                <a:r>
                  <a:rPr lang="pt-BR" dirty="0"/>
                  <a:t>Após aplicarmos o transposto a ambos os lados e isolando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smtClean="0"/>
                  <a:t>Essa </a:t>
                </a:r>
                <a:r>
                  <a:rPr lang="pt-BR" dirty="0"/>
                  <a:t>equação é conhecida como a </a:t>
                </a:r>
                <a:r>
                  <a:rPr lang="pt-BR" b="1" i="1" dirty="0"/>
                  <a:t>equação normal</a:t>
                </a:r>
                <a:r>
                  <a:rPr lang="pt-BR" dirty="0"/>
                  <a:t> e nos dá a </a:t>
                </a:r>
                <a:r>
                  <a:rPr lang="pt-BR" b="1" i="1" dirty="0"/>
                  <a:t>solução ótima </a:t>
                </a:r>
                <a:r>
                  <a:rPr lang="pt-BR" dirty="0"/>
                  <a:t>em relação a minimização </a:t>
                </a:r>
                <a:r>
                  <a:rPr lang="pt-BR" dirty="0" smtClean="0"/>
                  <a:t>do </a:t>
                </a:r>
                <a:r>
                  <a:rPr lang="pt-BR" b="1" i="1" dirty="0"/>
                  <a:t>erro quadrático médio </a:t>
                </a:r>
                <a:r>
                  <a:rPr lang="pt-BR" dirty="0"/>
                  <a:t>para esse sistema de equações</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7"/>
                <a:ext cx="11184467" cy="4964113"/>
              </a:xfrm>
              <a:blipFill rotWithShape="0">
                <a:blip r:embed="rId3"/>
                <a:stretch>
                  <a:fillRect l="-654" t="-2454" r="-381" b="-1595"/>
                </a:stretch>
              </a:blipFill>
            </p:spPr>
            <p:txBody>
              <a:bodyPr/>
              <a:lstStyle/>
              <a:p>
                <a:r>
                  <a:rPr lang="pt-BR">
                    <a:noFill/>
                  </a:rPr>
                  <a:t> </a:t>
                </a:r>
              </a:p>
            </p:txBody>
          </p:sp>
        </mc:Fallback>
      </mc:AlternateContent>
    </p:spTree>
    <p:extLst>
      <p:ext uri="{BB962C8B-B14F-4D97-AF65-F5344CB8AC3E}">
        <p14:creationId xmlns:p14="http://schemas.microsoft.com/office/powerpoint/2010/main" val="6505146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16847</TotalTime>
  <Words>16337</Words>
  <Application>Microsoft Office PowerPoint</Application>
  <PresentationFormat>Widescreen</PresentationFormat>
  <Paragraphs>1536</Paragraphs>
  <Slides>88</Slides>
  <Notes>75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Arial</vt:lpstr>
      <vt:lpstr>Calibri</vt:lpstr>
      <vt:lpstr>Calibri Light</vt:lpstr>
      <vt:lpstr>Cambria Math</vt:lpstr>
      <vt:lpstr>Courier New</vt:lpstr>
      <vt:lpstr>Wingdings</vt:lpstr>
      <vt:lpstr>Office Theme</vt:lpstr>
      <vt:lpstr>TP555 - Inteligência Artificial e Machine Learning: Regressão Linear</vt:lpstr>
      <vt:lpstr>Motivação</vt:lpstr>
      <vt:lpstr>Regressão Linear</vt:lpstr>
      <vt:lpstr>Regressão Linear</vt:lpstr>
      <vt:lpstr>Regressão Linear</vt:lpstr>
      <vt:lpstr>Definição do Problema</vt:lpstr>
      <vt:lpstr>Função de Erro</vt:lpstr>
      <vt:lpstr>Minimizando a Função de Erro</vt:lpstr>
      <vt:lpstr>Minimizando a Função de Erro</vt:lpstr>
      <vt:lpstr>Minimizando a Função de Erro</vt:lpstr>
      <vt:lpstr>Causas para singularidade de Φ^T Φ </vt:lpstr>
      <vt:lpstr>Regressão Linear em Python</vt:lpstr>
      <vt:lpstr>Superfície de Erro</vt:lpstr>
      <vt:lpstr>Superfície de Erro: Exemplo</vt:lpstr>
      <vt:lpstr>Formatos diferentes para a superfície de erro</vt:lpstr>
      <vt:lpstr>Desvantagens da forma fechada (Eq. Normal)</vt:lpstr>
      <vt:lpstr>Vetor Gradiente</vt:lpstr>
      <vt:lpstr>Gradiente Ascendente</vt:lpstr>
      <vt:lpstr>Gradiente Descendente</vt:lpstr>
      <vt:lpstr>Gradiente Descendente</vt:lpstr>
      <vt:lpstr>O Algoritmo do Gradiente do Descendente (GD)</vt:lpstr>
      <vt:lpstr>O Algoritmo do Gradiente do Descendente (GD)</vt:lpstr>
      <vt:lpstr>Exemplo #1</vt:lpstr>
      <vt:lpstr>Exemplo #1</vt:lpstr>
      <vt:lpstr>Exemplo #2</vt:lpstr>
      <vt:lpstr>Exemplo #2</vt:lpstr>
      <vt:lpstr>Exemplo #3</vt:lpstr>
      <vt:lpstr>Exemplo #3</vt:lpstr>
      <vt:lpstr>Versões do Gradiente Descendente</vt:lpstr>
      <vt:lpstr>Versões do Gradiente Descendente</vt:lpstr>
      <vt:lpstr>Versões do Gradiente Descendente</vt:lpstr>
      <vt:lpstr>Implementação: Gradiente Descendente em Batelada</vt:lpstr>
      <vt:lpstr>Implementação: Gradiente Descendente Estocástico</vt:lpstr>
      <vt:lpstr>Implementação: Gradiente Descendente com Mini-Batch</vt:lpstr>
      <vt:lpstr>Comparação das versões de GD</vt:lpstr>
      <vt:lpstr>Espaço de Busca dos Parâmetros</vt:lpstr>
      <vt:lpstr>Escolha do Passo de Aprendizagem</vt:lpstr>
      <vt:lpstr>Escolha do Passo de Aprendizagem</vt:lpstr>
      <vt:lpstr>Escolha do Passo de Aprendizagem</vt:lpstr>
      <vt:lpstr>Como depurar o algoritmo do GD?</vt:lpstr>
      <vt:lpstr>Como depurar o algoritmo do GD?</vt:lpstr>
      <vt:lpstr>Desafios Encontrados pelo Gradiente Descente</vt:lpstr>
      <vt:lpstr>Desafios Encontrados pelo Gradiente Descente</vt:lpstr>
      <vt:lpstr>Como configurar o passo de aprendizagem?</vt:lpstr>
      <vt:lpstr>Ajuste Manual do Passo de Aprendizagem</vt:lpstr>
      <vt:lpstr>Exemplo: Ajuste Manual de α com Grid Search</vt:lpstr>
      <vt:lpstr>Ajuste do Passo de Aprendizagem por Redução Programada</vt:lpstr>
      <vt:lpstr>Ajuste do Passo de Aprendizagem por Redução Programada</vt:lpstr>
      <vt:lpstr>Ajuste do Passo de Aprendizagem por Redução Programada</vt:lpstr>
      <vt:lpstr>Exemplo: GDE com Redução Programada de α</vt:lpstr>
      <vt:lpstr>Ajuste do Passo de Aprendizagem com Termo Momentum</vt:lpstr>
      <vt:lpstr>Ajuste do Passo de Aprendizagem com Termo Momentum</vt:lpstr>
      <vt:lpstr>Ajuste do Passo de Aprendizagem com Termo Momentum</vt:lpstr>
      <vt:lpstr>Exemplo: GDE com Termo Momentum</vt:lpstr>
      <vt:lpstr>Ajuste do Passo de Aprendizagem por Variação Adaptativa</vt:lpstr>
      <vt:lpstr>Ajuste do Passo de Aprendizagem por Variação Adaptativa</vt:lpstr>
      <vt:lpstr>Exemplo: GDE com Adam</vt:lpstr>
      <vt:lpstr>Exemplo: GDE com Scikit-Learn </vt:lpstr>
      <vt:lpstr>Escalonamento de Atributos</vt:lpstr>
      <vt:lpstr>Escalonamento de Atributos</vt:lpstr>
      <vt:lpstr>Escalonamento de Atributos</vt:lpstr>
      <vt:lpstr>Escalonamento de Atributos</vt:lpstr>
      <vt:lpstr>Escalonamento de Atributos</vt:lpstr>
      <vt:lpstr>Quando usar normalização e padronização?</vt:lpstr>
      <vt:lpstr>Quando usar normalização e padronização?</vt:lpstr>
      <vt:lpstr>Escalonamento de Atributos com SciKit-Learn</vt:lpstr>
      <vt:lpstr>Escalonamento de Atributos</vt:lpstr>
      <vt:lpstr>Escalonamento de Atributos</vt:lpstr>
      <vt:lpstr>Escalonamento e a variação do vetor gradiente</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2112</cp:revision>
  <dcterms:created xsi:type="dcterms:W3CDTF">2020-02-17T11:18:32Z</dcterms:created>
  <dcterms:modified xsi:type="dcterms:W3CDTF">2021-07-14T17:42:26Z</dcterms:modified>
</cp:coreProperties>
</file>